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74" r:id="rId3"/>
    <p:sldId id="266" r:id="rId4"/>
    <p:sldId id="267" r:id="rId5"/>
    <p:sldId id="270" r:id="rId6"/>
    <p:sldId id="282" r:id="rId7"/>
    <p:sldId id="280" r:id="rId8"/>
    <p:sldId id="262" r:id="rId9"/>
    <p:sldId id="279" r:id="rId10"/>
    <p:sldId id="283" r:id="rId11"/>
    <p:sldId id="259" r:id="rId12"/>
    <p:sldId id="278" r:id="rId13"/>
    <p:sldId id="265" r:id="rId14"/>
    <p:sldId id="281" r:id="rId15"/>
    <p:sldId id="28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00CC"/>
    <a:srgbClr val="008000"/>
    <a:srgbClr val="FFFFFF"/>
    <a:srgbClr val="FF99FF"/>
    <a:srgbClr val="FFFF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2" autoAdjust="0"/>
    <p:restoredTop sz="97138" autoAdjust="0"/>
  </p:normalViewPr>
  <p:slideViewPr>
    <p:cSldViewPr>
      <p:cViewPr>
        <p:scale>
          <a:sx n="75" d="100"/>
          <a:sy n="75" d="100"/>
        </p:scale>
        <p:origin x="-106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EF077A-2455-4C17-BE2B-A4E24EA351FA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A9A8EA-6956-4427-BE21-AE92A9D30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1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C09B-D116-4E55-8D7E-3DE89D603EF9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D28B-3E4C-402C-A732-D9F1A1154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8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D1F3-4B78-48A6-83DA-9736E162F5BB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ADF5-ECBA-4592-99C9-D479D5CD2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6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8345-4727-4994-9678-B1D434C427EF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845E-02A4-429B-9F62-BD890C893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3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0F3876-3ADC-4186-9B5F-A8067B273B38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BBD709-50C0-4826-A673-1A26DCED5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1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7348-FA1B-46F7-B30A-E0745C7818CF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4EDD-3166-47B9-9E98-D1BF37BF2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4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C1835-E641-4140-9904-405CDE0EBD18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0B805-465F-4E47-9B45-AA24FE006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1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FB741-A231-4080-A6C0-138C4667A2BA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AC1C1-F634-4D4C-91FF-5385DAD5D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11166D-2EF4-4C88-81E3-6EDE3B40F53E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7F5C21-E5D7-48DD-8459-EC6C5D26D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3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B6174-5823-412F-B73E-12B04EAC8C40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6FFC-2135-47F2-BD8B-61B9405EB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9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CAA1A5-344C-46FC-A51C-4B57A831F38E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C1B5F9-C873-4350-90BD-0A6059B37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3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DBE8325-3415-4C27-8DA4-E1B7D9A937D5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4EBB2A5-128B-493C-9DD8-7440BCAFE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1" r:id="rId2"/>
    <p:sldLayoutId id="2147483789" r:id="rId3"/>
    <p:sldLayoutId id="2147483782" r:id="rId4"/>
    <p:sldLayoutId id="2147483783" r:id="rId5"/>
    <p:sldLayoutId id="2147483784" r:id="rId6"/>
    <p:sldLayoutId id="2147483790" r:id="rId7"/>
    <p:sldLayoutId id="2147483785" r:id="rId8"/>
    <p:sldLayoutId id="2147483791" r:id="rId9"/>
    <p:sldLayoutId id="2147483786" r:id="rId10"/>
    <p:sldLayoutId id="2147483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CE7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B1DC8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B1DC8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54D9F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hyperlink" Target="../&#1042;&#1079;&#1072;&#1080;&#1084;&#1086;&#1076;%20&#1089;%20&#1086;&#1082;&#1089;&#1080;&#1076;&#1072;&#1084;&#1080;.zip" TargetMode="External"/><Relationship Id="rId5" Type="http://schemas.openxmlformats.org/officeDocument/2006/relationships/hyperlink" Target="../&#1042;&#1079;&#1072;&#1080;&#1084;&#1086;&#1076;%20&#1089;%20&#1089;&#1086;&#1083;&#1103;&#1084;&#1080;.zip" TargetMode="External"/><Relationship Id="rId4" Type="http://schemas.openxmlformats.org/officeDocument/2006/relationships/hyperlink" Target="../&#1042;&#1079;&#1072;&#1080;&#1084;&#1086;&#1076;%20&#1089;%20&#1084;&#1077;&#1090;&#1072;&#1083;&#1083;&#1072;&#1084;&#1080;.zi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" Target="slide2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192"/>
            <a:ext cx="8253386" cy="5962973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44563" y="949325"/>
            <a:ext cx="7200900" cy="3240088"/>
          </a:xfrm>
          <a:prstGeom prst="roundRect">
            <a:avLst/>
          </a:prstGeom>
          <a:solidFill>
            <a:schemeClr val="bg1">
              <a:lumMod val="95000"/>
              <a:alpha val="4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9738" y="1076325"/>
            <a:ext cx="8253412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КИСЛОТЫ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вокруг нас</a:t>
            </a:r>
          </a:p>
        </p:txBody>
      </p:sp>
      <p:pic>
        <p:nvPicPr>
          <p:cNvPr id="6150" name="Picture 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3933825"/>
            <a:ext cx="21240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3"/>
            <a:ext cx="6048672" cy="432048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313160" y="1847774"/>
            <a:ext cx="8229600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ru-RU" b="1" kern="0" dirty="0" smtClean="0">
                <a:solidFill>
                  <a:srgbClr val="000000"/>
                </a:solidFill>
                <a:latin typeface="Arial"/>
              </a:rPr>
              <a:t>Кислоты разные нужны, </a:t>
            </a:r>
          </a:p>
          <a:p>
            <a:pPr algn="ctr">
              <a:buFontTx/>
              <a:buNone/>
              <a:defRPr/>
            </a:pPr>
            <a:r>
              <a:rPr lang="ru-RU" b="1" kern="0" dirty="0" smtClean="0">
                <a:solidFill>
                  <a:srgbClr val="000000"/>
                </a:solidFill>
                <a:latin typeface="Arial"/>
              </a:rPr>
              <a:t>Кислоты всякие важны!</a:t>
            </a:r>
          </a:p>
          <a:p>
            <a:pPr algn="ctr">
              <a:buFontTx/>
              <a:buNone/>
              <a:defRPr/>
            </a:pPr>
            <a:r>
              <a:rPr lang="ru-RU" b="1" kern="0" dirty="0" smtClean="0">
                <a:solidFill>
                  <a:srgbClr val="000000"/>
                </a:solidFill>
                <a:latin typeface="Arial"/>
              </a:rPr>
              <a:t>Они и в пище и в траве,</a:t>
            </a:r>
          </a:p>
          <a:p>
            <a:pPr algn="ctr">
              <a:buFontTx/>
              <a:buNone/>
              <a:defRPr/>
            </a:pPr>
            <a:r>
              <a:rPr lang="ru-RU" b="1" kern="0" dirty="0" smtClean="0">
                <a:solidFill>
                  <a:srgbClr val="000000"/>
                </a:solidFill>
                <a:latin typeface="Arial"/>
              </a:rPr>
              <a:t>В белке, и в дождевой воде.</a:t>
            </a:r>
          </a:p>
          <a:p>
            <a:pPr algn="ctr">
              <a:buFontTx/>
              <a:buNone/>
              <a:defRPr/>
            </a:pPr>
            <a:r>
              <a:rPr lang="ru-RU" b="1" kern="0" dirty="0" smtClean="0">
                <a:solidFill>
                  <a:srgbClr val="000000"/>
                </a:solidFill>
                <a:latin typeface="Arial"/>
              </a:rPr>
              <a:t>И чтобы грамотными быть,</a:t>
            </a:r>
          </a:p>
          <a:p>
            <a:pPr algn="ctr">
              <a:buFontTx/>
              <a:buNone/>
              <a:defRPr/>
            </a:pPr>
            <a:r>
              <a:rPr lang="ru-RU" b="1" kern="0" dirty="0" smtClean="0">
                <a:solidFill>
                  <a:srgbClr val="000000"/>
                </a:solidFill>
                <a:latin typeface="Arial"/>
              </a:rPr>
              <a:t>Кислоты нужно изучить!</a:t>
            </a:r>
          </a:p>
          <a:p>
            <a:pPr algn="ctr">
              <a:buFontTx/>
              <a:buNone/>
              <a:defRPr/>
            </a:pPr>
            <a:endParaRPr lang="ru-RU" b="1" kern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 descr="C:\Documents and Settings\SERVER\Мои документы\Мои рисунки\ANIMASHKI\2997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0" y="404664"/>
            <a:ext cx="1800200" cy="12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Users\Антонина\Desktop\Для Кабира\3c3cd125ac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12280"/>
            <a:ext cx="1512168" cy="27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7784" y="749588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/>
              </a:rPr>
              <a:t>ИТАК…</a:t>
            </a:r>
            <a:endParaRPr lang="ru-RU" sz="32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192"/>
            <a:ext cx="8253386" cy="5962973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850" y="333375"/>
            <a:ext cx="8640763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Кислоты</a:t>
            </a:r>
            <a:r>
              <a:rPr lang="ru-RU" sz="2800" b="1" dirty="0">
                <a:latin typeface="+mn-lt"/>
                <a:cs typeface="+mn-cs"/>
              </a:rPr>
              <a:t> – это                       вещества,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 состоящие из атомов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 связанных 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747989"/>
            <a:ext cx="2448272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сложные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0852" y="1483831"/>
            <a:ext cx="2520280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водорода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9062" y="2394951"/>
            <a:ext cx="5256584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кислотным остатком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36522" y="3641690"/>
            <a:ext cx="2484276" cy="120032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 Black" pitchFamily="34" charset="0"/>
              </a:rPr>
              <a:t>Общая формула кислот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510" y="3380079"/>
            <a:ext cx="4177646" cy="135421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/>
              <a:t>Н</a:t>
            </a:r>
            <a:r>
              <a:rPr lang="en-US" sz="4000" b="1" baseline="-25000" dirty="0" err="1"/>
              <a:t>n</a:t>
            </a:r>
            <a:r>
              <a:rPr lang="en-US" sz="6600" b="1" dirty="0" err="1"/>
              <a:t>K</a:t>
            </a:r>
            <a:r>
              <a:rPr lang="ru-RU" sz="6600" b="1" dirty="0"/>
              <a:t> </a:t>
            </a:r>
            <a:r>
              <a:rPr lang="ru-RU" sz="1600" b="1" dirty="0"/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где К-кислотный остаток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4920398" y="4028306"/>
            <a:ext cx="1057987" cy="384139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 Box 120"/>
          <p:cNvSpPr txBox="1">
            <a:spLocks noChangeArrowheads="1"/>
          </p:cNvSpPr>
          <p:nvPr/>
        </p:nvSpPr>
        <p:spPr bwMode="auto">
          <a:xfrm>
            <a:off x="2365375" y="4851400"/>
            <a:ext cx="51101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009900"/>
                </a:solidFill>
              </a:rPr>
              <a:t>Кислота, когда здорова,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009900"/>
                </a:solidFill>
              </a:rPr>
              <a:t>Угостить друзей готова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009900"/>
                </a:solidFill>
              </a:rPr>
              <a:t>Тем, что ей дала природа,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009900"/>
                </a:solidFill>
              </a:rPr>
              <a:t>Катионом водорода.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1" y="476062"/>
            <a:ext cx="8253386" cy="5962973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4500563" y="3571875"/>
            <a:ext cx="0" cy="1168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268538" y="3163888"/>
            <a:ext cx="1179512" cy="585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40425" y="3163888"/>
            <a:ext cx="935038" cy="552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7074" y="3796578"/>
            <a:ext cx="288032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+mn-lt"/>
                <a:cs typeface="+mn-cs"/>
              </a:rPr>
              <a:t>одно</a:t>
            </a:r>
            <a:r>
              <a:rPr lang="ru-RU" sz="2400" b="1" dirty="0">
                <a:latin typeface="+mn-lt"/>
                <a:cs typeface="+mn-cs"/>
              </a:rPr>
              <a:t>основные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7686" y="4739952"/>
            <a:ext cx="285309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+mn-lt"/>
                <a:cs typeface="+mn-cs"/>
              </a:rPr>
              <a:t>двух</a:t>
            </a:r>
            <a:r>
              <a:rPr lang="ru-RU" sz="2400" b="1" dirty="0">
                <a:latin typeface="+mn-lt"/>
                <a:cs typeface="+mn-cs"/>
              </a:rPr>
              <a:t>основные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3798" y="3809271"/>
            <a:ext cx="280831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+mn-lt"/>
                <a:cs typeface="+mn-cs"/>
              </a:rPr>
              <a:t>трёх</a:t>
            </a:r>
            <a:r>
              <a:rPr lang="ru-RU" sz="2400" b="1" dirty="0">
                <a:latin typeface="+mn-lt"/>
                <a:cs typeface="+mn-cs"/>
              </a:rPr>
              <a:t>основные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60425" y="4384675"/>
            <a:ext cx="1408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HNO</a:t>
            </a:r>
            <a:r>
              <a:rPr lang="en-US" sz="2000" b="1" dirty="0">
                <a:solidFill>
                  <a:srgbClr val="000000"/>
                </a:solidFill>
              </a:rPr>
              <a:t>3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787775" y="5373688"/>
            <a:ext cx="1535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H</a:t>
            </a:r>
            <a:r>
              <a:rPr lang="en-US" sz="2000" b="1" dirty="0">
                <a:solidFill>
                  <a:srgbClr val="000000"/>
                </a:solidFill>
              </a:rPr>
              <a:t>2</a:t>
            </a:r>
            <a:r>
              <a:rPr lang="en-US" sz="3200" b="1" dirty="0">
                <a:solidFill>
                  <a:srgbClr val="000000"/>
                </a:solidFill>
              </a:rPr>
              <a:t>SO</a:t>
            </a:r>
            <a:r>
              <a:rPr lang="en-US" sz="2000" b="1" dirty="0">
                <a:solidFill>
                  <a:srgbClr val="000000"/>
                </a:solidFill>
              </a:rPr>
              <a:t>4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077075" y="4364038"/>
            <a:ext cx="15446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H</a:t>
            </a:r>
            <a:r>
              <a:rPr lang="en-US" sz="2000" b="1">
                <a:solidFill>
                  <a:srgbClr val="000000"/>
                </a:solidFill>
              </a:rPr>
              <a:t>3</a:t>
            </a:r>
            <a:r>
              <a:rPr lang="en-US" sz="3200" b="1">
                <a:solidFill>
                  <a:srgbClr val="000000"/>
                </a:solidFill>
              </a:rPr>
              <a:t>PO</a:t>
            </a:r>
            <a:r>
              <a:rPr lang="en-US" sz="2000" b="1">
                <a:solidFill>
                  <a:srgbClr val="000000"/>
                </a:solidFill>
              </a:rPr>
              <a:t>4</a:t>
            </a:r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046163" y="476250"/>
            <a:ext cx="70961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kern="0" dirty="0">
                <a:solidFill>
                  <a:srgbClr val="9900CC"/>
                </a:solidFill>
              </a:rPr>
              <a:t>Классификация кислот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7841" y="1412776"/>
            <a:ext cx="303506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FF0000"/>
                </a:solidFill>
                <a:latin typeface="+mn-lt"/>
                <a:cs typeface="+mn-cs"/>
              </a:rPr>
              <a:t>кислород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ные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32040" y="1412776"/>
            <a:ext cx="367240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FF0000"/>
                </a:solidFill>
                <a:latin typeface="+mn-lt"/>
                <a:cs typeface="+mn-cs"/>
              </a:rPr>
              <a:t>бес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кислородные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flipH="1" flipV="1">
            <a:off x="3260725" y="1936750"/>
            <a:ext cx="527050" cy="998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5580063" y="1957388"/>
            <a:ext cx="576262" cy="977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7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2706688"/>
            <a:ext cx="27400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711200" y="2057400"/>
            <a:ext cx="101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HNO3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1727200" y="2306638"/>
            <a:ext cx="116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H2SO4</a:t>
            </a:r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796925" y="2674938"/>
            <a:ext cx="1169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H3PO4</a:t>
            </a:r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6345238" y="2014538"/>
            <a:ext cx="673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</a:rPr>
              <a:t>HCl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218363" y="2274888"/>
            <a:ext cx="900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H2S</a:t>
            </a:r>
            <a:endParaRPr lang="ru-RU" sz="2000" b="1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462713" y="2486025"/>
            <a:ext cx="1109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HF</a:t>
            </a:r>
            <a:endParaRPr lang="ru-RU" sz="2000" b="1"/>
          </a:p>
        </p:txBody>
      </p:sp>
      <p:pic>
        <p:nvPicPr>
          <p:cNvPr id="25" name="Picture 4" descr="C:\Users\Антонина\Desktop\Для Кабира\3c3cd125ac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62122"/>
            <a:ext cx="736866" cy="13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1" y="476062"/>
            <a:ext cx="8253386" cy="5962973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39750" y="476250"/>
            <a:ext cx="7970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 u="sng" dirty="0">
                <a:solidFill>
                  <a:srgbClr val="008000"/>
                </a:solidFill>
              </a:rPr>
              <a:t>Физические свойства</a:t>
            </a:r>
            <a:r>
              <a:rPr lang="ru-RU" sz="4000" b="1" dirty="0">
                <a:solidFill>
                  <a:srgbClr val="008000"/>
                </a:solidFill>
              </a:rPr>
              <a:t>: 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747713" y="1204913"/>
            <a:ext cx="788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/>
              <a:t>Большинство </a:t>
            </a:r>
            <a:r>
              <a:rPr lang="ru-RU" sz="2800" b="1"/>
              <a:t>кислот</a:t>
            </a:r>
            <a:r>
              <a:rPr lang="ru-RU" b="1"/>
              <a:t> – </a:t>
            </a:r>
            <a:r>
              <a:rPr lang="ru-RU" sz="2800" b="1"/>
              <a:t>жидкие вещества</a:t>
            </a:r>
            <a:r>
              <a:rPr lang="ru-RU"/>
              <a:t>.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714375" y="1762125"/>
            <a:ext cx="56245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 u="sng"/>
              <a:t>Разъедают (разрушают):</a:t>
            </a:r>
            <a:endParaRPr lang="ru-RU" sz="2000" b="1"/>
          </a:p>
          <a:p>
            <a:pPr eaLnBrk="1" hangingPunct="1">
              <a:buFont typeface="Arial" charset="0"/>
              <a:buChar char="•"/>
            </a:pPr>
            <a:r>
              <a:rPr lang="ru-RU" sz="2000" b="1"/>
              <a:t> кожу, 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 b="1"/>
              <a:t> ткани,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 b="1"/>
              <a:t> бумагу, 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 b="1"/>
              <a:t> древесину</a:t>
            </a:r>
            <a:r>
              <a:rPr lang="ru-RU" sz="200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3903663"/>
            <a:ext cx="608488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При попадании кислоты на кожу необходимо это место промыть большим количеством </a:t>
            </a:r>
            <a:r>
              <a:rPr lang="ru-RU" b="1" dirty="0">
                <a:solidFill>
                  <a:prstClr val="black"/>
                </a:solidFill>
                <a:latin typeface="+mn-lt"/>
                <a:cs typeface="+mn-cs"/>
              </a:rPr>
              <a:t>воды</a:t>
            </a: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и обработать </a:t>
            </a:r>
            <a:r>
              <a:rPr lang="ru-RU" b="1" dirty="0">
                <a:solidFill>
                  <a:prstClr val="black"/>
                </a:solidFill>
                <a:latin typeface="+mn-lt"/>
                <a:cs typeface="+mn-cs"/>
              </a:rPr>
              <a:t>раствором соды.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62000" y="3379788"/>
            <a:ext cx="7720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FF0000"/>
                </a:solidFill>
              </a:rPr>
              <a:t>Техника безопасности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983038"/>
            <a:ext cx="5794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323" y="3328492"/>
            <a:ext cx="1656184" cy="1786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8442" name="Прямоугольник 11"/>
          <p:cNvSpPr>
            <a:spLocks noChangeArrowheads="1"/>
          </p:cNvSpPr>
          <p:nvPr/>
        </p:nvSpPr>
        <p:spPr bwMode="auto">
          <a:xfrm>
            <a:off x="403225" y="4860925"/>
            <a:ext cx="6180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При разбавлении </a:t>
            </a:r>
            <a:r>
              <a:rPr lang="ru-RU" b="1">
                <a:solidFill>
                  <a:srgbClr val="000000"/>
                </a:solidFill>
              </a:rPr>
              <a:t>серной кислоты</a:t>
            </a:r>
            <a:r>
              <a:rPr lang="ru-RU">
                <a:solidFill>
                  <a:srgbClr val="000000"/>
                </a:solidFill>
              </a:rPr>
              <a:t> </a:t>
            </a:r>
          </a:p>
          <a:p>
            <a:r>
              <a:rPr lang="ru-RU">
                <a:solidFill>
                  <a:srgbClr val="000000"/>
                </a:solidFill>
              </a:rPr>
              <a:t>приливают </a:t>
            </a:r>
            <a:r>
              <a:rPr lang="ru-RU" b="1">
                <a:solidFill>
                  <a:srgbClr val="000000"/>
                </a:solidFill>
              </a:rPr>
              <a:t> кислоту к воде</a:t>
            </a:r>
            <a:r>
              <a:rPr lang="ru-RU">
                <a:solidFill>
                  <a:srgbClr val="000000"/>
                </a:solidFill>
              </a:rPr>
              <a:t>, а не наоборот.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4668838"/>
            <a:ext cx="78422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4" name="Прямоугольник 13"/>
          <p:cNvSpPr>
            <a:spLocks noChangeArrowheads="1"/>
          </p:cNvSpPr>
          <p:nvPr/>
        </p:nvSpPr>
        <p:spPr bwMode="auto">
          <a:xfrm>
            <a:off x="681038" y="5514975"/>
            <a:ext cx="7173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Нельзя</a:t>
            </a:r>
            <a:r>
              <a:rPr lang="ru-RU">
                <a:solidFill>
                  <a:srgbClr val="000000"/>
                </a:solidFill>
              </a:rPr>
              <a:t> приливать </a:t>
            </a:r>
            <a:r>
              <a:rPr lang="ru-RU">
                <a:solidFill>
                  <a:srgbClr val="FF0000"/>
                </a:solidFill>
              </a:rPr>
              <a:t>воду к кислоте</a:t>
            </a:r>
            <a:r>
              <a:rPr lang="ru-RU">
                <a:solidFill>
                  <a:srgbClr val="000000"/>
                </a:solidFill>
              </a:rPr>
              <a:t>, потому что происходит сильное разогревание раствора и его разбрызгивание. </a:t>
            </a:r>
          </a:p>
        </p:txBody>
      </p:sp>
      <p:sp>
        <p:nvSpPr>
          <p:cNvPr id="18445" name="Прямоугольник 14"/>
          <p:cNvSpPr>
            <a:spLocks noChangeArrowheads="1"/>
          </p:cNvSpPr>
          <p:nvPr/>
        </p:nvSpPr>
        <p:spPr bwMode="auto">
          <a:xfrm>
            <a:off x="2238375" y="60690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</a:rPr>
              <a:t>Это очень опасно!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205038"/>
            <a:ext cx="1516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1" y="476062"/>
            <a:ext cx="8253386" cy="5962973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1375"/>
            <a:ext cx="21240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118"/>
          <p:cNvGraphicFramePr>
            <a:graphicFrameLocks noGrp="1"/>
          </p:cNvGraphicFramePr>
          <p:nvPr/>
        </p:nvGraphicFramePr>
        <p:xfrm>
          <a:off x="468313" y="1600200"/>
          <a:ext cx="8086726" cy="2162175"/>
        </p:xfrm>
        <a:graphic>
          <a:graphicData uri="http://schemas.openxmlformats.org/drawingml/2006/table">
            <a:tbl>
              <a:tblPr/>
              <a:tblGrid>
                <a:gridCol w="2951930"/>
                <a:gridCol w="1706070"/>
                <a:gridCol w="1668537"/>
                <a:gridCol w="1760189"/>
              </a:tblGrid>
              <a:tr h="365842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 индикатора</a:t>
                      </a:r>
                    </a:p>
                  </a:txBody>
                  <a:tcPr marL="91428" marR="91428" marT="45730" marB="4573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Цвет индикатора в среде</a:t>
                      </a:r>
                    </a:p>
                  </a:txBody>
                  <a:tcPr marL="91428" marR="9142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кислой</a:t>
                      </a:r>
                    </a:p>
                  </a:txBody>
                  <a:tcPr marL="91428" marR="9142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щелочной</a:t>
                      </a:r>
                    </a:p>
                  </a:txBody>
                  <a:tcPr marL="91428" marR="9142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нейтральной</a:t>
                      </a:r>
                    </a:p>
                  </a:txBody>
                  <a:tcPr marL="91428" marR="9142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Лакмус</a:t>
                      </a:r>
                    </a:p>
                  </a:txBody>
                  <a:tcPr marL="91428" marR="91428" marT="45730" marB="4573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Синий</a:t>
                      </a:r>
                    </a:p>
                  </a:txBody>
                  <a:tcPr marL="91428" marR="9142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Фиолетовый</a:t>
                      </a:r>
                    </a:p>
                  </a:txBody>
                  <a:tcPr marL="91428" marR="9142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</a:tr>
              <a:tr h="43100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Фенолфталеин</a:t>
                      </a:r>
                    </a:p>
                  </a:txBody>
                  <a:tcPr marL="91428" marR="91428" marT="45730" marB="4573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Малиновый</a:t>
                      </a:r>
                    </a:p>
                  </a:txBody>
                  <a:tcPr marL="91428" marR="9142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Бесцветный</a:t>
                      </a:r>
                    </a:p>
                  </a:txBody>
                  <a:tcPr marL="91428" marR="9142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1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Метиловый оранжевый</a:t>
                      </a:r>
                    </a:p>
                  </a:txBody>
                  <a:tcPr marL="91428" marR="91428" marT="45730" marB="4573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Желтый</a:t>
                      </a:r>
                    </a:p>
                  </a:txBody>
                  <a:tcPr marL="91428" marR="9142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Оранжевый</a:t>
                      </a:r>
                    </a:p>
                  </a:txBody>
                  <a:tcPr marL="91428" marR="9142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15"/>
          <p:cNvSpPr txBox="1">
            <a:spLocks noChangeArrowheads="1"/>
          </p:cNvSpPr>
          <p:nvPr/>
        </p:nvSpPr>
        <p:spPr bwMode="auto">
          <a:xfrm>
            <a:off x="3475038" y="2825750"/>
            <a:ext cx="16208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</a:rPr>
              <a:t>Бесцветный</a:t>
            </a:r>
          </a:p>
        </p:txBody>
      </p:sp>
      <p:sp>
        <p:nvSpPr>
          <p:cNvPr id="6" name="Text Box 116"/>
          <p:cNvSpPr txBox="1">
            <a:spLocks noChangeArrowheads="1"/>
          </p:cNvSpPr>
          <p:nvPr/>
        </p:nvSpPr>
        <p:spPr bwMode="auto">
          <a:xfrm>
            <a:off x="3032125" y="5827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33488" y="333375"/>
            <a:ext cx="726281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kern="0" dirty="0">
                <a:solidFill>
                  <a:srgbClr val="009900"/>
                </a:solidFill>
              </a:rPr>
              <a:t>Химические свойства</a:t>
            </a:r>
          </a:p>
        </p:txBody>
      </p:sp>
      <p:sp>
        <p:nvSpPr>
          <p:cNvPr id="10" name="Text Box 113"/>
          <p:cNvSpPr txBox="1">
            <a:spLocks noChangeArrowheads="1"/>
          </p:cNvSpPr>
          <p:nvPr/>
        </p:nvSpPr>
        <p:spPr bwMode="auto">
          <a:xfrm>
            <a:off x="3432175" y="2287588"/>
            <a:ext cx="1706563" cy="446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Красный</a:t>
            </a:r>
          </a:p>
          <a:p>
            <a:pPr eaLnBrk="1" hangingPunct="1">
              <a:spcBef>
                <a:spcPct val="50000"/>
              </a:spcBef>
            </a:pPr>
            <a:endParaRPr lang="ru-RU" sz="200"/>
          </a:p>
        </p:txBody>
      </p:sp>
      <p:sp>
        <p:nvSpPr>
          <p:cNvPr id="11" name="Text Box 117"/>
          <p:cNvSpPr txBox="1">
            <a:spLocks noChangeArrowheads="1"/>
          </p:cNvSpPr>
          <p:nvPr/>
        </p:nvSpPr>
        <p:spPr bwMode="auto">
          <a:xfrm>
            <a:off x="3432175" y="3194050"/>
            <a:ext cx="1706563" cy="554038"/>
          </a:xfrm>
          <a:prstGeom prst="rect">
            <a:avLst/>
          </a:prstGeom>
          <a:solidFill>
            <a:srgbClr val="E67EC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/>
              <a:t>Розовый</a:t>
            </a:r>
          </a:p>
          <a:p>
            <a:pPr eaLnBrk="1" hangingPunct="1"/>
            <a:endParaRPr lang="ru-RU" sz="600" b="1"/>
          </a:p>
        </p:txBody>
      </p:sp>
      <p:sp>
        <p:nvSpPr>
          <p:cNvPr id="12" name="Text Box 119"/>
          <p:cNvSpPr txBox="1">
            <a:spLocks noChangeArrowheads="1"/>
          </p:cNvSpPr>
          <p:nvPr/>
        </p:nvSpPr>
        <p:spPr bwMode="auto">
          <a:xfrm>
            <a:off x="755650" y="1138238"/>
            <a:ext cx="67579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000099"/>
                </a:solidFill>
              </a:rPr>
              <a:t>1.</a:t>
            </a:r>
            <a:r>
              <a:rPr lang="ru-RU" sz="2400" kern="0" dirty="0">
                <a:solidFill>
                  <a:sysClr val="windowText" lastClr="000000"/>
                </a:solidFill>
              </a:rPr>
              <a:t> </a:t>
            </a:r>
            <a:r>
              <a:rPr lang="ru-RU" sz="2400" b="1" kern="0" dirty="0">
                <a:solidFill>
                  <a:srgbClr val="000099"/>
                </a:solidFill>
              </a:rPr>
              <a:t>Взаимодействуют с </a:t>
            </a:r>
            <a:r>
              <a:rPr lang="ru-RU" sz="2400" b="1" u="sng" kern="0" dirty="0">
                <a:solidFill>
                  <a:srgbClr val="9900CC"/>
                </a:solidFill>
              </a:rPr>
              <a:t>индикаторами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88950" y="3856038"/>
            <a:ext cx="60404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99"/>
                </a:solidFill>
              </a:rPr>
              <a:t>2. Взаимодействует с 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4" action="ppaction://hlinkfile"/>
              </a:rPr>
              <a:t>металлами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530350" y="4818063"/>
            <a:ext cx="87296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99"/>
                </a:solidFill>
              </a:rPr>
              <a:t>4</a:t>
            </a:r>
            <a:r>
              <a:rPr lang="ru-RU" sz="2400" b="1" kern="0" dirty="0">
                <a:solidFill>
                  <a:srgbClr val="000099"/>
                </a:solidFill>
              </a:rPr>
              <a:t>.Взаимодействуют с </a:t>
            </a:r>
            <a:r>
              <a:rPr lang="ru-RU" sz="2400" b="1" u="sng" kern="0" dirty="0">
                <a:solidFill>
                  <a:srgbClr val="9900CC"/>
                </a:solidFill>
              </a:rPr>
              <a:t>основаниями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117725" y="5284788"/>
            <a:ext cx="54943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99"/>
                </a:solidFill>
              </a:rPr>
              <a:t>5</a:t>
            </a:r>
            <a:r>
              <a:rPr lang="ru-RU" sz="2400" b="1" kern="0" dirty="0">
                <a:solidFill>
                  <a:srgbClr val="000099"/>
                </a:solidFill>
              </a:rPr>
              <a:t>. Взаимодействуют с </a:t>
            </a:r>
            <a:r>
              <a:rPr lang="ru-RU" sz="2400" b="1" kern="0" dirty="0">
                <a:solidFill>
                  <a:srgbClr val="9900CC"/>
                </a:solidFill>
                <a:hlinkClick r:id="rId5" action="ppaction://hlinkfile"/>
              </a:rPr>
              <a:t>солями</a:t>
            </a:r>
            <a:endParaRPr lang="ru-RU" sz="2400" kern="0" dirty="0">
              <a:solidFill>
                <a:srgbClr val="9900C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975" y="4360863"/>
            <a:ext cx="81200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000099"/>
                </a:solidFill>
                <a:latin typeface="+mn-lt"/>
                <a:cs typeface="+mn-cs"/>
              </a:rPr>
              <a:t>3. Взаимодействуют с основными </a:t>
            </a:r>
            <a:r>
              <a:rPr lang="ru-RU" sz="2400" b="1" kern="0" dirty="0">
                <a:solidFill>
                  <a:srgbClr val="9900CC"/>
                </a:solidFill>
                <a:latin typeface="+mn-lt"/>
                <a:cs typeface="+mn-cs"/>
                <a:hlinkClick r:id="rId6" action="ppaction://hlinkfile"/>
              </a:rPr>
              <a:t>оксидами</a:t>
            </a:r>
            <a:endParaRPr lang="ru-RU" sz="2400" kern="0" dirty="0">
              <a:solidFill>
                <a:srgbClr val="9900CC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 animBg="1"/>
      <p:bldP spid="12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68313" y="1052513"/>
            <a:ext cx="82677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rgbClr val="FF6600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800" kern="0" dirty="0" smtClean="0">
                <a:solidFill>
                  <a:srgbClr val="000099"/>
                </a:solidFill>
                <a:latin typeface="Times New Roman"/>
              </a:rPr>
              <a:t>что это сложные вещества состоящие из атомов водорода и кислотного остатка;</a:t>
            </a:r>
          </a:p>
          <a:p>
            <a:pPr marL="0" indent="0">
              <a:spcBef>
                <a:spcPts val="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endParaRPr lang="ru-RU" sz="800" kern="0" dirty="0" smtClean="0">
              <a:solidFill>
                <a:srgbClr val="000099"/>
              </a:solidFill>
              <a:latin typeface="Times New Roman"/>
            </a:endParaRPr>
          </a:p>
          <a:p>
            <a:pPr>
              <a:spcBef>
                <a:spcPts val="0"/>
              </a:spcBef>
              <a:buClr>
                <a:srgbClr val="FF6600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800" kern="0" dirty="0" smtClean="0">
                <a:solidFill>
                  <a:srgbClr val="000099"/>
                </a:solidFill>
                <a:latin typeface="Times New Roman"/>
              </a:rPr>
              <a:t>узнал, о многообразии кислот;</a:t>
            </a:r>
          </a:p>
          <a:p>
            <a:pPr marL="0" indent="0">
              <a:spcBef>
                <a:spcPts val="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endParaRPr lang="ru-RU" sz="800" kern="0" dirty="0" smtClean="0">
              <a:solidFill>
                <a:srgbClr val="000099"/>
              </a:solidFill>
              <a:latin typeface="Times New Roman"/>
            </a:endParaRPr>
          </a:p>
          <a:p>
            <a:pPr>
              <a:spcBef>
                <a:spcPts val="0"/>
              </a:spcBef>
              <a:buClr>
                <a:srgbClr val="FF6600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800" kern="0" dirty="0" smtClean="0">
                <a:solidFill>
                  <a:srgbClr val="000099"/>
                </a:solidFill>
                <a:latin typeface="Times New Roman"/>
              </a:rPr>
              <a:t>что кислоты имеют кислую среду;</a:t>
            </a:r>
          </a:p>
          <a:p>
            <a:pPr marL="0" indent="0">
              <a:spcBef>
                <a:spcPts val="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endParaRPr lang="ru-RU" sz="800" kern="0" dirty="0" smtClean="0">
              <a:solidFill>
                <a:srgbClr val="000099"/>
              </a:solidFill>
              <a:latin typeface="Times New Roman"/>
            </a:endParaRPr>
          </a:p>
          <a:p>
            <a:pPr>
              <a:spcBef>
                <a:spcPts val="0"/>
              </a:spcBef>
              <a:buClr>
                <a:srgbClr val="FF6600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800" kern="0" dirty="0" smtClean="0">
                <a:solidFill>
                  <a:srgbClr val="000099"/>
                </a:solidFill>
                <a:latin typeface="Times New Roman"/>
              </a:rPr>
              <a:t>что они очень полезны для человека и используются им в быту и в производстве.</a:t>
            </a:r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468313" y="404813"/>
            <a:ext cx="82677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r>
              <a:rPr lang="ru-RU" sz="2800" b="1" u="sng" kern="0" dirty="0">
                <a:solidFill>
                  <a:srgbClr val="FF0000"/>
                </a:solidFill>
              </a:rPr>
              <a:t>Я познакомился с кислотами и понял: </a:t>
            </a:r>
          </a:p>
        </p:txBody>
      </p:sp>
      <p:pic>
        <p:nvPicPr>
          <p:cNvPr id="20484" name="Picture 4" descr="J:\Новая папка (2)\Дети\C41-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04517"/>
            <a:ext cx="1277912" cy="20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os310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313" y="4395936"/>
            <a:ext cx="1928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76508" y="4509120"/>
            <a:ext cx="68212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8106" dir="1857825" algn="ctr" rotWithShape="0">
              <a:srgbClr val="0000FF"/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400" b="1" i="1" u="sng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СПАСИБО </a:t>
            </a:r>
            <a:r>
              <a:rPr lang="ru-RU" sz="4400" b="1" i="1" u="sng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ВСЕМ    ВАМ</a:t>
            </a:r>
            <a:endParaRPr lang="ru-RU" sz="4400" b="1" i="1" u="sng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4400" b="1" i="1" u="sng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ЗА  </a:t>
            </a:r>
            <a:r>
              <a:rPr lang="ru-RU" sz="4400" b="1" i="1" u="sng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ВНИМАНИЕ</a:t>
            </a:r>
            <a:r>
              <a:rPr lang="ru-RU" sz="4400" b="1" i="1" u="sng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7" y="459193"/>
            <a:ext cx="8253386" cy="5962973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9638" y="3306763"/>
            <a:ext cx="2160587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кислоты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538788" y="2127250"/>
            <a:ext cx="863600" cy="1152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806700" y="2193925"/>
            <a:ext cx="792163" cy="1079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648325" y="3598863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970213" y="3598863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689350" y="3933825"/>
            <a:ext cx="431800" cy="927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26025" y="3933825"/>
            <a:ext cx="360363" cy="923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7178" name="Группа 3"/>
          <p:cNvGrpSpPr>
            <a:grpSpLocks/>
          </p:cNvGrpSpPr>
          <p:nvPr/>
        </p:nvGrpSpPr>
        <p:grpSpPr bwMode="auto">
          <a:xfrm>
            <a:off x="739775" y="1071563"/>
            <a:ext cx="2087563" cy="1439862"/>
            <a:chOff x="925513" y="549275"/>
            <a:chExt cx="2087562" cy="1439863"/>
          </a:xfrm>
        </p:grpSpPr>
        <p:sp>
          <p:nvSpPr>
            <p:cNvPr id="18" name="Овал 17"/>
            <p:cNvSpPr/>
            <p:nvPr/>
          </p:nvSpPr>
          <p:spPr>
            <a:xfrm>
              <a:off x="925513" y="549275"/>
              <a:ext cx="2087562" cy="14398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09" name="TextBox 19"/>
            <p:cNvSpPr txBox="1">
              <a:spLocks noChangeArrowheads="1"/>
            </p:cNvSpPr>
            <p:nvPr/>
          </p:nvSpPr>
          <p:spPr bwMode="auto">
            <a:xfrm>
              <a:off x="996950" y="884238"/>
              <a:ext cx="1919288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400" b="1"/>
                <a:t>Организм</a:t>
              </a:r>
              <a:r>
                <a:rPr lang="ru-RU" sz="2000" b="1"/>
                <a:t> </a:t>
              </a:r>
              <a:r>
                <a:rPr lang="ru-RU" sz="2400" b="1"/>
                <a:t>человека</a:t>
              </a:r>
            </a:p>
          </p:txBody>
        </p:sp>
      </p:grpSp>
      <p:grpSp>
        <p:nvGrpSpPr>
          <p:cNvPr id="7179" name="Группа 4"/>
          <p:cNvGrpSpPr>
            <a:grpSpLocks/>
          </p:cNvGrpSpPr>
          <p:nvPr/>
        </p:nvGrpSpPr>
        <p:grpSpPr bwMode="auto">
          <a:xfrm>
            <a:off x="820738" y="2882900"/>
            <a:ext cx="2087562" cy="1439863"/>
            <a:chOff x="1006475" y="2361754"/>
            <a:chExt cx="2087562" cy="1439863"/>
          </a:xfrm>
        </p:grpSpPr>
        <p:sp>
          <p:nvSpPr>
            <p:cNvPr id="23" name="Овал 22"/>
            <p:cNvSpPr/>
            <p:nvPr/>
          </p:nvSpPr>
          <p:spPr>
            <a:xfrm>
              <a:off x="1006475" y="2361754"/>
              <a:ext cx="2087562" cy="143986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05" name="TextBox 20"/>
            <p:cNvSpPr txBox="1">
              <a:spLocks noChangeArrowheads="1"/>
            </p:cNvSpPr>
            <p:nvPr/>
          </p:nvSpPr>
          <p:spPr bwMode="auto">
            <a:xfrm>
              <a:off x="1108075" y="2844800"/>
              <a:ext cx="18716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400" b="1"/>
                <a:t>Растения </a:t>
              </a:r>
            </a:p>
          </p:txBody>
        </p:sp>
      </p:grpSp>
      <p:grpSp>
        <p:nvGrpSpPr>
          <p:cNvPr id="7180" name="Группа 25"/>
          <p:cNvGrpSpPr>
            <a:grpSpLocks/>
          </p:cNvGrpSpPr>
          <p:nvPr/>
        </p:nvGrpSpPr>
        <p:grpSpPr bwMode="auto">
          <a:xfrm>
            <a:off x="1677988" y="4608513"/>
            <a:ext cx="2225675" cy="1439862"/>
            <a:chOff x="960623" y="2367981"/>
            <a:chExt cx="2226891" cy="1439863"/>
          </a:xfrm>
        </p:grpSpPr>
        <p:sp>
          <p:nvSpPr>
            <p:cNvPr id="28" name="Овал 27"/>
            <p:cNvSpPr/>
            <p:nvPr/>
          </p:nvSpPr>
          <p:spPr>
            <a:xfrm>
              <a:off x="1030288" y="2367981"/>
              <a:ext cx="2087562" cy="1439863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01" name="TextBox 20"/>
            <p:cNvSpPr txBox="1">
              <a:spLocks noChangeArrowheads="1"/>
            </p:cNvSpPr>
            <p:nvPr/>
          </p:nvSpPr>
          <p:spPr bwMode="auto">
            <a:xfrm>
              <a:off x="960623" y="2844798"/>
              <a:ext cx="222689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>
                  <a:solidFill>
                    <a:srgbClr val="000000"/>
                  </a:solidFill>
                </a:rPr>
                <a:t>Насекомые</a:t>
              </a:r>
            </a:p>
            <a:p>
              <a:pPr algn="ctr" eaLnBrk="1" hangingPunct="1"/>
              <a:r>
                <a:rPr lang="ru-RU" sz="2400" b="1"/>
                <a:t> </a:t>
              </a:r>
            </a:p>
          </p:txBody>
        </p:sp>
      </p:grpSp>
      <p:grpSp>
        <p:nvGrpSpPr>
          <p:cNvPr id="7181" name="Группа 29"/>
          <p:cNvGrpSpPr>
            <a:grpSpLocks/>
          </p:cNvGrpSpPr>
          <p:nvPr/>
        </p:nvGrpSpPr>
        <p:grpSpPr bwMode="auto">
          <a:xfrm>
            <a:off x="4856163" y="4781550"/>
            <a:ext cx="2227262" cy="1439863"/>
            <a:chOff x="960623" y="2367981"/>
            <a:chExt cx="2226891" cy="1439863"/>
          </a:xfrm>
        </p:grpSpPr>
        <p:sp>
          <p:nvSpPr>
            <p:cNvPr id="31" name="Овал 30"/>
            <p:cNvSpPr/>
            <p:nvPr/>
          </p:nvSpPr>
          <p:spPr>
            <a:xfrm>
              <a:off x="1030288" y="2367981"/>
              <a:ext cx="2087562" cy="1439863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97" name="TextBox 20"/>
            <p:cNvSpPr txBox="1">
              <a:spLocks noChangeArrowheads="1"/>
            </p:cNvSpPr>
            <p:nvPr/>
          </p:nvSpPr>
          <p:spPr bwMode="auto">
            <a:xfrm>
              <a:off x="960623" y="2844798"/>
              <a:ext cx="222689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400" b="1">
                  <a:solidFill>
                    <a:srgbClr val="000000"/>
                  </a:solidFill>
                </a:rPr>
                <a:t>Животные</a:t>
              </a:r>
            </a:p>
            <a:p>
              <a:pPr algn="ctr" eaLnBrk="1" hangingPunct="1"/>
              <a:r>
                <a:rPr lang="ru-RU" sz="2400" b="1"/>
                <a:t> </a:t>
              </a:r>
            </a:p>
          </p:txBody>
        </p:sp>
      </p:grpSp>
      <p:grpSp>
        <p:nvGrpSpPr>
          <p:cNvPr id="7182" name="Группа 32"/>
          <p:cNvGrpSpPr>
            <a:grpSpLocks/>
          </p:cNvGrpSpPr>
          <p:nvPr/>
        </p:nvGrpSpPr>
        <p:grpSpPr bwMode="auto">
          <a:xfrm>
            <a:off x="6211888" y="2940050"/>
            <a:ext cx="2087562" cy="1439863"/>
            <a:chOff x="1030288" y="2367981"/>
            <a:chExt cx="2087563" cy="1439863"/>
          </a:xfrm>
        </p:grpSpPr>
        <p:sp>
          <p:nvSpPr>
            <p:cNvPr id="34" name="Овал 33"/>
            <p:cNvSpPr/>
            <p:nvPr/>
          </p:nvSpPr>
          <p:spPr>
            <a:xfrm>
              <a:off x="1030288" y="2367981"/>
              <a:ext cx="2087562" cy="1439863"/>
            </a:xfrm>
            <a:prstGeom prst="ellipse">
              <a:avLst/>
            </a:prstGeom>
            <a:solidFill>
              <a:srgbClr val="FF3399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93" name="TextBox 20"/>
            <p:cNvSpPr txBox="1">
              <a:spLocks noChangeArrowheads="1"/>
            </p:cNvSpPr>
            <p:nvPr/>
          </p:nvSpPr>
          <p:spPr bwMode="auto">
            <a:xfrm>
              <a:off x="1030289" y="2844798"/>
              <a:ext cx="20875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400" b="1">
                  <a:solidFill>
                    <a:srgbClr val="000000"/>
                  </a:solidFill>
                </a:rPr>
                <a:t>Лекарства</a:t>
              </a:r>
            </a:p>
            <a:p>
              <a:pPr algn="ctr" eaLnBrk="1" hangingPunct="1"/>
              <a:r>
                <a:rPr lang="ru-RU" sz="2400" b="1"/>
                <a:t> </a:t>
              </a:r>
            </a:p>
          </p:txBody>
        </p:sp>
      </p:grpSp>
      <p:grpSp>
        <p:nvGrpSpPr>
          <p:cNvPr id="7183" name="Группа 35"/>
          <p:cNvGrpSpPr>
            <a:grpSpLocks/>
          </p:cNvGrpSpPr>
          <p:nvPr/>
        </p:nvGrpSpPr>
        <p:grpSpPr bwMode="auto">
          <a:xfrm>
            <a:off x="6324600" y="1071563"/>
            <a:ext cx="2087563" cy="1439862"/>
            <a:chOff x="1030288" y="2367981"/>
            <a:chExt cx="2087563" cy="1439863"/>
          </a:xfrm>
        </p:grpSpPr>
        <p:sp>
          <p:nvSpPr>
            <p:cNvPr id="37" name="Овал 36"/>
            <p:cNvSpPr/>
            <p:nvPr/>
          </p:nvSpPr>
          <p:spPr>
            <a:xfrm>
              <a:off x="1030288" y="2367981"/>
              <a:ext cx="2087562" cy="1439863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89" name="TextBox 20"/>
            <p:cNvSpPr txBox="1">
              <a:spLocks noChangeArrowheads="1"/>
            </p:cNvSpPr>
            <p:nvPr/>
          </p:nvSpPr>
          <p:spPr bwMode="auto">
            <a:xfrm>
              <a:off x="1030289" y="2844798"/>
              <a:ext cx="20875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400" b="1">
                  <a:solidFill>
                    <a:srgbClr val="000000"/>
                  </a:solidFill>
                </a:rPr>
                <a:t>Пища</a:t>
              </a:r>
            </a:p>
            <a:p>
              <a:pPr algn="ctr" eaLnBrk="1" hangingPunct="1"/>
              <a:r>
                <a:rPr lang="ru-RU" sz="2400" b="1"/>
                <a:t> 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23528" y="394218"/>
            <a:ext cx="849694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/>
              </a:rPr>
              <a:t>Кислоты в нашей жизни:</a:t>
            </a:r>
          </a:p>
        </p:txBody>
      </p:sp>
      <p:pic>
        <p:nvPicPr>
          <p:cNvPr id="7185" name="Picture 14" descr="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1611313"/>
            <a:ext cx="1976438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7" y="459193"/>
            <a:ext cx="8253386" cy="5962973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989013"/>
            <a:ext cx="159067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589088"/>
            <a:ext cx="13430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7412" flipV="1">
            <a:off x="4367213" y="5049838"/>
            <a:ext cx="176053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6738" y="1195388"/>
            <a:ext cx="439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800" b="1"/>
              <a:t>Лимонная кислота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8488" y="2060575"/>
            <a:ext cx="43926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800" b="1"/>
              <a:t>Яблочная кислота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3738" y="3808413"/>
            <a:ext cx="4752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800" b="1"/>
              <a:t>Щавелевая кислота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1813" y="4678363"/>
            <a:ext cx="4895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800" b="1"/>
              <a:t>Муравьиная кислота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6749" y="404664"/>
            <a:ext cx="849694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/>
              </a:rPr>
              <a:t>Кислоты в природе: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9438" y="2882900"/>
            <a:ext cx="43926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800" b="1"/>
              <a:t>Винная кислота</a:t>
            </a:r>
          </a:p>
        </p:txBody>
      </p:sp>
      <p:pic>
        <p:nvPicPr>
          <p:cNvPr id="8204" name="Picture 4" descr="виноград-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8735">
            <a:off x="4375150" y="2343150"/>
            <a:ext cx="154622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0384">
            <a:off x="5408613" y="3222625"/>
            <a:ext cx="1117600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7" y="459193"/>
            <a:ext cx="8253386" cy="5962973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77900"/>
            <a:ext cx="2460625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928688"/>
            <a:ext cx="4000500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860550"/>
            <a:ext cx="12223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4179888"/>
            <a:ext cx="328295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t="11124" r="11900" b="8960"/>
          <a:stretch>
            <a:fillRect/>
          </a:stretch>
        </p:blipFill>
        <p:spPr bwMode="auto">
          <a:xfrm rot="2332382">
            <a:off x="2495550" y="4456113"/>
            <a:ext cx="9937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87387" y="5721999"/>
            <a:ext cx="448452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Arial Black" pitchFamily="34" charset="0"/>
                <a:cs typeface="+mn-cs"/>
              </a:rPr>
              <a:t>Лимонная кислота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4050" y="1458362"/>
            <a:ext cx="420786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Arial Black" pitchFamily="34" charset="0"/>
                <a:cs typeface="+mn-cs"/>
              </a:rPr>
              <a:t>Уксусная кислота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860" y="3356992"/>
            <a:ext cx="44915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Arial Black" pitchFamily="34" charset="0"/>
                <a:cs typeface="+mn-cs"/>
              </a:rPr>
              <a:t>Молочная кислота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927" y="406093"/>
            <a:ext cx="849694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/>
              </a:rPr>
              <a:t>Кислоты в продуктах питания: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2870200"/>
            <a:ext cx="97155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41675"/>
            <a:ext cx="1060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98425" y="6567488"/>
            <a:ext cx="649288" cy="2159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11" descr="1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7E5E6"/>
              </a:clrFrom>
              <a:clrTo>
                <a:srgbClr val="E7E5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578100"/>
            <a:ext cx="18446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4927" y="406093"/>
            <a:ext cx="849694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/>
              </a:rPr>
              <a:t>Кислоты в Организме человека: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050" y="3141663"/>
            <a:ext cx="5392738" cy="895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kern="0" dirty="0">
                <a:solidFill>
                  <a:srgbClr val="C00000"/>
                </a:solidFill>
                <a:latin typeface="+mn-lt"/>
                <a:cs typeface="Arial"/>
              </a:rPr>
              <a:t>Соляная кислота</a:t>
            </a:r>
            <a:r>
              <a:rPr lang="ru-RU" b="1" i="1" kern="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lang="ru-RU" i="1" kern="0" dirty="0">
                <a:solidFill>
                  <a:srgbClr val="000000"/>
                </a:solidFill>
                <a:latin typeface="+mn-lt"/>
                <a:cs typeface="Arial"/>
              </a:rPr>
              <a:t>находится в </a:t>
            </a:r>
            <a:r>
              <a:rPr lang="ru-RU" b="1" i="1" kern="0" dirty="0">
                <a:solidFill>
                  <a:srgbClr val="000000"/>
                </a:solidFill>
                <a:latin typeface="+mn-lt"/>
                <a:cs typeface="Arial"/>
              </a:rPr>
              <a:t>желудке</a:t>
            </a:r>
            <a:r>
              <a:rPr lang="ru-RU" i="1" kern="0" dirty="0">
                <a:solidFill>
                  <a:srgbClr val="000000"/>
                </a:solidFill>
                <a:latin typeface="+mn-lt"/>
                <a:cs typeface="Arial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i="1" kern="0" dirty="0">
                <a:solidFill>
                  <a:srgbClr val="000000"/>
                </a:solidFill>
                <a:latin typeface="+mn-lt"/>
                <a:cs typeface="Arial"/>
              </a:rPr>
              <a:t>  Бактерии, попавшие в желудок с пищей, погибают под ее действием.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395538" y="5257800"/>
            <a:ext cx="5010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Молочная кислота </a:t>
            </a:r>
            <a:r>
              <a:rPr lang="ru-RU" b="1" i="1" dirty="0">
                <a:latin typeface="Arial" charset="0"/>
              </a:rPr>
              <a:t>образуется в </a:t>
            </a:r>
            <a:r>
              <a:rPr lang="ru-RU" b="1" dirty="0">
                <a:latin typeface="Arial Black" pitchFamily="34" charset="0"/>
              </a:rPr>
              <a:t>мышцах</a:t>
            </a:r>
            <a:r>
              <a:rPr lang="ru-RU" b="1" i="1" dirty="0">
                <a:latin typeface="Arial" charset="0"/>
              </a:rPr>
              <a:t> при </a:t>
            </a:r>
            <a:r>
              <a:rPr lang="ru-RU" b="1" dirty="0">
                <a:latin typeface="Arial Black" pitchFamily="34" charset="0"/>
              </a:rPr>
              <a:t>физической нагрузке.</a:t>
            </a:r>
          </a:p>
        </p:txBody>
      </p:sp>
      <p:pic>
        <p:nvPicPr>
          <p:cNvPr id="10249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4808538"/>
            <a:ext cx="139541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4602163"/>
            <a:ext cx="26638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01788" y="1227138"/>
            <a:ext cx="6002337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C00000"/>
                </a:solidFill>
                <a:latin typeface="+mn-lt"/>
                <a:cs typeface="Arial"/>
              </a:rPr>
              <a:t>Аскорбиновая, фолиевая, </a:t>
            </a:r>
            <a:r>
              <a:rPr lang="ru-RU" sz="2000" b="1" kern="0" dirty="0" err="1">
                <a:solidFill>
                  <a:srgbClr val="C00000"/>
                </a:solidFill>
                <a:latin typeface="+mn-lt"/>
                <a:cs typeface="Arial"/>
              </a:rPr>
              <a:t>оротовая</a:t>
            </a:r>
            <a:r>
              <a:rPr lang="ru-RU" sz="2000" b="1" kern="0" dirty="0">
                <a:solidFill>
                  <a:srgbClr val="C00000"/>
                </a:solidFill>
                <a:latin typeface="+mn-lt"/>
                <a:cs typeface="Arial"/>
              </a:rPr>
              <a:t>, </a:t>
            </a:r>
            <a:r>
              <a:rPr lang="ru-RU" sz="2000" b="1" kern="0" dirty="0" err="1">
                <a:solidFill>
                  <a:srgbClr val="C00000"/>
                </a:solidFill>
                <a:latin typeface="+mn-lt"/>
                <a:cs typeface="Arial"/>
              </a:rPr>
              <a:t>пангамовая</a:t>
            </a:r>
            <a:r>
              <a:rPr lang="ru-RU" sz="2000" b="1" kern="0" dirty="0">
                <a:solidFill>
                  <a:srgbClr val="C00000"/>
                </a:solidFill>
                <a:latin typeface="+mn-lt"/>
                <a:cs typeface="Arial"/>
              </a:rPr>
              <a:t>, никотиновая</a:t>
            </a:r>
            <a:r>
              <a:rPr lang="ru-RU" sz="2000" i="1" kern="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lang="ru-RU" sz="2000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и другие кислоты являются </a:t>
            </a:r>
            <a:r>
              <a:rPr lang="ru-RU" sz="2000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витаминами</a:t>
            </a:r>
            <a:r>
              <a:rPr lang="ru-RU" sz="2000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.</a:t>
            </a:r>
          </a:p>
        </p:txBody>
      </p:sp>
      <p:pic>
        <p:nvPicPr>
          <p:cNvPr id="1025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189038"/>
            <a:ext cx="14478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1189038"/>
            <a:ext cx="1663700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550" y="404813"/>
            <a:ext cx="73787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E8CE7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CE7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CE7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CE7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CE7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CE7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CE7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CE7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8CE72"/>
                </a:solidFill>
                <a:latin typeface="Verdana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ru-RU" sz="40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Нуклеиновые кислоты:</a:t>
            </a:r>
            <a:br>
              <a:rPr lang="ru-RU" sz="40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395288" y="1125538"/>
            <a:ext cx="8208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ДНК является носителем генетической информации. </a:t>
            </a:r>
          </a:p>
          <a:p>
            <a:r>
              <a:rPr lang="ru-RU" b="1"/>
              <a:t>С молекулами ДНК  связаны два основополагающих </a:t>
            </a:r>
          </a:p>
          <a:p>
            <a:r>
              <a:rPr lang="ru-RU" b="1"/>
              <a:t>свойства живых организмов –наследственность и изменчивость.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7405">
            <a:off x="1960681" y="2512514"/>
            <a:ext cx="5078623" cy="3322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Антонина\Desktop\Для Кабира\529771-b5f51e9396c29d8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46" y="5013176"/>
            <a:ext cx="2167880" cy="131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7" y="459193"/>
            <a:ext cx="8253386" cy="5962973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2" descr="Пергамент"/>
          <p:cNvSpPr txBox="1">
            <a:spLocks noChangeArrowheads="1"/>
          </p:cNvSpPr>
          <p:nvPr/>
        </p:nvSpPr>
        <p:spPr bwMode="auto">
          <a:xfrm>
            <a:off x="996950" y="1054100"/>
            <a:ext cx="7129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SO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+H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O=H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SO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3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3" name="Picture 3" descr="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1" y="2718921"/>
            <a:ext cx="7919838" cy="3703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8450" y="481013"/>
            <a:ext cx="84248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D60093"/>
                </a:solidFill>
                <a:latin typeface="Tahoma" pitchFamily="34" charset="0"/>
                <a:cs typeface="+mn-cs"/>
              </a:rPr>
              <a:t>КИСЛОТНЫЕ ДОЖДИ В ПРИРОДЕ.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113" y="1844675"/>
            <a:ext cx="3960812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ru-RU" sz="2000" b="1" kern="0" dirty="0">
                <a:solidFill>
                  <a:srgbClr val="000000"/>
                </a:solidFill>
                <a:latin typeface="Tahoma"/>
                <a:cs typeface="+mn-cs"/>
              </a:rPr>
              <a:t>Если кислый дождь из тучи,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ru-RU" sz="2000" b="1" kern="0" dirty="0">
                <a:solidFill>
                  <a:srgbClr val="000000"/>
                </a:solidFill>
                <a:latin typeface="Tahoma"/>
                <a:cs typeface="+mn-cs"/>
              </a:rPr>
              <a:t>То природная среда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ru-RU" sz="2000" b="1" kern="0" dirty="0">
                <a:solidFill>
                  <a:srgbClr val="000000"/>
                </a:solidFill>
                <a:latin typeface="Tahoma"/>
                <a:cs typeface="+mn-cs"/>
              </a:rPr>
              <a:t>Вся в опасности тогда.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192"/>
            <a:ext cx="8253386" cy="5962973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188" y="1312863"/>
          <a:ext cx="7993062" cy="44068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28639"/>
                <a:gridCol w="4064423"/>
              </a:tblGrid>
              <a:tr h="647507"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1800" dirty="0" smtClean="0"/>
                        <a:t>Название кислоты</a:t>
                      </a:r>
                      <a:endParaRPr lang="ru-RU" sz="1800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1800" dirty="0" smtClean="0"/>
                        <a:t>Формула кислоты</a:t>
                      </a:r>
                      <a:endParaRPr lang="ru-RU" sz="1800" dirty="0"/>
                    </a:p>
                  </a:txBody>
                  <a:tcPr marL="91446" marR="91446"/>
                </a:tc>
              </a:tr>
              <a:tr h="53895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Азотная </a:t>
                      </a:r>
                      <a:endParaRPr lang="ru-RU" sz="2800" b="1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6" marR="91446"/>
                </a:tc>
              </a:tr>
              <a:tr h="54142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Серная</a:t>
                      </a:r>
                      <a:endParaRPr lang="ru-RU" sz="2800" b="1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6" marR="91446"/>
                </a:tc>
              </a:tr>
              <a:tr h="51826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Угольная</a:t>
                      </a:r>
                      <a:endParaRPr lang="ru-RU" sz="2800" b="1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6" marR="91446"/>
                </a:tc>
              </a:tr>
              <a:tr h="51826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Кремниевая</a:t>
                      </a:r>
                      <a:endParaRPr lang="ru-RU" sz="2800" b="1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6" marR="91446"/>
                </a:tc>
              </a:tr>
              <a:tr h="54803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Метафосфорная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6" marR="91446"/>
                </a:tc>
              </a:tr>
              <a:tr h="57620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Ортофосфорная</a:t>
                      </a:r>
                      <a:endParaRPr lang="ru-RU" sz="2800" b="1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6" marR="91446"/>
                </a:tc>
              </a:tr>
              <a:tr h="51826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Соляная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6" marR="91446"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62613" y="1970088"/>
            <a:ext cx="2447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/>
              <a:t>HNO</a:t>
            </a:r>
            <a:r>
              <a:rPr lang="en-US" sz="2000" b="1"/>
              <a:t>3</a:t>
            </a:r>
            <a:endParaRPr lang="ru-RU" sz="2000" b="1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21350" y="2498725"/>
            <a:ext cx="2447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/>
              <a:t>H</a:t>
            </a:r>
            <a:r>
              <a:rPr lang="en-US" sz="2000" b="1"/>
              <a:t>2</a:t>
            </a:r>
            <a:r>
              <a:rPr lang="en-US" sz="3200" b="1"/>
              <a:t>SO</a:t>
            </a:r>
            <a:r>
              <a:rPr lang="en-US" sz="2000" b="1"/>
              <a:t>4</a:t>
            </a:r>
            <a:endParaRPr lang="ru-RU" sz="2000" b="1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92788" y="3084513"/>
            <a:ext cx="2376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/>
              <a:t>H</a:t>
            </a:r>
            <a:r>
              <a:rPr lang="en-US" sz="2000" b="1"/>
              <a:t>2</a:t>
            </a:r>
            <a:r>
              <a:rPr lang="en-US" sz="3200" b="1"/>
              <a:t>CO</a:t>
            </a:r>
            <a:r>
              <a:rPr lang="en-US" sz="2000" b="1"/>
              <a:t>3</a:t>
            </a:r>
            <a:endParaRPr lang="ru-RU" sz="2000" b="1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42000" y="3559175"/>
            <a:ext cx="237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/>
              <a:t>H</a:t>
            </a:r>
            <a:r>
              <a:rPr lang="en-US" sz="2000" b="1"/>
              <a:t>2</a:t>
            </a:r>
            <a:r>
              <a:rPr lang="en-US" sz="3200" b="1"/>
              <a:t>SiO</a:t>
            </a:r>
            <a:r>
              <a:rPr lang="en-US" sz="2000" b="1"/>
              <a:t>3</a:t>
            </a:r>
            <a:endParaRPr lang="ru-RU" sz="2000" b="1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02363" y="4062413"/>
            <a:ext cx="16557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/>
              <a:t>HPO</a:t>
            </a:r>
            <a:r>
              <a:rPr lang="en-US" sz="2000" b="1"/>
              <a:t>3</a:t>
            </a:r>
            <a:endParaRPr lang="ru-RU" sz="2000" b="1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13438" y="4648200"/>
            <a:ext cx="19446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/>
              <a:t>H</a:t>
            </a:r>
            <a:r>
              <a:rPr lang="en-US" sz="2000" b="1"/>
              <a:t>3</a:t>
            </a:r>
            <a:r>
              <a:rPr lang="en-US" sz="3200" b="1"/>
              <a:t>PO</a:t>
            </a:r>
            <a:r>
              <a:rPr lang="en-US" sz="2000" b="1"/>
              <a:t>4</a:t>
            </a:r>
            <a:endParaRPr lang="ru-RU" sz="2000" b="1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56338" y="5143500"/>
            <a:ext cx="1258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/>
              <a:t>HCl</a:t>
            </a:r>
            <a:endParaRPr lang="ru-RU" sz="3200" b="1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0563" y="1970088"/>
            <a:ext cx="53975" cy="375602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35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16905">
            <a:off x="5610225" y="5256213"/>
            <a:ext cx="496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2468563"/>
            <a:ext cx="6445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3082925"/>
            <a:ext cx="6477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649788"/>
            <a:ext cx="527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5" name="TextBox 2"/>
          <p:cNvSpPr txBox="1">
            <a:spLocks noChangeArrowheads="1"/>
          </p:cNvSpPr>
          <p:nvPr/>
        </p:nvSpPr>
        <p:spPr bwMode="auto">
          <a:xfrm>
            <a:off x="5157788" y="3186113"/>
            <a:ext cx="504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3356" name="TextBox 3"/>
          <p:cNvSpPr txBox="1">
            <a:spLocks noChangeArrowheads="1"/>
          </p:cNvSpPr>
          <p:nvPr/>
        </p:nvSpPr>
        <p:spPr bwMode="auto">
          <a:xfrm>
            <a:off x="5173663" y="4727575"/>
            <a:ext cx="468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/>
              <a:t>Р</a:t>
            </a:r>
          </a:p>
        </p:txBody>
      </p:sp>
      <p:pic>
        <p:nvPicPr>
          <p:cNvPr id="13357" name="Рисунок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011363"/>
            <a:ext cx="6508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690688" y="423863"/>
            <a:ext cx="61976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srgbClr val="006600"/>
                </a:solidFill>
                <a:latin typeface="Arial"/>
                <a:ea typeface="+mj-ea"/>
                <a:cs typeface="Arial"/>
              </a:rPr>
              <a:t>Минеральные кислоты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41313" y="928688"/>
            <a:ext cx="2900362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u="sng" kern="0" dirty="0" smtClean="0">
                <a:solidFill>
                  <a:srgbClr val="006600"/>
                </a:solidFill>
                <a:latin typeface="Arial"/>
                <a:cs typeface="Arial"/>
              </a:rPr>
              <a:t>Азотная кислота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927" y="406093"/>
            <a:ext cx="849694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/>
              </a:rPr>
              <a:t>Применение: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" y="1196975"/>
            <a:ext cx="6418263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3663" indent="0">
              <a:buFontTx/>
              <a:buNone/>
              <a:defRPr/>
            </a:pPr>
            <a:r>
              <a:rPr lang="ru-RU" sz="1600" kern="0" dirty="0" smtClean="0">
                <a:solidFill>
                  <a:srgbClr val="333399"/>
                </a:solidFill>
                <a:latin typeface="Arial"/>
                <a:cs typeface="Arial"/>
              </a:rPr>
              <a:t>широко используется для производства удобрений, красителей, лаков, пластмасс, лекарственных и взрывчатых веществ, а также химических волокон. </a:t>
            </a:r>
          </a:p>
        </p:txBody>
      </p:sp>
      <p:pic>
        <p:nvPicPr>
          <p:cNvPr id="6" name="Picture 12" descr="7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24" y="929313"/>
            <a:ext cx="2191639" cy="14230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4"/>
          <p:cNvSpPr txBox="1">
            <a:spLocks noChangeArrowheads="1"/>
          </p:cNvSpPr>
          <p:nvPr/>
        </p:nvSpPr>
        <p:spPr bwMode="auto">
          <a:xfrm>
            <a:off x="536575" y="2024063"/>
            <a:ext cx="250983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ru-RU" sz="2000" b="1" u="sng">
                <a:solidFill>
                  <a:srgbClr val="008000"/>
                </a:solidFill>
                <a:latin typeface="Arial" charset="0"/>
              </a:rPr>
              <a:t>Серная кислота</a:t>
            </a:r>
          </a:p>
        </p:txBody>
      </p:sp>
      <p:sp>
        <p:nvSpPr>
          <p:cNvPr id="14343" name="Rectangle 17"/>
          <p:cNvSpPr txBox="1">
            <a:spLocks noChangeArrowheads="1"/>
          </p:cNvSpPr>
          <p:nvPr/>
        </p:nvSpPr>
        <p:spPr bwMode="auto">
          <a:xfrm>
            <a:off x="457200" y="2352675"/>
            <a:ext cx="68849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" indent="-63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/>
              <a:t>расходуется   для производства минеральных удобрений, красителей, химических волокон, пластмасс, лекарственных веществ, используется для извлечения металлов из руд; заполнения кислотных аккумуляторов, находит применение в нефтяной промышленности для очистки нефтепродуктов. </a:t>
            </a:r>
          </a:p>
        </p:txBody>
      </p:sp>
      <p:pic>
        <p:nvPicPr>
          <p:cNvPr id="14344" name="Picture 27" descr="16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149475"/>
            <a:ext cx="17780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57200" y="3497263"/>
            <a:ext cx="28495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u="sng" kern="0" dirty="0" smtClean="0">
                <a:solidFill>
                  <a:srgbClr val="006600"/>
                </a:solidFill>
                <a:latin typeface="Arial"/>
                <a:cs typeface="Arial"/>
              </a:rPr>
              <a:t>Фосфорная кислота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484188" y="3832225"/>
            <a:ext cx="7788275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350" indent="20638">
              <a:lnSpc>
                <a:spcPct val="80000"/>
              </a:lnSpc>
              <a:buFontTx/>
              <a:buNone/>
              <a:defRPr/>
            </a:pPr>
            <a:r>
              <a:rPr lang="ru-RU" sz="1600" kern="0" dirty="0" smtClean="0">
                <a:solidFill>
                  <a:srgbClr val="333399"/>
                </a:solidFill>
                <a:latin typeface="Arial"/>
                <a:cs typeface="Arial"/>
              </a:rPr>
              <a:t>используется в составах для обезжиривания металлических поверхностей перед нанесением защитных покрытий, входит в состав композиций для преобразования ржавчины перед покраской, применяется для защиты от коррозии трубопроводов, прокачивающих морскую воду. 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12750" y="4797425"/>
            <a:ext cx="250348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u="sng" kern="0" dirty="0" smtClean="0">
                <a:solidFill>
                  <a:srgbClr val="006600"/>
                </a:solidFill>
                <a:latin typeface="Arial"/>
                <a:cs typeface="Arial"/>
              </a:rPr>
              <a:t>Соляная кислота</a:t>
            </a: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355600" y="5116513"/>
            <a:ext cx="811053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0013" indent="20638">
              <a:buFontTx/>
              <a:buNone/>
              <a:defRPr/>
            </a:pPr>
            <a:r>
              <a:rPr lang="ru-RU" sz="1600" kern="0" dirty="0" smtClean="0">
                <a:solidFill>
                  <a:srgbClr val="333399"/>
                </a:solidFill>
                <a:latin typeface="Arial"/>
                <a:cs typeface="Arial"/>
              </a:rPr>
              <a:t>широко применяется в нефтяной промышленности, используется в составах травильных растворов для удаления ржавчины и отложений в трубопроводах и скважинах, а также как отвердитель фенолформальдегидных смол. </a:t>
            </a:r>
          </a:p>
        </p:txBody>
      </p:sp>
      <p:pic>
        <p:nvPicPr>
          <p:cNvPr id="1434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3832225"/>
            <a:ext cx="973137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1907</TotalTime>
  <Words>562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Катечка</dc:creator>
  <cp:lastModifiedBy>1</cp:lastModifiedBy>
  <cp:revision>115</cp:revision>
  <dcterms:created xsi:type="dcterms:W3CDTF">2011-02-10T21:40:45Z</dcterms:created>
  <dcterms:modified xsi:type="dcterms:W3CDTF">2015-02-03T19:00:49Z</dcterms:modified>
</cp:coreProperties>
</file>