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1698F-C314-4737-A3E9-39F2D61E910C}" type="datetimeFigureOut">
              <a:rPr lang="ru-RU" smtClean="0"/>
              <a:t>19.12.2015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F0543-60B2-4A8A-ABE1-B6D18CB28A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764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6F0543-60B2-4A8A-ABE1-B6D18CB28AB1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113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B4704C-0F40-4613-BE1B-D80CC4796514}" type="datetimeFigureOut">
              <a:rPr lang="ru-RU" smtClean="0"/>
              <a:t>19.12.2015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103F25-0AEB-416B-9EC9-2218EB9FA2B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704C-0F40-4613-BE1B-D80CC4796514}" type="datetimeFigureOut">
              <a:rPr lang="ru-RU" smtClean="0"/>
              <a:t>19.12.2015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3F25-0AEB-416B-9EC9-2218EB9FA2B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704C-0F40-4613-BE1B-D80CC4796514}" type="datetimeFigureOut">
              <a:rPr lang="ru-RU" smtClean="0"/>
              <a:t>19.12.2015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3F25-0AEB-416B-9EC9-2218EB9FA2B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704C-0F40-4613-BE1B-D80CC4796514}" type="datetimeFigureOut">
              <a:rPr lang="ru-RU" smtClean="0"/>
              <a:t>19.12.2015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3F25-0AEB-416B-9EC9-2218EB9FA2B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704C-0F40-4613-BE1B-D80CC4796514}" type="datetimeFigureOut">
              <a:rPr lang="ru-RU" smtClean="0"/>
              <a:t>19.12.2015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3F25-0AEB-416B-9EC9-2218EB9FA2B4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704C-0F40-4613-BE1B-D80CC4796514}" type="datetimeFigureOut">
              <a:rPr lang="ru-RU" smtClean="0"/>
              <a:t>19.12.2015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3F25-0AEB-416B-9EC9-2218EB9FA2B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704C-0F40-4613-BE1B-D80CC4796514}" type="datetimeFigureOut">
              <a:rPr lang="ru-RU" smtClean="0"/>
              <a:t>19.12.2015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3F25-0AEB-416B-9EC9-2218EB9FA2B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704C-0F40-4613-BE1B-D80CC4796514}" type="datetimeFigureOut">
              <a:rPr lang="ru-RU" smtClean="0"/>
              <a:t>19.12.2015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3F25-0AEB-416B-9EC9-2218EB9FA2B4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704C-0F40-4613-BE1B-D80CC4796514}" type="datetimeFigureOut">
              <a:rPr lang="ru-RU" smtClean="0"/>
              <a:t>19.12.2015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3F25-0AEB-416B-9EC9-2218EB9FA2B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704C-0F40-4613-BE1B-D80CC4796514}" type="datetimeFigureOut">
              <a:rPr lang="ru-RU" smtClean="0"/>
              <a:t>19.12.2015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3F25-0AEB-416B-9EC9-2218EB9FA2B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704C-0F40-4613-BE1B-D80CC4796514}" type="datetimeFigureOut">
              <a:rPr lang="ru-RU" smtClean="0"/>
              <a:t>19.12.2015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03F25-0AEB-416B-9EC9-2218EB9FA2B4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2B4704C-0F40-4613-BE1B-D80CC4796514}" type="datetimeFigureOut">
              <a:rPr lang="ru-RU" smtClean="0"/>
              <a:t>19.12.2015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8103F25-0AEB-416B-9EC9-2218EB9FA2B4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-fotki.info/" TargetMode="Externa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-fotki.info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i-fotki.info/" TargetMode="Externa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-fotki.info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-fotki.info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-fotki.info/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-fotki.info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-fotki.info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-fotki.info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-fotki.info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-fotki.info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-fotki.info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-fotki.info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-fotki.info/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i-fotki.info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i-fotki.info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hyperlink" Target="http://www.artvedia.ru/pic3/103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-fotki.info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-fotki.info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-fotki.info/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-fotki.info/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-fotki.info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-fotki.info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836712"/>
            <a:ext cx="6768752" cy="2524070"/>
          </a:xfrm>
        </p:spPr>
        <p:txBody>
          <a:bodyPr/>
          <a:lstStyle/>
          <a:p>
            <a:r>
              <a:rPr lang="ru-RU" sz="4800" b="1" dirty="0">
                <a:effectLst/>
              </a:rPr>
              <a:t>«Донской художник Николай Никанорович Дубовской</a:t>
            </a:r>
            <a:r>
              <a:rPr lang="ru-RU" sz="4800" b="1" dirty="0" smtClean="0">
                <a:effectLst/>
              </a:rPr>
              <a:t>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Урок разработала методист художественного цикла МКУ информационно-аналитический центр образования города Ростова-на-Дону , учитель высшей квалификационной категории </a:t>
            </a:r>
          </a:p>
          <a:p>
            <a:r>
              <a:rPr lang="ru-RU" dirty="0" smtClean="0"/>
              <a:t>ГРЕБЕНКИНА МАРИНА АЛЕКСАНДРОВНА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899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5517232"/>
            <a:ext cx="3422483" cy="288032"/>
          </a:xfrm>
        </p:spPr>
        <p:txBody>
          <a:bodyPr/>
          <a:lstStyle/>
          <a:p>
            <a:r>
              <a:rPr lang="ru-RU" sz="1600" dirty="0"/>
              <a:t>Николай </a:t>
            </a:r>
            <a:r>
              <a:rPr lang="ru-RU" sz="1600" dirty="0" err="1"/>
              <a:t>Дубовской</a:t>
            </a:r>
            <a:r>
              <a:rPr lang="ru-RU" sz="1600" dirty="0"/>
              <a:t> </a:t>
            </a:r>
            <a:r>
              <a:rPr lang="ru-RU" sz="1600" dirty="0" smtClean="0"/>
              <a:t>Красная </a:t>
            </a:r>
            <a:r>
              <a:rPr lang="ru-RU" sz="1600" dirty="0"/>
              <a:t>поляна. 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034579" y="548680"/>
            <a:ext cx="3411725" cy="5572421"/>
          </a:xfrm>
        </p:spPr>
        <p:txBody>
          <a:bodyPr>
            <a:normAutofit/>
          </a:bodyPr>
          <a:lstStyle/>
          <a:p>
            <a:r>
              <a:rPr lang="ru-RU" sz="2000" dirty="0"/>
              <a:t>Художник много работал на пленэре, в 1887 году он живёт на даче И. Е. Репина на </a:t>
            </a:r>
            <a:r>
              <a:rPr lang="ru-RU" sz="2000" dirty="0" err="1"/>
              <a:t>Сиверской</a:t>
            </a:r>
            <a:r>
              <a:rPr lang="ru-RU" sz="2000" dirty="0"/>
              <a:t> в окрестностях Петербурга, в 1888 году проводит лето в Кисловодске у украинского живописца Николая Александровича Ярошенко (1846-1898), с которым подружился. Вместе они совершили верхом на лошадях четырёхнедельную поездку по Военно-Грузинской дороге через горные перевалы с выходом к Чёрному морю.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8" name="Объект 7" descr="http://f15.ifotki.info/org/9641ee9fbe236747f0d59707bae32d365f19fc162676185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1647044"/>
            <a:ext cx="4116388" cy="3390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9990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332656"/>
            <a:ext cx="8496944" cy="61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/>
              <a:t>Интересная история связана с одной из самых известных картин художника – «Притихло» (1890), созданной по этюдам, выполненным на Белом море. Исаак Левитан утверждал, что «Дубовскому в этой картине удалось передать самую стихию, что передать не всякий может».</a:t>
            </a:r>
            <a:br>
              <a:rPr lang="ru-RU" sz="2600" dirty="0"/>
            </a:br>
            <a:r>
              <a:rPr lang="ru-RU" sz="2600" dirty="0"/>
              <a:t>Третьяков, узнав о том, что картину прямо с выставки купил император Александр III для своей галереи в Зимнем дворце, срочно выехал в столицу, чтобы заказать художнику повторение, поскольку отныне картина была недоступна широкому зрителю. Таким образом, в Русском музее хранится ныне первый вариант картины, а в Третьяковской галерее – повторение. При этом Третьяков хвастался в письме к Репину: «Повторение по мне вышло лучше и больше размером, отчего мотив сделался грандиознее</a:t>
            </a:r>
            <a:r>
              <a:rPr lang="ru-RU" sz="2600" dirty="0" smtClean="0"/>
              <a:t>».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87568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182880"/>
            <a:ext cx="7756263" cy="1441526"/>
          </a:xfrm>
        </p:spPr>
        <p:txBody>
          <a:bodyPr/>
          <a:lstStyle/>
          <a:p>
            <a:r>
              <a:rPr lang="ru-RU" sz="4000" dirty="0"/>
              <a:t>Николай </a:t>
            </a:r>
            <a:r>
              <a:rPr lang="ru-RU" sz="4000" dirty="0" err="1" smtClean="0"/>
              <a:t>Дубовской</a:t>
            </a:r>
            <a:r>
              <a:rPr lang="ru-RU" sz="4000" dirty="0" smtClean="0"/>
              <a:t>. </a:t>
            </a:r>
            <a:r>
              <a:rPr lang="ru-RU" sz="4000" dirty="0"/>
              <a:t>Притихло. 1890 г. Третьяковская </a:t>
            </a:r>
            <a:r>
              <a:rPr lang="ru-RU" sz="4000" dirty="0" smtClean="0"/>
              <a:t>галерея</a:t>
            </a:r>
            <a:endParaRPr lang="ru-RU" sz="4000" dirty="0"/>
          </a:p>
        </p:txBody>
      </p:sp>
      <p:pic>
        <p:nvPicPr>
          <p:cNvPr id="4" name="Объект 3" descr="http://f15.ifotki.info/org/0ab29ef8eb4ac4a19d80630d99f78acc5f19fc162675666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114" y="2247900"/>
            <a:ext cx="6463771" cy="3878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44006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1" y="5013175"/>
            <a:ext cx="3384376" cy="1080121"/>
          </a:xfrm>
        </p:spPr>
        <p:txBody>
          <a:bodyPr/>
          <a:lstStyle/>
          <a:p>
            <a:r>
              <a:rPr lang="ru-RU" dirty="0" smtClean="0">
                <a:latin typeface="Calibri"/>
                <a:ea typeface="Calibri"/>
                <a:cs typeface="Times New Roman"/>
              </a:rPr>
              <a:t>Николай </a:t>
            </a:r>
            <a:r>
              <a:rPr lang="ru-RU" dirty="0" err="1">
                <a:latin typeface="Calibri"/>
                <a:ea typeface="Calibri"/>
                <a:cs typeface="Times New Roman"/>
              </a:rPr>
              <a:t>Дубовской</a:t>
            </a:r>
            <a:r>
              <a:rPr lang="ru-RU" dirty="0">
                <a:latin typeface="Calibri"/>
                <a:ea typeface="Calibri"/>
                <a:cs typeface="Times New Roman"/>
              </a:rPr>
              <a:t> Родина. 1892 г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366261" y="404664"/>
            <a:ext cx="4514849" cy="6053286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895D1D"/>
                </a:solidFill>
                <a:ea typeface="+mj-ea"/>
                <a:cs typeface="+mj-cs"/>
              </a:rPr>
              <a:t>Со второй половины 1880-х годов </a:t>
            </a:r>
            <a:r>
              <a:rPr lang="ru-RU" sz="3200" dirty="0" err="1">
                <a:solidFill>
                  <a:srgbClr val="895D1D"/>
                </a:solidFill>
                <a:ea typeface="+mj-ea"/>
                <a:cs typeface="+mj-cs"/>
              </a:rPr>
              <a:t>Дубовской</a:t>
            </a:r>
            <a:r>
              <a:rPr lang="ru-RU" sz="3200" dirty="0">
                <a:solidFill>
                  <a:srgbClr val="895D1D"/>
                </a:solidFill>
                <a:ea typeface="+mj-ea"/>
                <a:cs typeface="+mj-cs"/>
              </a:rPr>
              <a:t> регулярно экспонируется на выставках вместе с нынешними корифеями русской пейзажной живописи А. Архиповым, А. Васнецовым, В. Серовым, К. Коровиным, И. Левитаном. </a:t>
            </a:r>
            <a:br>
              <a:rPr lang="ru-RU" sz="3200" dirty="0">
                <a:solidFill>
                  <a:srgbClr val="895D1D"/>
                </a:solidFill>
                <a:ea typeface="+mj-ea"/>
                <a:cs typeface="+mj-cs"/>
              </a:rPr>
            </a:br>
            <a:endParaRPr lang="ru-RU" sz="3200" dirty="0"/>
          </a:p>
        </p:txBody>
      </p:sp>
      <p:pic>
        <p:nvPicPr>
          <p:cNvPr id="6" name="Объект 5" descr="http://f15.ifotki.info/org/8022e99f8f99fc2393538208e23338075f19fc162678145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967703"/>
            <a:ext cx="3232150" cy="37081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9121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4294967295"/>
          </p:nvPr>
        </p:nvSpPr>
        <p:spPr>
          <a:xfrm>
            <a:off x="251520" y="332656"/>
            <a:ext cx="8712968" cy="597666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200" dirty="0" smtClean="0"/>
              <a:t>В </a:t>
            </a:r>
            <a:r>
              <a:rPr lang="ru-RU" sz="3200" dirty="0"/>
              <a:t>конце XIX века художник создал такие картины </a:t>
            </a:r>
            <a:r>
              <a:rPr lang="ru-RU" sz="3200" b="1" i="1" dirty="0"/>
              <a:t>«Ранняя весна» (1886), «Утро в горах», «Зимний вечер», «На Волге» (1892)</a:t>
            </a:r>
            <a:r>
              <a:rPr lang="ru-RU" sz="3200" dirty="0"/>
              <a:t>, которые принесли ему широкую известность и выдвинули в первые ряды русских пейзажистов. </a:t>
            </a:r>
            <a:br>
              <a:rPr lang="ru-RU" sz="3200" dirty="0"/>
            </a:br>
            <a:r>
              <a:rPr lang="ru-RU" sz="3200" dirty="0"/>
              <a:t>Причем, историки отмечают, что в обзорах передвижных выставок имена Дубовского и Левитана стоят рядом. А сам Исаак Ильич Левитан (18 (30) августа 1860 год - 22 июля (4 августа) 1900) долгое время считался «одним из самых сильных конкурентов Дубовского».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88879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Николай </a:t>
            </a:r>
            <a:r>
              <a:rPr lang="ru-RU" dirty="0" err="1"/>
              <a:t>Дубовской</a:t>
            </a:r>
            <a:r>
              <a:rPr lang="ru-RU" dirty="0"/>
              <a:t> Летний день. 1890-е гг. </a:t>
            </a:r>
          </a:p>
        </p:txBody>
      </p:sp>
      <p:pic>
        <p:nvPicPr>
          <p:cNvPr id="7" name="Объект 6" descr="http://f15.ifotki.info/org/28c0382ac8a2a2ff41917808c3fa181d5f19fc162678228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521" y="2247900"/>
            <a:ext cx="5842957" cy="3878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813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Морозное утро. 1894 г. </a:t>
            </a:r>
          </a:p>
        </p:txBody>
      </p:sp>
      <p:pic>
        <p:nvPicPr>
          <p:cNvPr id="4" name="Объект 3" descr="http://f15.ifotki.info/org/afe6a3c9f6a70951c6d63f57dad06d7f5f19fc162678281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205" y="2247900"/>
            <a:ext cx="4651589" cy="3878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08333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5770" y="188640"/>
            <a:ext cx="8446710" cy="5832648"/>
          </a:xfrm>
        </p:spPr>
        <p:txBody>
          <a:bodyPr/>
          <a:lstStyle/>
          <a:p>
            <a:r>
              <a:rPr lang="ru-RU" sz="3600" dirty="0"/>
              <a:t>О художнике с восхищением говорят и пишут коллеги.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Например</a:t>
            </a:r>
            <a:r>
              <a:rPr lang="ru-RU" sz="3600" dirty="0"/>
              <a:t>, Репин писал Третьякову о передвижной выставке 1892 года: «Картина Дубовского «На Волге» - вещь удивительная по совершенству. Как сработана вода, небо, сколько во всём поэзии - это лучшая вещь на выставке». </a:t>
            </a:r>
          </a:p>
        </p:txBody>
      </p:sp>
    </p:spTree>
    <p:extLst>
      <p:ext uri="{BB962C8B-B14F-4D97-AF65-F5344CB8AC3E}">
        <p14:creationId xmlns:p14="http://schemas.microsoft.com/office/powerpoint/2010/main" val="1639411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f15.ifotki.info/org/03b412942e5da7a6c77e6e594bada0ef5f19fc162677504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47700"/>
            <a:ext cx="7620000" cy="5562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2543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32657"/>
            <a:ext cx="864096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О постоянных сравнениях с Левитаном вслед за многими авторами статей о Дубовском пишу, поскольку семья и наследники художника утверждали, что над ним висел «рок непризнания». Посудите сами – имя его «конкурента» Левитана знает любой школьник, а спроси – кто такой </a:t>
            </a:r>
            <a:r>
              <a:rPr lang="ru-RU" sz="2400" dirty="0" err="1"/>
              <a:t>Дубовской</a:t>
            </a:r>
            <a:r>
              <a:rPr lang="ru-RU" sz="2400" dirty="0"/>
              <a:t> – навряд ли ответят даже любители живописи. Как считают историки, в этом забвении кроется одна из загадок творческой судьбы художника. </a:t>
            </a:r>
            <a:br>
              <a:rPr lang="ru-RU" sz="2400" dirty="0"/>
            </a:br>
            <a:r>
              <a:rPr lang="ru-RU" sz="2400" dirty="0"/>
              <a:t>Не подумайте, Левитан в этой судьбе ни в коем случае не играет роль Сальери. </a:t>
            </a:r>
            <a:br>
              <a:rPr lang="ru-RU" sz="2400" dirty="0"/>
            </a:br>
            <a:r>
              <a:rPr lang="ru-RU" sz="2400" dirty="0"/>
              <a:t>Оба художника на равных занимали достойное место в русском искусстве и утверждали в своём творчестве принципы «пейзажа настроения», свойственного «передвижникам». Только </a:t>
            </a:r>
            <a:r>
              <a:rPr lang="ru-RU" sz="2400" dirty="0" err="1"/>
              <a:t>Дубовской</a:t>
            </a:r>
            <a:r>
              <a:rPr lang="ru-RU" sz="2400" dirty="0"/>
              <a:t> представлял петербургскую школу пейзажа, а Левитан – московскую. Конечно, историки часто находили сравнительные аналогии, мол, и работали в одно и то же время, и некоторые картины названы одинаково. </a:t>
            </a:r>
          </a:p>
        </p:txBody>
      </p:sp>
    </p:spTree>
    <p:extLst>
      <p:ext uri="{BB962C8B-B14F-4D97-AF65-F5344CB8AC3E}">
        <p14:creationId xmlns:p14="http://schemas.microsoft.com/office/powerpoint/2010/main" val="3926099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8490" y="260648"/>
            <a:ext cx="7756263" cy="1363758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Русский </a:t>
            </a:r>
            <a:r>
              <a:rPr lang="ru-RU" sz="2800" dirty="0"/>
              <a:t>художник-пейзажист, один из видных представителей русской пейзажной школы рубежа XIX-XX веков, общественный деятель, педагог.</a:t>
            </a:r>
          </a:p>
        </p:txBody>
      </p:sp>
      <p:pic>
        <p:nvPicPr>
          <p:cNvPr id="4" name="Объект 3" descr="http://f15.ifotki.info/org/1849344cc90c39bf644067dd527e41865f19fc162675202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101" y="2247900"/>
            <a:ext cx="2765797" cy="3878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46696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363758"/>
          </a:xfrm>
        </p:spPr>
        <p:txBody>
          <a:bodyPr/>
          <a:lstStyle/>
          <a:p>
            <a:r>
              <a:rPr lang="ru-RU" dirty="0"/>
              <a:t>Николай </a:t>
            </a:r>
            <a:r>
              <a:rPr lang="ru-RU" dirty="0" err="1"/>
              <a:t>Дубовской</a:t>
            </a:r>
            <a:r>
              <a:rPr lang="ru-RU" dirty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Жатва</a:t>
            </a:r>
            <a:r>
              <a:rPr lang="ru-RU" dirty="0"/>
              <a:t>. 1906 г</a:t>
            </a:r>
          </a:p>
        </p:txBody>
      </p:sp>
      <p:pic>
        <p:nvPicPr>
          <p:cNvPr id="4" name="Объект 3" descr="http://f15.ifotki.info/org/1e7c9cc348f1232a5bb1ecaa7769258f5f19fc162679590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764" y="2247900"/>
            <a:ext cx="5214471" cy="3878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51460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Николай </a:t>
            </a:r>
            <a:r>
              <a:rPr lang="ru-RU" dirty="0" err="1"/>
              <a:t>Дубовской</a:t>
            </a:r>
            <a:r>
              <a:rPr lang="ru-RU" dirty="0"/>
              <a:t> Сумерки. 1909 г</a:t>
            </a:r>
          </a:p>
        </p:txBody>
      </p:sp>
      <p:pic>
        <p:nvPicPr>
          <p:cNvPr id="4" name="Объект 3" descr="http://f15.ifotki.info/org/08a542bb929a36a73339486151f345855f19fc162679662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039" y="2247900"/>
            <a:ext cx="5077922" cy="3878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75246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49694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Современные исследователи вообще-то считают, что в забвении Дубовского виновата элементарная «практика замалчивания, возвышения одного художника за счёт принижения другого». Эту концепцию теоретически обосновал в своей книге «История русской живописи» (1902) Александр Бенуа (1870—1960). Не знаю, что плохого сделал </a:t>
            </a:r>
            <a:r>
              <a:rPr lang="ru-RU" sz="2400" dirty="0" err="1"/>
              <a:t>Дубовской</a:t>
            </a:r>
            <a:r>
              <a:rPr lang="ru-RU" sz="2400" dirty="0"/>
              <a:t> Бенуа, либо Александр Николаевич (при всем уважении к его фигуре и его значению для русской живописи) не очень разбирался в пейзажах, но в своей книге он определил живопись Дубовского как «частное, отрывочное творчество», в котором присутствуют «бедность в полутонах, грубость красочного эффекта и что-то дилетантское, вялое в кисти». Эту оценку творчества «подхватили» затем многие историки живописи новой Страны Советов, тот же И.Э. Грабарь (который, кстати, тоже был пейзажистом). Творчество Дубовского стали рассматривать не отдельно, а лишь в сравнении с пейзажами Левитана и его творчеством.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7731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Николай </a:t>
            </a:r>
            <a:r>
              <a:rPr lang="ru-RU" dirty="0" err="1"/>
              <a:t>Дубовской</a:t>
            </a:r>
            <a:r>
              <a:rPr lang="ru-RU" dirty="0"/>
              <a:t> Пейзаж с березами</a:t>
            </a:r>
          </a:p>
        </p:txBody>
      </p:sp>
      <p:pic>
        <p:nvPicPr>
          <p:cNvPr id="4" name="Объект 3" descr="http://f15.ifotki.info/org/c94dc42dd422b2c0f014a0e4206c81905f19fc162678549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013" y="2247900"/>
            <a:ext cx="5831974" cy="3878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6860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Николай </a:t>
            </a:r>
            <a:r>
              <a:rPr lang="ru-RU" dirty="0" err="1"/>
              <a:t>Дубовской</a:t>
            </a:r>
            <a:r>
              <a:rPr lang="ru-RU" dirty="0"/>
              <a:t> Облачко.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http://f15.ifotki.info/org/23bd9f60603f0bcaf53bba2f9b7f5f955f19fc162678607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762" y="2247900"/>
            <a:ext cx="5386476" cy="3878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4630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97346"/>
            <a:ext cx="849694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/>
                <a:ea typeface="Calibri"/>
                <a:cs typeface="Times New Roman"/>
              </a:rPr>
              <a:t>Хотя «послужной список» Дубовского впечатляет сам по себе, посудите сами. </a:t>
            </a:r>
            <a:br>
              <a:rPr lang="ru-RU" sz="2400" dirty="0" smtClean="0">
                <a:effectLst/>
                <a:ea typeface="Calibri"/>
                <a:cs typeface="Times New Roman"/>
              </a:rPr>
            </a:br>
            <a:r>
              <a:rPr lang="ru-RU" sz="2400" dirty="0" smtClean="0">
                <a:effectLst/>
                <a:ea typeface="Calibri"/>
                <a:cs typeface="Times New Roman"/>
              </a:rPr>
              <a:t>О художнике много и доброжелательно писала критика, он регулярно экспонировался на выставках Товарищества. С 1894 года художник участвовал в выставках «Сецессиона» в Мюнхене и даже был членом этого художественного Общества, в 1897 году Дубовского пригласили на VI Всемирную выставку в Мюнхене, а с в 1913 году на ХI Международной выставке в Мюнхене за картину «После грозы» он получил Золотую медаль. Художник принимал также участие в качестве члена жюри на международных выставках в Мюнхене, Дюссельдорфе, Париже и Риме. В 1890-1900-х годах художник много ездит по России, совершает поездки на Волгу и Дон, Азовское море, на Кавказ, летние месяцы часто проводил на этюдах в Силламяэ на Балтийском побережье.</a:t>
            </a:r>
            <a:br>
              <a:rPr lang="ru-RU" sz="2400" dirty="0" smtClean="0">
                <a:effectLst/>
                <a:ea typeface="Calibri"/>
                <a:cs typeface="Times New Roman"/>
              </a:rPr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349121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Николай </a:t>
            </a:r>
            <a:r>
              <a:rPr lang="ru-RU" dirty="0" err="1"/>
              <a:t>Дубовской</a:t>
            </a:r>
            <a:r>
              <a:rPr lang="ru-RU" dirty="0"/>
              <a:t> Дача в </a:t>
            </a:r>
            <a:r>
              <a:rPr lang="ru-RU" dirty="0" err="1"/>
              <a:t>Силламягах</a:t>
            </a:r>
            <a:r>
              <a:rPr lang="ru-RU" dirty="0"/>
              <a:t>. 1907 г</a:t>
            </a:r>
          </a:p>
        </p:txBody>
      </p:sp>
      <p:pic>
        <p:nvPicPr>
          <p:cNvPr id="4" name="Объект 3" descr="http://f15.ifotki.info/org/bd77ccac3c584482cd646c3817d8816e5f19fc162676250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54" y="2247900"/>
            <a:ext cx="2902891" cy="3878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84733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0"/>
            <a:ext cx="8949690" cy="2011830"/>
          </a:xfrm>
        </p:spPr>
        <p:txBody>
          <a:bodyPr/>
          <a:lstStyle/>
          <a:p>
            <a:r>
              <a:rPr lang="ru-RU" sz="2600" dirty="0"/>
              <a:t>В 1898 году пять молодых передвижников «за известность на художественном поприще» были удостоены звания академиков живописи. Среди этой пятерки – А.Е. Архипов, Н.Н. </a:t>
            </a:r>
            <a:r>
              <a:rPr lang="ru-RU" sz="2600" dirty="0" err="1"/>
              <a:t>Дубовской</a:t>
            </a:r>
            <a:r>
              <a:rPr lang="ru-RU" sz="2600" dirty="0"/>
              <a:t>, Н.А. Касаткин, И.И. Левитан и В.А. Серов. </a:t>
            </a:r>
          </a:p>
        </p:txBody>
      </p:sp>
      <p:pic>
        <p:nvPicPr>
          <p:cNvPr id="4" name="Объект 3" descr="http://f15.ifotki.info/org/ebf8bf41d5c9c9b6cfe071ef7f2efd245f19fc162678493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175" y="2247900"/>
            <a:ext cx="5179650" cy="38782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347864" y="6166256"/>
            <a:ext cx="1937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 сумерки. 1897 г</a:t>
            </a:r>
          </a:p>
        </p:txBody>
      </p:sp>
    </p:spTree>
    <p:extLst>
      <p:ext uri="{BB962C8B-B14F-4D97-AF65-F5344CB8AC3E}">
        <p14:creationId xmlns:p14="http://schemas.microsoft.com/office/powerpoint/2010/main" val="17532431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601786" y="1204857"/>
            <a:ext cx="5940425" cy="191071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idx="1"/>
          </p:nvPr>
        </p:nvSpPr>
        <p:spPr>
          <a:xfrm>
            <a:off x="704624" y="4437112"/>
            <a:ext cx="7734747" cy="1500187"/>
          </a:xfrm>
        </p:spPr>
        <p:txBody>
          <a:bodyPr>
            <a:noAutofit/>
          </a:bodyPr>
          <a:lstStyle/>
          <a:p>
            <a:r>
              <a:rPr lang="ru-RU" sz="3200" dirty="0"/>
              <a:t>В 1900 году картина Дубовского «Штиль» на Всемирной выставке в Париже завоевала серебряную медаль</a:t>
            </a:r>
          </a:p>
        </p:txBody>
      </p:sp>
      <p:pic>
        <p:nvPicPr>
          <p:cNvPr id="16" name="Рисунок 15" descr="https://pp.vk.me/c625216/v625216127/1b0dc/_1lG7dySzN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6" y="404664"/>
            <a:ext cx="5940425" cy="3865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36753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548680"/>
            <a:ext cx="8640960" cy="5639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4524375" algn="l"/>
              </a:tabLst>
            </a:pPr>
            <a:r>
              <a:rPr lang="ru-RU" sz="2800" dirty="0">
                <a:ea typeface="Times New Roman"/>
                <a:cs typeface="Times New Roman"/>
              </a:rPr>
              <a:t>В 1911 году </a:t>
            </a:r>
            <a:r>
              <a:rPr lang="ru-RU" sz="2800" dirty="0" err="1">
                <a:ea typeface="Times New Roman"/>
                <a:cs typeface="Times New Roman"/>
              </a:rPr>
              <a:t>Дубовской</a:t>
            </a:r>
            <a:r>
              <a:rPr lang="ru-RU" sz="2800" dirty="0">
                <a:ea typeface="Times New Roman"/>
                <a:cs typeface="Times New Roman"/>
              </a:rPr>
              <a:t> становится профессором Академии художеств и руководителем пейзажной мастерской. В этом же году картина художника «Родина» было представлено на Всемирной выставке в Риме. Сам художник не попал в Италию, зато получил восторженное письмо от Репина: </a:t>
            </a:r>
            <a:endParaRPr lang="ru-RU" sz="2800" dirty="0" smtClean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4524375" algn="l"/>
              </a:tabLst>
            </a:pPr>
            <a:r>
              <a:rPr lang="ru-RU" sz="2800" dirty="0" smtClean="0">
                <a:ea typeface="Times New Roman"/>
                <a:cs typeface="Times New Roman"/>
              </a:rPr>
              <a:t>«</a:t>
            </a:r>
            <a:r>
              <a:rPr lang="ru-RU" sz="2800" dirty="0">
                <a:ea typeface="Times New Roman"/>
                <a:cs typeface="Times New Roman"/>
              </a:rPr>
              <a:t>Это лучший пейзаж всей выставки всемирной, римской… Вас, Николай </a:t>
            </a:r>
            <a:r>
              <a:rPr lang="ru-RU" sz="2800" dirty="0" err="1">
                <a:ea typeface="Times New Roman"/>
                <a:cs typeface="Times New Roman"/>
              </a:rPr>
              <a:t>Никанорович</a:t>
            </a:r>
            <a:r>
              <a:rPr lang="ru-RU" sz="2800" dirty="0">
                <a:ea typeface="Times New Roman"/>
                <a:cs typeface="Times New Roman"/>
              </a:rPr>
              <a:t>, я особенно поздравляю: ещё никогда Вы не были так великолепны и могущественны — оригинальная, живая и красивейшая картина!»</a:t>
            </a:r>
            <a:endParaRPr lang="ru-RU" sz="28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2234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323528" y="620688"/>
            <a:ext cx="8568952" cy="5832648"/>
          </a:xfrm>
        </p:spPr>
        <p:txBody>
          <a:bodyPr>
            <a:noAutofit/>
          </a:bodyPr>
          <a:lstStyle/>
          <a:p>
            <a:r>
              <a:rPr lang="ru-RU" dirty="0"/>
              <a:t>Николай Никанорович Дубовской один из ярчайших художников-передвижников, ярко выделяющийся своим особым неповторимым любовным отношением к русской природе. На выставке </a:t>
            </a:r>
            <a:r>
              <a:rPr lang="ru-RU" b="1" dirty="0"/>
              <a:t>«Стихия вод в пространстве времени» </a:t>
            </a:r>
            <a:r>
              <a:rPr lang="ru-RU" dirty="0"/>
              <a:t>представлены несколько работ среди которых хотелось бы выделить и поговорить о картине </a:t>
            </a:r>
            <a:r>
              <a:rPr lang="ru-RU" b="1" i="1" dirty="0"/>
              <a:t>«Утренний бриз»</a:t>
            </a:r>
            <a:r>
              <a:rPr lang="ru-RU" dirty="0"/>
              <a:t>. Имя Н.Н. </a:t>
            </a:r>
            <a:r>
              <a:rPr lang="ru-RU" dirty="0" smtClean="0"/>
              <a:t>Дубовского </a:t>
            </a:r>
            <a:r>
              <a:rPr lang="ru-RU" dirty="0"/>
              <a:t>неразрывно связанно не только с историей и культурой Донского края, но и вписано золотыми буквами в мировую историю искусств. В </a:t>
            </a:r>
            <a:r>
              <a:rPr lang="ru-RU" b="1" dirty="0"/>
              <a:t>1900</a:t>
            </a:r>
            <a:r>
              <a:rPr lang="ru-RU" dirty="0"/>
              <a:t> на </a:t>
            </a:r>
            <a:r>
              <a:rPr lang="ru-RU" b="1" dirty="0"/>
              <a:t>Всемирной выставке в Париже</a:t>
            </a:r>
            <a:r>
              <a:rPr lang="ru-RU" dirty="0"/>
              <a:t> он был одним из немногих награждённых малой серебряной медалью за картины </a:t>
            </a:r>
            <a:r>
              <a:rPr lang="ru-RU" b="1" i="1" dirty="0"/>
              <a:t>«Притихло», «Штиль», «Вид монастыря», «К вечеру». </a:t>
            </a:r>
            <a:r>
              <a:rPr lang="ru-RU" dirty="0"/>
              <a:t>Это единственная награда русских пейзажистов, несмотря на то, что русскую живописную школу на ней представляли, кроме Н. Н. Дубовского, В. Д. Поленов и </a:t>
            </a:r>
            <a:r>
              <a:rPr lang="ru-RU" dirty="0" smtClean="0"/>
              <a:t>. </a:t>
            </a:r>
            <a:r>
              <a:rPr lang="ru-RU" dirty="0"/>
              <a:t>И. Левитан.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7260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15.ifotki.info/org/aaba4185ba209de5d1c48675b676c5785f19fc162675769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1480"/>
            <a:ext cx="7704855" cy="59698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4165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/>
              <a:t>Дубовской</a:t>
            </a:r>
            <a:r>
              <a:rPr lang="ru-RU" sz="2800" dirty="0"/>
              <a:t> написал около 400 картин и более 1000 этюдов, много картин и этюдов были написаны во время заграничных поездок.</a:t>
            </a:r>
          </a:p>
        </p:txBody>
      </p:sp>
      <p:pic>
        <p:nvPicPr>
          <p:cNvPr id="5" name="Объект 4" descr="http://f15.ifotki.info/org/06072f24a9688d5b55f38f80886145ae5f19fc162676485.jpg">
            <a:hlinkClick r:id="rId2" tgtFrame="&quot;_blank&quot;"/>
          </p:cNvPr>
          <p:cNvPicPr>
            <a:picLocks noGrp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" y="2560320"/>
            <a:ext cx="4135120" cy="3223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http://f15.ifotki.info/org/ef700a12fbacb75632ea492db613b8045f19fc162676528.jpg">
            <a:hlinkClick r:id="rId2" tgtFrame="&quot;_blank&quot;"/>
          </p:cNvPr>
          <p:cNvPicPr>
            <a:picLocks noGrp="1"/>
          </p:cNvPicPr>
          <p:nvPr>
            <p:ph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521335"/>
            <a:ext cx="3803650" cy="331393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907704" y="6237312"/>
            <a:ext cx="2425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Дюны. Бретань. 1898 г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56176" y="6237312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Неаполь</a:t>
            </a:r>
          </a:p>
        </p:txBody>
      </p:sp>
    </p:spTree>
    <p:extLst>
      <p:ext uri="{BB962C8B-B14F-4D97-AF65-F5344CB8AC3E}">
        <p14:creationId xmlns:p14="http://schemas.microsoft.com/office/powerpoint/2010/main" val="2067502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Оставил он и замечательные морские пейзажи, поэтому можно о нем говорить и как о художнике-маринисте</a:t>
            </a:r>
          </a:p>
        </p:txBody>
      </p:sp>
      <p:pic>
        <p:nvPicPr>
          <p:cNvPr id="5" name="Объект 4" descr="http://f15.ifotki.info/org/2b2791f40d186eb9bbfa88781e1764025f19fc162676573.jpg">
            <a:hlinkClick r:id="rId2" tgtFrame="&quot;_blank&quot;"/>
          </p:cNvPr>
          <p:cNvPicPr>
            <a:picLocks noGrp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13587"/>
            <a:ext cx="3803650" cy="252942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979712" y="5949280"/>
            <a:ext cx="1840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Вид на Палермо </a:t>
            </a:r>
          </a:p>
        </p:txBody>
      </p:sp>
      <p:pic>
        <p:nvPicPr>
          <p:cNvPr id="7" name="pic_m" descr="Радуга">
            <a:hlinkClick r:id="rId4" tgtFrame="&quot;_blank&quot;"/>
          </p:cNvPr>
          <p:cNvPicPr>
            <a:picLocks noGrp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2880320" cy="37444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876256" y="6318612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Радуга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7998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1450" y="1988840"/>
            <a:ext cx="8793038" cy="4783410"/>
          </a:xfrm>
        </p:spPr>
        <p:txBody>
          <a:bodyPr/>
          <a:lstStyle/>
          <a:p>
            <a:r>
              <a:rPr lang="ru-RU" sz="2800" dirty="0">
                <a:ea typeface="Times New Roman"/>
              </a:rPr>
              <a:t>20 декабря 1913 года </a:t>
            </a:r>
            <a:r>
              <a:rPr lang="ru-RU" sz="2800" dirty="0" err="1">
                <a:ea typeface="Times New Roman"/>
              </a:rPr>
              <a:t>Дубовской</a:t>
            </a:r>
            <a:r>
              <a:rPr lang="ru-RU" sz="2800" dirty="0">
                <a:ea typeface="Times New Roman"/>
              </a:rPr>
              <a:t> отправил голове </a:t>
            </a:r>
            <a:r>
              <a:rPr lang="ru-RU" sz="2800" dirty="0" err="1">
                <a:ea typeface="Times New Roman"/>
              </a:rPr>
              <a:t>Новочеркасской</a:t>
            </a:r>
            <a:r>
              <a:rPr lang="ru-RU" sz="2800" dirty="0">
                <a:ea typeface="Times New Roman"/>
              </a:rPr>
              <a:t> управы заявление, в котором предложил свою коллекцию картин из 70 собственных работ и 129 работ художников-передвижников для создания в его родном городе художественного музея при условии, что для музея будет построено специальное здание. </a:t>
            </a:r>
            <a:endParaRPr lang="ru-RU" sz="2800" dirty="0"/>
          </a:p>
        </p:txBody>
      </p:sp>
      <p:pic>
        <p:nvPicPr>
          <p:cNvPr id="6" name="Рисунок 5" descr="http://f15.ifotki.info/org/bdf5670c538925fa3940d69fca1920c45f19fc162675521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2" y="-7982"/>
            <a:ext cx="2449448" cy="2714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196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 descr="https://pp.vk.me/c622218/v622218222/4f3d9/ofjDS-5AEk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7784" y="2060848"/>
            <a:ext cx="3960440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«Утренний бриз»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34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/>
              <a:t>Николай родился в Новочеркасске в семье потомственного казака, войскового старшины войска Донского. </a:t>
            </a:r>
          </a:p>
        </p:txBody>
      </p:sp>
      <p:pic>
        <p:nvPicPr>
          <p:cNvPr id="4" name="Объект 3" descr="http://f15.ifotki.info/org/33d714acb7e529d5775216656fe9da9e5f19fc162675235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173" y="2247900"/>
            <a:ext cx="5361653" cy="3878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2259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76056" y="4959642"/>
            <a:ext cx="3888432" cy="1493694"/>
          </a:xfrm>
        </p:spPr>
        <p:txBody>
          <a:bodyPr/>
          <a:lstStyle/>
          <a:p>
            <a:pPr algn="ctr"/>
            <a:r>
              <a:rPr lang="ru-RU" sz="2400" b="1" dirty="0">
                <a:latin typeface="+mn-lt"/>
                <a:ea typeface="Calibri"/>
                <a:cs typeface="Times New Roman"/>
              </a:rPr>
              <a:t>Иван Крамской Портрет художника Михаила Константиновича </a:t>
            </a:r>
            <a:r>
              <a:rPr lang="ru-RU" sz="2400" b="1" dirty="0" err="1">
                <a:latin typeface="+mn-lt"/>
                <a:ea typeface="Calibri"/>
                <a:cs typeface="Times New Roman"/>
              </a:rPr>
              <a:t>Клодта</a:t>
            </a:r>
            <a:r>
              <a:rPr lang="ru-RU" sz="2400" b="1" dirty="0">
                <a:latin typeface="+mn-lt"/>
                <a:ea typeface="Calibri"/>
                <a:cs typeface="Times New Roman"/>
              </a:rPr>
              <a:t>. 1872</a:t>
            </a:r>
            <a:endParaRPr lang="ru-RU" sz="2400" b="1" dirty="0">
              <a:latin typeface="+mn-lt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</a:t>
            </a:r>
            <a:r>
              <a:rPr lang="ru-RU" dirty="0" smtClean="0"/>
              <a:t> семнадцать лет  </a:t>
            </a:r>
            <a:r>
              <a:rPr lang="ru-RU" dirty="0" err="1"/>
              <a:t>Дубовской</a:t>
            </a:r>
            <a:r>
              <a:rPr lang="ru-RU" dirty="0"/>
              <a:t> поступил в Академию художеств в Петербурге вольнослушателем, а затем перевелся в мастерскую пейзажной живописи. В 1878-1881 годах он учился в мастерской профессора пейзажной живописи барона Михаила Константиновича </a:t>
            </a:r>
            <a:r>
              <a:rPr lang="ru-RU" dirty="0" err="1"/>
              <a:t>Клодта</a:t>
            </a:r>
            <a:r>
              <a:rPr lang="ru-RU" dirty="0"/>
              <a:t> (фон </a:t>
            </a:r>
            <a:r>
              <a:rPr lang="ru-RU" dirty="0" err="1"/>
              <a:t>Юргенсбурга</a:t>
            </a:r>
            <a:r>
              <a:rPr lang="ru-RU" dirty="0"/>
              <a:t>, 11 января 1833 - 29 мая 1902). </a:t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868144" y="201236"/>
            <a:ext cx="2952328" cy="48430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://f15.ifotki.info/org/be5b867c88e989e825c04e109cd227b55f19fc162675331.jpg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88640"/>
            <a:ext cx="2952327" cy="4771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128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453336"/>
            <a:ext cx="4536504" cy="1886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4048" y="188640"/>
            <a:ext cx="3979932" cy="6292170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 smtClean="0"/>
              <a:t> </a:t>
            </a:r>
            <a:r>
              <a:rPr lang="ru-RU" sz="8000" dirty="0"/>
              <a:t>П</a:t>
            </a:r>
            <a:r>
              <a:rPr lang="ru-RU" sz="8000" dirty="0" smtClean="0"/>
              <a:t>роучившись </a:t>
            </a:r>
            <a:r>
              <a:rPr lang="ru-RU" sz="8000" dirty="0"/>
              <a:t>четыре года, получив за свои работы четыре Малые серебряные медали, принимая участие в выставках Общества поощрения художников, Николай отказался от участия в конкурсе на Большую золотую медаль и написания дипломной картины на заданную тему. В 1882 году </a:t>
            </a:r>
            <a:r>
              <a:rPr lang="ru-RU" sz="8000" dirty="0" err="1"/>
              <a:t>Дубовской</a:t>
            </a:r>
            <a:r>
              <a:rPr lang="ru-RU" sz="8000" dirty="0"/>
              <a:t> бросает Академию, не закончив курса и лишив себя пенсионерской поездки за границу. Он остался жить в Санкт-Петербурге, с 1882 года стал постоянно участвовать в выставках Общества поощрения художеств и в этом же году за свои пейзажи получил вторую премию Общества. </a:t>
            </a:r>
            <a:br>
              <a:rPr lang="ru-RU" sz="8000" dirty="0"/>
            </a:br>
            <a:r>
              <a:rPr lang="ru-RU" sz="8000" dirty="0"/>
              <a:t>Как выглядел Николай в годы учебы в </a:t>
            </a:r>
            <a:r>
              <a:rPr lang="ru-RU" sz="8000" dirty="0" smtClean="0"/>
              <a:t>Академии </a:t>
            </a:r>
            <a:r>
              <a:rPr lang="ru-RU" sz="8000" dirty="0"/>
              <a:t>мы </a:t>
            </a:r>
            <a:r>
              <a:rPr lang="ru-RU" sz="8000" dirty="0" smtClean="0"/>
              <a:t>можем узнать благодаря </a:t>
            </a:r>
            <a:r>
              <a:rPr lang="ru-RU" sz="8000" dirty="0"/>
              <a:t>портрету, написанному </a:t>
            </a:r>
            <a:r>
              <a:rPr lang="ru-RU" sz="8000" dirty="0" err="1"/>
              <a:t>Кириаком</a:t>
            </a:r>
            <a:r>
              <a:rPr lang="ru-RU" sz="8000" dirty="0"/>
              <a:t> </a:t>
            </a:r>
            <a:r>
              <a:rPr lang="ru-RU" sz="8000" dirty="0" err="1"/>
              <a:t>Костанди</a:t>
            </a:r>
            <a:r>
              <a:rPr lang="ru-RU" sz="8000" dirty="0"/>
              <a:t>. </a:t>
            </a:r>
          </a:p>
        </p:txBody>
      </p:sp>
      <p:pic>
        <p:nvPicPr>
          <p:cNvPr id="5" name="Объект 4" descr="http://f15.ifotki.info/org/1c6f9a0aaca856efa90f00e11eec3daf5f19fc162675386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" y="260648"/>
            <a:ext cx="4629150" cy="6336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9177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49640" cy="1990166"/>
          </a:xfrm>
        </p:spPr>
        <p:txBody>
          <a:bodyPr/>
          <a:lstStyle/>
          <a:p>
            <a:r>
              <a:rPr lang="ru-RU" sz="2000" dirty="0"/>
              <a:t>В 1884 году </a:t>
            </a:r>
            <a:r>
              <a:rPr lang="ru-RU" sz="2000" dirty="0" err="1"/>
              <a:t>Дубовской</a:t>
            </a:r>
            <a:r>
              <a:rPr lang="ru-RU" sz="2000" dirty="0"/>
              <a:t> дебютировал на 12 Передвижной выставке, его картины высоко оценил «гуру» художественной критики того времени В.В. Стасов, а П.М. Третьяков приобрел для своей галереи картину художника «Зима», в которой прослеживается влияние его учителя </a:t>
            </a:r>
            <a:r>
              <a:rPr lang="ru-RU" sz="2000" dirty="0" err="1"/>
              <a:t>Клодта</a:t>
            </a:r>
            <a:r>
              <a:rPr lang="ru-RU" sz="2000" dirty="0"/>
              <a:t>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7" name="Объект 6" descr="http://f15.ifotki.info/org/c140ef5299b3fce5df22edf5c709649f5f19fc162676846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01" y="2247900"/>
            <a:ext cx="7035397" cy="3878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5881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870" y="116632"/>
            <a:ext cx="9041130" cy="2011830"/>
          </a:xfrm>
        </p:spPr>
        <p:txBody>
          <a:bodyPr/>
          <a:lstStyle/>
          <a:p>
            <a:r>
              <a:rPr lang="ru-RU" sz="2400" dirty="0"/>
              <a:t>Третьяков внимательно следил за творчеством Дубовского, пополняя свое собрание его работами. Последняя картина – «Тихий вечер», которую критик «Русских ведомостей» Н. Селиванов назвал «Поэмой в золотом», была приобретена в 1898 </a:t>
            </a:r>
            <a:r>
              <a:rPr lang="ru-RU" sz="2400" dirty="0" smtClean="0"/>
              <a:t>году</a:t>
            </a:r>
            <a:r>
              <a:rPr lang="ru-RU" sz="2400" dirty="0"/>
              <a:t>. </a:t>
            </a:r>
          </a:p>
        </p:txBody>
      </p:sp>
      <p:pic>
        <p:nvPicPr>
          <p:cNvPr id="4" name="Объект 3" descr="http://f15.ifotki.info/org/cc4f7fb477a4e5e4c54f32da9e55cd7b5f19fc162676059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729" y="2247900"/>
            <a:ext cx="5028541" cy="38782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2974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184</TotalTime>
  <Words>1149</Words>
  <Application>Microsoft Office PowerPoint</Application>
  <PresentationFormat>Экран (4:3)</PresentationFormat>
  <Paragraphs>44</Paragraphs>
  <Slides>33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Твердый переплет</vt:lpstr>
      <vt:lpstr>«Донской художник Николай Никанорович Дубовской»</vt:lpstr>
      <vt:lpstr> Русский художник-пейзажист, один из видных представителей русской пейзажной школы рубежа XIX-XX веков, общественный деятель, педагог.</vt:lpstr>
      <vt:lpstr>Презентация PowerPoint</vt:lpstr>
      <vt:lpstr>«Утренний бриз»</vt:lpstr>
      <vt:lpstr>Николай родился в Новочеркасске в семье потомственного казака, войскового старшины войска Донского. </vt:lpstr>
      <vt:lpstr>Иван Крамской Портрет художника Михаила Константиновича Клодта. 1872</vt:lpstr>
      <vt:lpstr>Презентация PowerPoint</vt:lpstr>
      <vt:lpstr>В 1884 году Дубовской дебютировал на 12 Передвижной выставке, его картины высоко оценил «гуру» художественной критики того времени В.В. Стасов, а П.М. Третьяков приобрел для своей галереи картину художника «Зима», в которой прослеживается влияние его учителя Клодта. </vt:lpstr>
      <vt:lpstr>Третьяков внимательно следил за творчеством Дубовского, пополняя свое собрание его работами. Последняя картина – «Тихий вечер», которую критик «Русских ведомостей» Н. Селиванов назвал «Поэмой в золотом», была приобретена в 1898 году. </vt:lpstr>
      <vt:lpstr>Николай Дубовской Красная поляна. </vt:lpstr>
      <vt:lpstr>Презентация PowerPoint</vt:lpstr>
      <vt:lpstr>Николай Дубовской. Притихло. 1890 г. Третьяковская галерея</vt:lpstr>
      <vt:lpstr>Николай Дубовской Родина. 1892 г</vt:lpstr>
      <vt:lpstr>Презентация PowerPoint</vt:lpstr>
      <vt:lpstr>Николай Дубовской Летний день. 1890-е гг. </vt:lpstr>
      <vt:lpstr>Морозное утро. 1894 г. </vt:lpstr>
      <vt:lpstr>О художнике с восхищением говорят и пишут коллеги.    Например, Репин писал Третьякову о передвижной выставке 1892 года: «Картина Дубовского «На Волге» - вещь удивительная по совершенству. Как сработана вода, небо, сколько во всём поэзии - это лучшая вещь на выставке». </vt:lpstr>
      <vt:lpstr>Презентация PowerPoint</vt:lpstr>
      <vt:lpstr>Презентация PowerPoint</vt:lpstr>
      <vt:lpstr>Николай Дубовской  Жатва. 1906 г</vt:lpstr>
      <vt:lpstr>Николай Дубовской Сумерки. 1909 г</vt:lpstr>
      <vt:lpstr>Презентация PowerPoint</vt:lpstr>
      <vt:lpstr>Николай Дубовской Пейзаж с березами</vt:lpstr>
      <vt:lpstr>Николай Дубовской Облачко. </vt:lpstr>
      <vt:lpstr>Презентация PowerPoint</vt:lpstr>
      <vt:lpstr>Николай Дубовской Дача в Силламягах. 1907 г</vt:lpstr>
      <vt:lpstr>В 1898 году пять молодых передвижников «за известность на художественном поприще» были удостоены звания академиков живописи. Среди этой пятерки – А.Е. Архипов, Н.Н. Дубовской, Н.А. Касаткин, И.И. Левитан и В.А. Серов. </vt:lpstr>
      <vt:lpstr>Презентация PowerPoint</vt:lpstr>
      <vt:lpstr>Презентация PowerPoint</vt:lpstr>
      <vt:lpstr>Презентация PowerPoint</vt:lpstr>
      <vt:lpstr>Дубовской написал около 400 картин и более 1000 этюдов, много картин и этюдов были написаны во время заграничных поездок.</vt:lpstr>
      <vt:lpstr>Оставил он и замечательные морские пейзажи, поэтому можно о нем говорить и как о художнике-маринисте</vt:lpstr>
      <vt:lpstr>20 декабря 1913 года Дубовской отправил голове Новочеркасской управы заявление, в котором предложил свою коллекцию картин из 70 собственных работ и 129 работ художников-передвижников для создания в его родном городе художественного музея при условии, что для музея будет построено специальное здание. </vt:lpstr>
    </vt:vector>
  </TitlesOfParts>
  <Company>UralSOFT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«Донской художник Николай Никанорович Дубовской»</dc:title>
  <dc:creator>Марина</dc:creator>
  <cp:lastModifiedBy>Марина</cp:lastModifiedBy>
  <cp:revision>52</cp:revision>
  <dcterms:created xsi:type="dcterms:W3CDTF">2015-12-18T18:24:04Z</dcterms:created>
  <dcterms:modified xsi:type="dcterms:W3CDTF">2015-12-19T20:02:41Z</dcterms:modified>
</cp:coreProperties>
</file>