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81" r:id="rId6"/>
    <p:sldId id="282" r:id="rId7"/>
    <p:sldId id="261" r:id="rId8"/>
    <p:sldId id="266" r:id="rId9"/>
    <p:sldId id="262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67" r:id="rId19"/>
    <p:sldId id="264" r:id="rId20"/>
    <p:sldId id="263" r:id="rId21"/>
    <p:sldId id="265" r:id="rId22"/>
    <p:sldId id="283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98BEE-A907-45D5-B8A7-FEABE5873F04}" type="datetimeFigureOut">
              <a:rPr lang="ru-RU" smtClean="0"/>
              <a:t>04.01.2016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4DFB0-7CB3-48BE-801C-B108494D7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0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4DFB0-7CB3-48BE-801C-B108494D713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65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40672F-7BBF-432F-B659-2A0FAE68D54A}" type="datetime1">
              <a:rPr lang="ru-RU" smtClean="0"/>
              <a:t>04.01.2016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223BB-5611-4A37-8B53-239FFA0FA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D51A53-519B-4FCB-B3B9-4904B340CCBE}" type="datetime1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223BB-5611-4A37-8B53-239FFA0FA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1BAD8C-A908-419C-A298-D8EA0DBBB3BB}" type="datetime1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223BB-5611-4A37-8B53-239FFA0FA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1D68A8-8B36-49CC-BA55-80FD8C40EB24}" type="datetime1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223BB-5611-4A37-8B53-239FFA0FA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F6FCF4-284B-43B5-B6DA-571F3B83D404}" type="datetime1">
              <a:rPr lang="ru-RU" smtClean="0"/>
              <a:t>04.01.2016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223BB-5611-4A37-8B53-239FFA0FA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941741-2724-42A9-A5AA-05EF3FAD9AFA}" type="datetime1">
              <a:rPr lang="ru-RU" smtClean="0"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223BB-5611-4A37-8B53-239FFA0FA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4C66D5-620F-46A7-9D68-C0E0A5B80238}" type="datetime1">
              <a:rPr lang="ru-RU" smtClean="0"/>
              <a:t>04.01.2016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223BB-5611-4A37-8B53-239FFA0FA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2BBCDE-972D-4726-9CC2-52564029EA47}" type="datetime1">
              <a:rPr lang="ru-RU" smtClean="0"/>
              <a:t>04.01.2016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223BB-5611-4A37-8B53-239FFA0FA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365AD8-8F43-4A0B-97C3-F58F57EF7D59}" type="datetime1">
              <a:rPr lang="ru-RU" smtClean="0"/>
              <a:t>04.01.2016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223BB-5611-4A37-8B53-239FFA0FA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124A8E-E1BB-479F-9629-5048362A100D}" type="datetime1">
              <a:rPr lang="ru-RU" smtClean="0"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223BB-5611-4A37-8B53-239FFA0FA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EE044-54EF-48DB-BD1F-58FE9055EDCE}" type="datetime1">
              <a:rPr lang="ru-RU" smtClean="0"/>
              <a:t>04.01.2016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D223BB-5611-4A37-8B53-239FFA0FA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03185C1-8DA4-44BE-B0BD-26A8E5C2D382}" type="datetime1">
              <a:rPr lang="ru-RU" smtClean="0"/>
              <a:t>04.01.2016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ED223BB-5611-4A37-8B53-239FFA0FA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heflorist.ru/component/content/article/50-2011-04-22-17-49-11/191-ampelnie" TargetMode="External"/><Relationship Id="rId2" Type="http://schemas.openxmlformats.org/officeDocument/2006/relationships/hyperlink" Target="http://ladyandlife.com/archives/109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asteniya.dp.ua/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571612"/>
            <a:ext cx="7415210" cy="30003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Социальный проект:</a:t>
            </a:r>
            <a:br>
              <a:rPr lang="ru-RU" dirty="0" smtClean="0"/>
            </a:br>
            <a:r>
              <a:rPr lang="ru-RU" dirty="0" smtClean="0"/>
              <a:t>          «Озеленение, как способ</a:t>
            </a:r>
            <a:br>
              <a:rPr lang="ru-RU" dirty="0" smtClean="0"/>
            </a:br>
            <a:r>
              <a:rPr lang="ru-RU" dirty="0" smtClean="0"/>
              <a:t>        социализации воспитанников</a:t>
            </a:r>
            <a:br>
              <a:rPr lang="ru-RU" dirty="0" smtClean="0"/>
            </a:br>
            <a:r>
              <a:rPr lang="ru-RU" dirty="0" smtClean="0"/>
              <a:t>               с ограниченными </a:t>
            </a:r>
            <a:br>
              <a:rPr lang="ru-RU" dirty="0" smtClean="0"/>
            </a:br>
            <a:r>
              <a:rPr lang="ru-RU" dirty="0" smtClean="0"/>
              <a:t>        возможностями здоровья»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14290"/>
            <a:ext cx="7858180" cy="114300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Государственное </a:t>
            </a:r>
            <a:r>
              <a:rPr lang="ru-RU" dirty="0">
                <a:solidFill>
                  <a:schemeClr val="tx1"/>
                </a:solidFill>
              </a:rPr>
              <a:t>бюджетное специальное  (коррекционное) образовательное </a:t>
            </a:r>
            <a:r>
              <a:rPr lang="ru-RU" dirty="0" smtClean="0">
                <a:solidFill>
                  <a:schemeClr val="tx1"/>
                </a:solidFill>
              </a:rPr>
              <a:t>учреждение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обучающихся, воспитанников с ограниченными возможностями </a:t>
            </a:r>
            <a:r>
              <a:rPr lang="ru-RU" dirty="0" smtClean="0">
                <a:solidFill>
                  <a:schemeClr val="tx1"/>
                </a:solidFill>
              </a:rPr>
              <a:t>здоровья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общеобразовательная </a:t>
            </a:r>
            <a:r>
              <a:rPr lang="ru-RU" dirty="0">
                <a:solidFill>
                  <a:schemeClr val="tx1"/>
                </a:solidFill>
              </a:rPr>
              <a:t>школа № 21 </a:t>
            </a:r>
            <a:r>
              <a:rPr lang="en-US" dirty="0">
                <a:solidFill>
                  <a:schemeClr val="tx1"/>
                </a:solidFill>
              </a:rPr>
              <a:t>VIII</a:t>
            </a:r>
            <a:r>
              <a:rPr lang="ru-RU" dirty="0">
                <a:solidFill>
                  <a:schemeClr val="tx1"/>
                </a:solidFill>
              </a:rPr>
              <a:t> вида  Краснодарского края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3438" y="5072074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Составитель проекта: учитель производственного обучения (цветоводство и декоративное садоводство) Р.Л.Полежаева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мер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9144000" cy="6072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5852" y="285728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Горка</a:t>
            </a:r>
            <a:endParaRPr lang="ru-RU" sz="2000" b="1" dirty="0"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3BB-5611-4A37-8B53-239FFA0FA7A1}" type="slidenum">
              <a:rPr lang="ru-RU" smtClean="0">
                <a:solidFill>
                  <a:schemeClr val="tx2"/>
                </a:solidFill>
              </a:rPr>
              <a:pPr/>
              <a:t>10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мпельны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57" y="980728"/>
            <a:ext cx="7775579" cy="5163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285728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Подвесные кашпо</a:t>
            </a:r>
            <a:endParaRPr lang="ru-RU" sz="2000" b="1" dirty="0"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3BB-5611-4A37-8B53-239FFA0FA7A1}" type="slidenum">
              <a:rPr lang="ru-RU" smtClean="0">
                <a:solidFill>
                  <a:schemeClr val="tx2"/>
                </a:solidFill>
              </a:rPr>
              <a:pPr/>
              <a:t>11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dirty="0" smtClean="0"/>
              <a:t>Для более интересного и гармоничного расположения растений нами были использованы металлические многоярусные подставки, что позволило создать целостную художественную композицию.</a:t>
            </a:r>
          </a:p>
        </p:txBody>
      </p:sp>
      <p:pic>
        <p:nvPicPr>
          <p:cNvPr id="3" name="Рисунок 2" descr="DSC0313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59068" y="126892"/>
            <a:ext cx="5429288" cy="74614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3BB-5611-4A37-8B53-239FFA0FA7A1}" type="slidenum">
              <a:rPr lang="ru-RU" smtClean="0">
                <a:solidFill>
                  <a:schemeClr val="tx2"/>
                </a:solidFill>
              </a:rPr>
              <a:pPr/>
              <a:t>12</a:t>
            </a:fld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29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Работа началась с подбора материалов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1610" y="3789040"/>
            <a:ext cx="2186723" cy="267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3213" y="3789040"/>
            <a:ext cx="202398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907" y="1160499"/>
            <a:ext cx="2066988" cy="20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0508" y="129315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3BB-5611-4A37-8B53-239FFA0FA7A1}" type="slidenum">
              <a:rPr lang="ru-RU" smtClean="0">
                <a:solidFill>
                  <a:schemeClr val="tx2"/>
                </a:solidFill>
              </a:rPr>
              <a:pPr/>
              <a:t>13</a:t>
            </a:fld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316633"/>
            <a:ext cx="13620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3BB-5611-4A37-8B53-239FFA0FA7A1}" type="slidenum">
              <a:rPr lang="ru-RU" smtClean="0">
                <a:solidFill>
                  <a:schemeClr val="tx2"/>
                </a:solidFill>
              </a:rPr>
              <a:pPr/>
              <a:t>14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7667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Обеспечив </a:t>
            </a:r>
            <a:r>
              <a:rPr lang="ru-RU" dirty="0"/>
              <a:t>себя необходимыми материалами приступили к последовательному выполнению работы – посадке цветов и оформлению подставок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296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3BB-5611-4A37-8B53-239FFA0FA7A1}" type="slidenum">
              <a:rPr lang="ru-RU" smtClean="0">
                <a:solidFill>
                  <a:schemeClr val="tx2"/>
                </a:solidFill>
              </a:rPr>
              <a:pPr/>
              <a:t>15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97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3BB-5611-4A37-8B53-239FFA0FA7A1}" type="slidenum">
              <a:rPr lang="ru-RU" smtClean="0">
                <a:solidFill>
                  <a:schemeClr val="tx2"/>
                </a:solidFill>
              </a:rPr>
              <a:pPr/>
              <a:t>16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97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3BB-5611-4A37-8B53-239FFA0FA7A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297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3BB-5611-4A37-8B53-239FFA0FA7A1}" type="slidenum">
              <a:rPr lang="ru-RU" smtClean="0">
                <a:solidFill>
                  <a:schemeClr val="tx2"/>
                </a:solidFill>
              </a:rPr>
              <a:pPr/>
              <a:t>18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Экономическое обоснование зеленой горки на металлической подставке из пяти горшков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29493"/>
              </p:ext>
            </p:extLst>
          </p:nvPr>
        </p:nvGraphicFramePr>
        <p:xfrm>
          <a:off x="1000100" y="1357298"/>
          <a:ext cx="7943848" cy="340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504"/>
                <a:gridCol w="3400420"/>
                <a:gridCol w="1985962"/>
                <a:gridCol w="198596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</a:p>
                    <a:p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ru-RU" dirty="0" smtClean="0"/>
                        <a:t>Кол-во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*Цена  за единицу (руб.)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Подставка классика на 5 горшков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шт.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1 100,00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Горшок пластиковый 1,6 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шт.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29,00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Дренаж  </a:t>
                      </a:r>
                      <a:r>
                        <a:rPr lang="ru-RU" dirty="0" err="1" smtClean="0"/>
                        <a:t>керамзитный</a:t>
                      </a:r>
                      <a:r>
                        <a:rPr lang="ru-RU" dirty="0" smtClean="0"/>
                        <a:t> 2 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</a:t>
                      </a:r>
                      <a:r>
                        <a:rPr lang="ru-RU" dirty="0" err="1" smtClean="0"/>
                        <a:t>уп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26,50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Почвогрунт</a:t>
                      </a:r>
                      <a:r>
                        <a:rPr lang="ru-RU" dirty="0" smtClean="0"/>
                        <a:t> универсальный 5 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</a:t>
                      </a:r>
                      <a:r>
                        <a:rPr lang="ru-RU" dirty="0" err="1" smtClean="0"/>
                        <a:t>уп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37,00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Удобрение </a:t>
                      </a:r>
                      <a:r>
                        <a:rPr lang="en-US" dirty="0" smtClean="0"/>
                        <a:t>Bona Forte</a:t>
                      </a:r>
                      <a:r>
                        <a:rPr lang="ru-RU" dirty="0" smtClean="0"/>
                        <a:t> для всех комнатных растений 285 мл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бут.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75,00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383,50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5616" y="4857760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*Цены указанные в таблице взяты с </a:t>
            </a:r>
            <a:r>
              <a:rPr lang="ru-RU" sz="1400" dirty="0" err="1" smtClean="0"/>
              <a:t>официальнго</a:t>
            </a:r>
            <a:r>
              <a:rPr lang="ru-RU" sz="1400" dirty="0" smtClean="0"/>
              <a:t> сайта </a:t>
            </a:r>
            <a:r>
              <a:rPr lang="ru-RU" sz="1400" dirty="0" err="1" smtClean="0"/>
              <a:t>Леруа</a:t>
            </a:r>
            <a:r>
              <a:rPr lang="ru-RU" sz="1400" dirty="0" smtClean="0"/>
              <a:t> </a:t>
            </a:r>
            <a:r>
              <a:rPr lang="ru-RU" sz="1400" dirty="0" err="1" smtClean="0"/>
              <a:t>Мерлен</a:t>
            </a:r>
            <a:r>
              <a:rPr lang="ru-RU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endParaRPr lang="ru-RU" dirty="0" smtClean="0"/>
          </a:p>
          <a:p>
            <a:pPr algn="just"/>
            <a:r>
              <a:rPr lang="ru-RU" dirty="0" smtClean="0"/>
              <a:t>Примерный перечень цветов для наполнения  горки: папоротник – 250 руб.; аспарагус – 190 руб.;  </a:t>
            </a:r>
            <a:r>
              <a:rPr lang="ru-RU" dirty="0" err="1" smtClean="0"/>
              <a:t>рео</a:t>
            </a:r>
            <a:r>
              <a:rPr lang="ru-RU" dirty="0" smtClean="0"/>
              <a:t> – 150 руб.;  драцена – 160 руб.;  </a:t>
            </a:r>
            <a:r>
              <a:rPr lang="ru-RU" dirty="0" err="1" smtClean="0"/>
              <a:t>циссус</a:t>
            </a:r>
            <a:r>
              <a:rPr lang="ru-RU" dirty="0" smtClean="0"/>
              <a:t> – 450 руб. </a:t>
            </a:r>
            <a:r>
              <a:rPr lang="ru-RU" b="1" dirty="0" smtClean="0"/>
              <a:t>Общая стоимость зеленой горки с вышеуказанными цветами составляет         2 583,50 руб.</a:t>
            </a:r>
            <a:endParaRPr lang="ru-RU" b="1" dirty="0"/>
          </a:p>
        </p:txBody>
      </p:sp>
      <p:pic>
        <p:nvPicPr>
          <p:cNvPr id="10" name="Рисунок 9" descr="почв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132" y="3071810"/>
            <a:ext cx="510540" cy="685800"/>
          </a:xfrm>
          <a:prstGeom prst="rect">
            <a:avLst/>
          </a:prstGeom>
        </p:spPr>
      </p:pic>
      <p:pic>
        <p:nvPicPr>
          <p:cNvPr id="11" name="Рисунок 10" descr="58NWMY0H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3643314"/>
            <a:ext cx="685800" cy="6858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6562" y="2763599"/>
            <a:ext cx="532270" cy="65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9127" y="2387948"/>
            <a:ext cx="668266" cy="66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3BB-5611-4A37-8B53-239FFA0FA7A1}" type="slidenum">
              <a:rPr lang="ru-RU" smtClean="0">
                <a:solidFill>
                  <a:schemeClr val="tx2"/>
                </a:solidFill>
              </a:rPr>
              <a:pPr/>
              <a:t>19</a:t>
            </a:fld>
            <a:endParaRPr lang="ru-RU">
              <a:solidFill>
                <a:schemeClr val="tx2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098" y="1484784"/>
            <a:ext cx="387092" cy="123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                       Цель проекта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071546"/>
            <a:ext cx="7818072" cy="5286412"/>
          </a:xfrm>
        </p:spPr>
        <p:txBody>
          <a:bodyPr/>
          <a:lstStyle/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/>
              <a:t>СОЗДАНИЕ </a:t>
            </a:r>
            <a:r>
              <a:rPr lang="ru-RU" sz="1800" dirty="0"/>
              <a:t>ЗДОРОВОЙ, ПСИХОЛОГИЧЕСКИ КОМФОРТНОЙ, ЭСТЕТИЧЕСКОЙ СРЕДЫ, СПОСОБСТВУЮЩЕЙ УСПЕШНОЙ СОЦИАЛИЗАЦИИ ВОСПИТАННИКОВ С ОГРАНИЧЕННЫМИ ВОЗМОЖНОСТЯМИ ЗДОРОВЬЯ</a:t>
            </a:r>
          </a:p>
          <a:p>
            <a:endParaRPr lang="ru-RU" dirty="0"/>
          </a:p>
        </p:txBody>
      </p:sp>
      <p:pic>
        <p:nvPicPr>
          <p:cNvPr id="6" name="Рисунок 5" descr="интер ра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57496"/>
            <a:ext cx="7262842" cy="350046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3BB-5611-4A37-8B53-239FFA0FA7A1}" type="slidenum">
              <a:rPr lang="ru-RU" smtClean="0">
                <a:solidFill>
                  <a:schemeClr val="tx2"/>
                </a:solidFill>
              </a:rPr>
              <a:pPr/>
              <a:t>2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3BB-5611-4A37-8B53-239FFA0FA7A1}" type="slidenum">
              <a:rPr lang="ru-RU" smtClean="0">
                <a:solidFill>
                  <a:schemeClr val="tx2"/>
                </a:solidFill>
              </a:rPr>
              <a:pPr/>
              <a:t>20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76672"/>
            <a:ext cx="756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Заголовки)"/>
              </a:rPr>
              <a:t>Экологический аспект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(Заголовки)"/>
            </a:endParaRP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	Создание и </a:t>
            </a:r>
            <a:r>
              <a:rPr lang="ru-RU" dirty="0"/>
              <a:t>реализация данного проекта – озеленение школы, </a:t>
            </a:r>
            <a:r>
              <a:rPr lang="ru-RU" dirty="0" smtClean="0"/>
              <a:t>способствует </a:t>
            </a:r>
            <a:r>
              <a:rPr lang="ru-RU" dirty="0"/>
              <a:t>улучшению условий жизни воспитанников школы, создаются психологически комфортные и эстетически воспитывающие условия.</a:t>
            </a:r>
          </a:p>
          <a:p>
            <a:pPr algn="just">
              <a:buNone/>
            </a:pPr>
            <a:r>
              <a:rPr lang="ru-RU" dirty="0"/>
              <a:t>	</a:t>
            </a:r>
            <a:r>
              <a:rPr lang="ru-RU" dirty="0" smtClean="0"/>
              <a:t>Изучая </a:t>
            </a:r>
            <a:r>
              <a:rPr lang="ru-RU" dirty="0"/>
              <a:t>растительный мир, цветочные и декоративные растения, постигая законы природы, дети не только обогащаются знаниями, но и легче и быстрее развивается чувство любви и уважения к окружающей природе. </a:t>
            </a:r>
          </a:p>
          <a:p>
            <a:pPr algn="just">
              <a:buNone/>
            </a:pPr>
            <a:r>
              <a:rPr lang="ru-RU" dirty="0"/>
              <a:t>	</a:t>
            </a:r>
            <a:r>
              <a:rPr lang="ru-RU" dirty="0" smtClean="0"/>
              <a:t>Цветоводство </a:t>
            </a:r>
            <a:r>
              <a:rPr lang="ru-RU" dirty="0"/>
              <a:t>является формой разумного использования свободного времени для трудового воспитания детей</a:t>
            </a:r>
          </a:p>
          <a:p>
            <a:pPr algn="just">
              <a:buNone/>
            </a:pPr>
            <a:r>
              <a:rPr lang="ru-RU" dirty="0"/>
              <a:t>	</a:t>
            </a:r>
            <a:r>
              <a:rPr lang="ru-RU" dirty="0" smtClean="0"/>
              <a:t>Ценность </a:t>
            </a:r>
            <a:r>
              <a:rPr lang="ru-RU" dirty="0"/>
              <a:t>этой работы заключается в следующем:</a:t>
            </a:r>
            <a:br>
              <a:rPr lang="ru-RU" dirty="0"/>
            </a:br>
            <a:r>
              <a:rPr lang="ru-RU" dirty="0"/>
              <a:t> Привлечение учащихся к труду , приобретение у воспитанников школы опыта по озеленению школы, что в дальнейшем     поможет им благоустроить свое социальное окружение.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3BB-5611-4A37-8B53-239FFA0FA7A1}" type="slidenum">
              <a:rPr lang="ru-RU" smtClean="0">
                <a:solidFill>
                  <a:schemeClr val="tx2"/>
                </a:solidFill>
              </a:rPr>
              <a:pPr/>
              <a:t>21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04664"/>
            <a:ext cx="763284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endParaRPr lang="ru-RU" dirty="0" smtClean="0"/>
          </a:p>
          <a:p>
            <a:pPr marL="82296" indent="0" algn="ctr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Заключение</a:t>
            </a:r>
          </a:p>
          <a:p>
            <a:pPr marL="82296" indent="0" algn="ctr">
              <a:buNone/>
            </a:pPr>
            <a:endParaRPr lang="ru-RU" dirty="0">
              <a:latin typeface="+mj-lt"/>
            </a:endParaRPr>
          </a:p>
          <a:p>
            <a:pPr marL="82296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заключение  хочется привести слова  выдающегося  русского  педагога      </a:t>
            </a:r>
            <a:r>
              <a:rPr lang="ru-RU" dirty="0" smtClean="0"/>
              <a:t>К</a:t>
            </a:r>
            <a:r>
              <a:rPr lang="ru-RU" dirty="0"/>
              <a:t>. Д. </a:t>
            </a:r>
            <a:r>
              <a:rPr lang="ru-RU" dirty="0" smtClean="0"/>
              <a:t>Ушинского: </a:t>
            </a:r>
            <a:r>
              <a:rPr lang="ru-RU" dirty="0"/>
              <a:t>«…</a:t>
            </a:r>
            <a:r>
              <a:rPr lang="ru-RU" i="1" dirty="0"/>
              <a:t>Прекрасный ландшафт имеет такое огромное воспитательное влияние на развитие молодой души, с которым трудно соперничать влиянию педагога</a:t>
            </a:r>
            <a:r>
              <a:rPr lang="ru-RU" dirty="0"/>
              <a:t>».  </a:t>
            </a:r>
          </a:p>
          <a:p>
            <a:pPr algn="just">
              <a:buNone/>
            </a:pPr>
            <a:r>
              <a:rPr lang="ru-RU" dirty="0" smtClean="0"/>
              <a:t>	И </a:t>
            </a:r>
            <a:r>
              <a:rPr lang="ru-RU" dirty="0"/>
              <a:t>это замечание справедливо и по отношению к зеленым композициям  школы, окружающим детей в течении всего учебного процесса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3BB-5611-4A37-8B53-239FFA0FA7A1}" type="slidenum">
              <a:rPr lang="ru-RU" smtClean="0">
                <a:solidFill>
                  <a:schemeClr val="tx2"/>
                </a:solidFill>
              </a:rPr>
              <a:pPr/>
              <a:t>22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548680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Рекомендации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После </a:t>
            </a:r>
            <a:r>
              <a:rPr lang="ru-RU" dirty="0"/>
              <a:t>рассмотрения различных вариантов озеленения школьного пространства, пришли к выводу, что выбранный нами способ оформления на металлических многоярусных подставках – компактный и многофункциональный, что дает возможность менять ту или иную композицию и ее местоположение. Цветы используемые в композиции могут относится к различным группам растений. Имеют удобный доступ и просматриваются со всех сторон. Мобильность подставки, возможность комбинирования различными растениями  развивает творческую фантазию у детей и дарит красоту и уют в школьных помещениях.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6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Используемые источники: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3BB-5611-4A37-8B53-239FFA0FA7A1}" type="slidenum">
              <a:rPr lang="ru-RU" smtClean="0">
                <a:solidFill>
                  <a:schemeClr val="tx2"/>
                </a:solidFill>
              </a:rPr>
              <a:pPr/>
              <a:t>23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6631" y="1151170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 smtClean="0"/>
              <a:t>Х.Хейтц</a:t>
            </a:r>
            <a:r>
              <a:rPr lang="ru-RU" dirty="0" smtClean="0"/>
              <a:t> </a:t>
            </a:r>
            <a:r>
              <a:rPr lang="ru-RU" dirty="0"/>
              <a:t>«В мире Цветов» изд-во ЗАО «ГАМТА» 1996г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2.Д.Хессайон «Всё о комнатных растениях» изд-во «АСТ» 2013г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Ю.Бойчук</a:t>
            </a:r>
            <a:r>
              <a:rPr lang="ru-RU" dirty="0"/>
              <a:t> «Энциклопедия комнатных и садовых растений» изд-во «Клуб семейного досуга» 2011г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4.</a:t>
            </a:r>
            <a:r>
              <a:rPr lang="en-US" dirty="0">
                <a:hlinkClick r:id="rId2"/>
              </a:rPr>
              <a:t> www.ladyandlife.com</a:t>
            </a:r>
            <a:r>
              <a:rPr lang="ru-RU" dirty="0"/>
              <a:t>, </a:t>
            </a:r>
            <a:r>
              <a:rPr lang="en-US" dirty="0"/>
              <a:t>www.</a:t>
            </a:r>
            <a:r>
              <a:rPr lang="en-US" dirty="0">
                <a:hlinkClick r:id="rId3"/>
              </a:rPr>
              <a:t>theflorist.ru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://rasteniya.dp.ua/ru</a:t>
            </a:r>
            <a:r>
              <a:rPr lang="ru-RU" dirty="0"/>
              <a:t>, </a:t>
            </a:r>
            <a:r>
              <a:rPr lang="en-US" dirty="0"/>
              <a:t>http://</a:t>
            </a:r>
            <a:r>
              <a:rPr lang="en-US" dirty="0" smtClean="0"/>
              <a:t>flowertimes.ru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Задачи проекта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3BB-5611-4A37-8B53-239FFA0FA7A1}" type="slidenum">
              <a:rPr lang="ru-RU" smtClean="0">
                <a:solidFill>
                  <a:schemeClr val="tx2"/>
                </a:solidFill>
              </a:rPr>
              <a:pPr/>
              <a:t>3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8743" y="1268760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dirty="0" smtClean="0"/>
              <a:t>Создание </a:t>
            </a:r>
            <a:r>
              <a:rPr lang="ru-RU" dirty="0"/>
              <a:t>эстетически и экологически привлекательного пространства в школе</a:t>
            </a:r>
            <a:r>
              <a:rPr lang="ru-RU" dirty="0" smtClean="0"/>
              <a:t>;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2.   Развитие </a:t>
            </a:r>
            <a:r>
              <a:rPr lang="ru-RU" dirty="0"/>
              <a:t>творческих способностей учащихся</a:t>
            </a:r>
            <a:r>
              <a:rPr lang="ru-RU" dirty="0" smtClean="0"/>
              <a:t>;</a:t>
            </a:r>
          </a:p>
          <a:p>
            <a:pPr lvl="0"/>
            <a:endParaRPr lang="ru-RU" dirty="0"/>
          </a:p>
          <a:p>
            <a:pPr marL="342900" lvl="0" indent="-342900">
              <a:buAutoNum type="arabicPeriod" startAt="3"/>
            </a:pPr>
            <a:r>
              <a:rPr lang="ru-RU" dirty="0" smtClean="0"/>
              <a:t>Воспитание </a:t>
            </a:r>
            <a:r>
              <a:rPr lang="ru-RU" dirty="0"/>
              <a:t>трудолюбия, любви к своей школе, бережного отношения к природе</a:t>
            </a:r>
            <a:r>
              <a:rPr lang="ru-RU" dirty="0" smtClean="0"/>
              <a:t>;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4.    Изучение </a:t>
            </a:r>
            <a:r>
              <a:rPr lang="ru-RU" dirty="0"/>
              <a:t>отдельных видов растений.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3BB-5611-4A37-8B53-239FFA0FA7A1}" type="slidenum">
              <a:rPr lang="ru-RU" smtClean="0">
                <a:solidFill>
                  <a:schemeClr val="tx2"/>
                </a:solidFill>
              </a:rPr>
              <a:pPr/>
              <a:t>4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74345"/>
            <a:ext cx="756084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ru-RU" dirty="0" smtClean="0"/>
          </a:p>
          <a:p>
            <a:pPr algn="ctr">
              <a:spcBef>
                <a:spcPct val="0"/>
              </a:spcBef>
            </a:pP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Введение</a:t>
            </a:r>
          </a:p>
          <a:p>
            <a:pPr algn="ctr">
              <a:spcBef>
                <a:spcPct val="0"/>
              </a:spcBef>
            </a:pPr>
            <a:endParaRPr lang="ru-RU" sz="28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>
              <a:buNone/>
            </a:pPr>
            <a:r>
              <a:rPr lang="ru-RU" dirty="0" smtClean="0"/>
              <a:t>	Комнатные </a:t>
            </a:r>
            <a:r>
              <a:rPr lang="ru-RU" dirty="0"/>
              <a:t>растения составляют ту неотъемлемую часть бытового окружения человека, которая способствует его эстетическому воспитанию. Любовь к растениям - это не просто увлечение, это еще и возможность пополнения своих знаний о живой природе, о ее проблемах и законах. </a:t>
            </a:r>
          </a:p>
          <a:p>
            <a:pPr algn="just">
              <a:buNone/>
            </a:pPr>
            <a:r>
              <a:rPr lang="ru-RU" dirty="0"/>
              <a:t>	 </a:t>
            </a:r>
            <a:r>
              <a:rPr lang="ru-RU" dirty="0" smtClean="0"/>
              <a:t>Растения </a:t>
            </a:r>
            <a:r>
              <a:rPr lang="ru-RU" dirty="0"/>
              <a:t>повышают влажность воздуха, что особенно важно зимой в помещениях с центральным отоплением, защищают от пыли и микроскопических вредных частиц, ионизируют воздух и обогащают его кислородом. Таким образом ,правильно выбранное здоровое и ухоженное растение станет прекрасным дополнением к любому интерьеру и позволит не только разнообразить внешний вид кабинетов , но и станет источником здоровья для его обитателей.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8640"/>
            <a:ext cx="78488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Заголовки)"/>
              </a:rPr>
              <a:t>Особенности подбора комнатных растений для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Заголовки)"/>
              </a:rPr>
              <a:t>озеленения</a:t>
            </a:r>
          </a:p>
          <a:p>
            <a:pPr algn="just">
              <a:buNone/>
            </a:pPr>
            <a:r>
              <a:rPr lang="ru-RU" dirty="0" smtClean="0"/>
              <a:t>	При </a:t>
            </a:r>
            <a:r>
              <a:rPr lang="ru-RU" dirty="0"/>
              <a:t>выборе комнатных растений предпочтение лучше отдать неприхотливым культурам. К ним </a:t>
            </a:r>
            <a:r>
              <a:rPr lang="ru-RU" dirty="0" smtClean="0"/>
              <a:t>относятся</a:t>
            </a:r>
            <a:r>
              <a:rPr lang="ru-RU" dirty="0"/>
              <a:t> </a:t>
            </a:r>
            <a:r>
              <a:rPr lang="ru-RU" dirty="0" err="1" smtClean="0"/>
              <a:t>сансевиера</a:t>
            </a:r>
            <a:r>
              <a:rPr lang="ru-RU" dirty="0" smtClean="0"/>
              <a:t>, </a:t>
            </a:r>
            <a:r>
              <a:rPr lang="ru-RU" dirty="0" err="1" smtClean="0"/>
              <a:t>циссус</a:t>
            </a:r>
            <a:r>
              <a:rPr lang="ru-RU" dirty="0"/>
              <a:t>, </a:t>
            </a:r>
            <a:r>
              <a:rPr lang="ru-RU" dirty="0" smtClean="0"/>
              <a:t>монстера</a:t>
            </a:r>
            <a:r>
              <a:rPr lang="ru-RU" dirty="0"/>
              <a:t>, </a:t>
            </a:r>
            <a:r>
              <a:rPr lang="ru-RU" dirty="0" smtClean="0"/>
              <a:t>папоротник, аспарагус</a:t>
            </a:r>
            <a:r>
              <a:rPr lang="ru-RU" dirty="0"/>
              <a:t>, традесканция, </a:t>
            </a:r>
            <a:r>
              <a:rPr lang="ru-RU" dirty="0" err="1"/>
              <a:t>аспидистра</a:t>
            </a:r>
            <a:r>
              <a:rPr lang="ru-RU" dirty="0"/>
              <a:t> , драцена, фикусы и др. </a:t>
            </a:r>
          </a:p>
          <a:p>
            <a:pPr algn="just">
              <a:buNone/>
            </a:pPr>
            <a:r>
              <a:rPr lang="ru-RU" dirty="0"/>
              <a:t>	</a:t>
            </a:r>
            <a:endParaRPr lang="ru-RU" dirty="0" smtClean="0"/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ru-RU" sz="1400" dirty="0"/>
              <a:t> </a:t>
            </a:r>
            <a:r>
              <a:rPr lang="ru-RU" sz="1400" dirty="0" smtClean="0"/>
              <a:t>  </a:t>
            </a:r>
          </a:p>
          <a:p>
            <a:pPr algn="just">
              <a:buNone/>
            </a:pPr>
            <a:r>
              <a:rPr lang="ru-RU" sz="1400" dirty="0" smtClean="0"/>
              <a:t>             </a:t>
            </a:r>
            <a:r>
              <a:rPr lang="ru-RU" sz="1400" dirty="0" err="1" smtClean="0"/>
              <a:t>Сансевьера</a:t>
            </a:r>
            <a:r>
              <a:rPr lang="ru-RU" sz="1400" dirty="0" smtClean="0"/>
              <a:t>                                              </a:t>
            </a:r>
            <a:r>
              <a:rPr lang="ru-RU" sz="1400" dirty="0" err="1" smtClean="0"/>
              <a:t>Циссус</a:t>
            </a:r>
            <a:r>
              <a:rPr lang="ru-RU" sz="1400" dirty="0" smtClean="0"/>
              <a:t>                                                 Монстера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sz="1400" dirty="0"/>
          </a:p>
          <a:p>
            <a:pPr algn="just">
              <a:buNone/>
            </a:pPr>
            <a:r>
              <a:rPr lang="ru-RU" sz="1400" dirty="0" smtClean="0"/>
              <a:t>                 Папоротник                                           Аспарагус                                                  Фикус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1882223" cy="21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575304"/>
            <a:ext cx="2092210" cy="209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405" y="4216182"/>
            <a:ext cx="2026452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3444" y="4211098"/>
            <a:ext cx="1878678" cy="185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7312" y="4216181"/>
            <a:ext cx="1733099" cy="185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3BB-5611-4A37-8B53-239FFA0FA7A1}" type="slidenum">
              <a:rPr lang="ru-RU" smtClean="0">
                <a:solidFill>
                  <a:schemeClr val="tx2"/>
                </a:solidFill>
              </a:rPr>
              <a:pPr/>
              <a:t>5</a:t>
            </a:fld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0575" y="404664"/>
            <a:ext cx="763284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            Традесканция                                                </a:t>
            </a:r>
            <a:r>
              <a:rPr lang="ru-RU" sz="1400" dirty="0" err="1" smtClean="0"/>
              <a:t>Аспидистра</a:t>
            </a:r>
            <a:r>
              <a:rPr lang="ru-RU" sz="1400" dirty="0" smtClean="0"/>
              <a:t>                                          Драцена                     </a:t>
            </a:r>
            <a:endParaRPr lang="ru-RU" sz="1400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/>
              <a:t>	</a:t>
            </a:r>
            <a:r>
              <a:rPr lang="ru-RU" dirty="0" smtClean="0"/>
              <a:t>Также </a:t>
            </a:r>
            <a:r>
              <a:rPr lang="ru-RU" dirty="0"/>
              <a:t>необходимо оценить условия, в которых будет располагаться растение. Сюда входит температура( теплая или прохладная комната) и освещение ( ориентация окон).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0575" y="387673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5" y="357019"/>
            <a:ext cx="2238375" cy="189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6924" y="404664"/>
            <a:ext cx="2288484" cy="184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3BB-5611-4A37-8B53-239FFA0FA7A1}" type="slidenum">
              <a:rPr lang="ru-RU" smtClean="0">
                <a:solidFill>
                  <a:schemeClr val="tx2"/>
                </a:solidFill>
              </a:rPr>
              <a:pPr/>
              <a:t>6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72547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Характеристика групп комнатных растений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3BB-5611-4A37-8B53-239FFA0FA7A1}" type="slidenum">
              <a:rPr lang="ru-RU" smtClean="0">
                <a:solidFill>
                  <a:schemeClr val="tx2"/>
                </a:solidFill>
              </a:rPr>
              <a:pPr/>
              <a:t>7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8868" y="1124744"/>
            <a:ext cx="757160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i="1" dirty="0" err="1" smtClean="0"/>
              <a:t>Декоративноцветущие</a:t>
            </a:r>
            <a:r>
              <a:rPr lang="ru-RU" b="1" i="1" dirty="0" smtClean="0"/>
              <a:t> </a:t>
            </a:r>
            <a:r>
              <a:rPr lang="ru-RU" b="1" i="1" dirty="0"/>
              <a:t>растения</a:t>
            </a:r>
            <a:r>
              <a:rPr lang="ru-RU" b="1" i="1" dirty="0" smtClean="0"/>
              <a:t>.</a:t>
            </a:r>
          </a:p>
          <a:p>
            <a:endParaRPr lang="ru-RU" b="1" i="1" dirty="0"/>
          </a:p>
          <a:p>
            <a:r>
              <a:rPr lang="ru-RU" dirty="0"/>
              <a:t>Это сравнительно небольшая группа растений, выращивают исключительно ради эффектного цветения. Оно может продолжаться от недели до нескольких месяцев. Длительно и обильно цветут пеларгонии, бегонии, </a:t>
            </a:r>
            <a:r>
              <a:rPr lang="ru-RU" dirty="0" err="1"/>
              <a:t>сенполии</a:t>
            </a:r>
            <a:r>
              <a:rPr lang="ru-RU" dirty="0"/>
              <a:t>. Кратковременное цветение у </a:t>
            </a:r>
            <a:r>
              <a:rPr lang="ru-RU" dirty="0" err="1"/>
              <a:t>кливии</a:t>
            </a:r>
            <a:r>
              <a:rPr lang="ru-RU" dirty="0"/>
              <a:t>, кринума, </a:t>
            </a:r>
            <a:r>
              <a:rPr lang="ru-RU" dirty="0" err="1"/>
              <a:t>гиппеаструма</a:t>
            </a:r>
            <a:r>
              <a:rPr lang="ru-RU" dirty="0"/>
              <a:t>. Одни из этих растений цветут зимой (азалии, камелии, </a:t>
            </a:r>
            <a:r>
              <a:rPr lang="ru-RU" dirty="0" err="1"/>
              <a:t>пуансеттия</a:t>
            </a:r>
            <a:r>
              <a:rPr lang="ru-RU" dirty="0"/>
              <a:t>, цикламены), другие – весной и летом (пеларгония, </a:t>
            </a:r>
            <a:r>
              <a:rPr lang="ru-RU" dirty="0" err="1"/>
              <a:t>синнингия</a:t>
            </a:r>
            <a:r>
              <a:rPr lang="ru-RU" dirty="0"/>
              <a:t>, </a:t>
            </a:r>
            <a:r>
              <a:rPr lang="ru-RU" dirty="0" err="1"/>
              <a:t>ахименес</a:t>
            </a:r>
            <a:r>
              <a:rPr lang="ru-RU" dirty="0"/>
              <a:t>, колокольчик). В остальное время эти растения малопривлекательны. В нашей школе данная группа растений не используется для </a:t>
            </a:r>
            <a:r>
              <a:rPr lang="ru-RU" dirty="0" err="1"/>
              <a:t>озеления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i="1" dirty="0"/>
              <a:t>2. </a:t>
            </a:r>
            <a:r>
              <a:rPr lang="ru-RU" b="1" i="1" dirty="0" err="1"/>
              <a:t>Декоративнолистные</a:t>
            </a:r>
            <a:r>
              <a:rPr lang="ru-RU" b="1" i="1" dirty="0"/>
              <a:t> растения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К этой группе относится большинство комнатных растений. Они привлекают цветоводов либо красивой формой листьев (</a:t>
            </a:r>
            <a:r>
              <a:rPr lang="ru-RU" dirty="0" err="1"/>
              <a:t>циссус</a:t>
            </a:r>
            <a:r>
              <a:rPr lang="ru-RU" dirty="0"/>
              <a:t>, монстера),  либо необычной яркой или пестрой их окраской (фикусы, </a:t>
            </a:r>
            <a:r>
              <a:rPr lang="ru-RU" dirty="0" err="1"/>
              <a:t>марантовые</a:t>
            </a:r>
            <a:r>
              <a:rPr lang="ru-RU" dirty="0"/>
              <a:t>, </a:t>
            </a:r>
            <a:r>
              <a:rPr lang="ru-RU" dirty="0" err="1"/>
              <a:t>аглаонема</a:t>
            </a:r>
            <a:r>
              <a:rPr lang="ru-RU" dirty="0"/>
              <a:t>). При выращивании пестро-лиственных растений важно знать реакцию каждого из них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3BB-5611-4A37-8B53-239FFA0FA7A1}" type="slidenum">
              <a:rPr lang="ru-RU" smtClean="0">
                <a:solidFill>
                  <a:schemeClr val="tx2"/>
                </a:solidFill>
              </a:rPr>
              <a:pPr/>
              <a:t>8</a:t>
            </a:fld>
            <a:endParaRPr lang="ru-RU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476671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Некоторые предпочитают затененные места; при избытке света листья у них становятся бледными, светлыми, теряют пестрый рисунок (</a:t>
            </a:r>
            <a:r>
              <a:rPr lang="ru-RU" dirty="0" err="1"/>
              <a:t>марантовые</a:t>
            </a:r>
            <a:r>
              <a:rPr lang="ru-RU" dirty="0"/>
              <a:t>). У других, напротив, пестрая окраска листьев ярче проявляется при светлом солнечном содержании (</a:t>
            </a:r>
            <a:r>
              <a:rPr lang="ru-RU" dirty="0" err="1"/>
              <a:t>кодиеумы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r>
              <a:rPr lang="ru-RU" b="1" i="1" dirty="0"/>
              <a:t>3.Лианы. </a:t>
            </a:r>
            <a:endParaRPr lang="ru-RU" b="1" i="1" dirty="0" smtClean="0"/>
          </a:p>
          <a:p>
            <a:endParaRPr lang="ru-RU" b="1" i="1" dirty="0"/>
          </a:p>
          <a:p>
            <a:r>
              <a:rPr lang="ru-RU" dirty="0"/>
              <a:t>Эти растения для успешного роста нуждаются в постоянной опоре они имеют длинные травянистые или одревесневающие стебли, снабженные разными приспособлениями для прикрепления к опоре. У некоторых растений стебли вьются вокруг опоры (аспарагус, монстера). Лианы используются для вертикального озеленения стен и колон в больших помещениях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i="1" dirty="0"/>
              <a:t>4. Ампельные растения</a:t>
            </a:r>
            <a:r>
              <a:rPr lang="ru-RU" b="1" i="1" dirty="0" smtClean="0"/>
              <a:t>.</a:t>
            </a:r>
          </a:p>
          <a:p>
            <a:endParaRPr lang="ru-RU" b="1" i="1" dirty="0"/>
          </a:p>
          <a:p>
            <a:r>
              <a:rPr lang="ru-RU" dirty="0"/>
              <a:t>Это растения с длинными свисающими побегами, культивируемые в подвесных горшках и корзинах. Само название их происходит от немецкого слова </a:t>
            </a:r>
            <a:r>
              <a:rPr lang="ru-RU" dirty="0" err="1"/>
              <a:t>Аmрel</a:t>
            </a:r>
            <a:r>
              <a:rPr lang="ru-RU" dirty="0"/>
              <a:t>, что означает висячая ваза для цветов. В качестве ампельных используют небольшие </a:t>
            </a:r>
            <a:r>
              <a:rPr lang="ru-RU" dirty="0" err="1"/>
              <a:t>циссус</a:t>
            </a:r>
            <a:r>
              <a:rPr lang="ru-RU" dirty="0"/>
              <a:t>, традесканцию.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285728"/>
            <a:ext cx="7676356" cy="63579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		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Идеи для озеленения школы</a:t>
            </a:r>
          </a:p>
          <a:p>
            <a:pPr algn="just">
              <a:buNone/>
            </a:pPr>
            <a:endParaRPr lang="ru-RU" sz="2000" dirty="0"/>
          </a:p>
          <a:p>
            <a:pPr algn="just">
              <a:buNone/>
            </a:pPr>
            <a:r>
              <a:rPr lang="ru-RU" sz="1800" dirty="0" smtClean="0"/>
              <a:t>		Учитывая световой режим школьных коридоров были подобраны наиболее неприхотливые растения: филодендрон, </a:t>
            </a:r>
            <a:r>
              <a:rPr lang="ru-RU" sz="1800" dirty="0" err="1" smtClean="0"/>
              <a:t>циссус</a:t>
            </a:r>
            <a:r>
              <a:rPr lang="ru-RU" sz="1800" dirty="0" smtClean="0"/>
              <a:t>, </a:t>
            </a:r>
            <a:r>
              <a:rPr lang="ru-RU" sz="1800" dirty="0" err="1" smtClean="0"/>
              <a:t>аспидистра</a:t>
            </a:r>
            <a:r>
              <a:rPr lang="ru-RU" sz="1800" dirty="0" smtClean="0"/>
              <a:t>, </a:t>
            </a:r>
            <a:r>
              <a:rPr lang="ru-RU" sz="1800" dirty="0" err="1" smtClean="0"/>
              <a:t>сингониум</a:t>
            </a:r>
            <a:r>
              <a:rPr lang="ru-RU" sz="1800" dirty="0" smtClean="0"/>
              <a:t>, </a:t>
            </a:r>
            <a:r>
              <a:rPr lang="ru-RU" sz="1800" dirty="0" err="1" smtClean="0"/>
              <a:t>аглаонема</a:t>
            </a:r>
            <a:r>
              <a:rPr lang="ru-RU" sz="1800" dirty="0" smtClean="0"/>
              <a:t>, монстера, </a:t>
            </a:r>
            <a:r>
              <a:rPr lang="ru-RU" sz="1800" dirty="0" err="1" smtClean="0"/>
              <a:t>рео</a:t>
            </a:r>
            <a:r>
              <a:rPr lang="ru-RU" sz="1800" dirty="0" smtClean="0"/>
              <a:t>, </a:t>
            </a:r>
            <a:r>
              <a:rPr lang="ru-RU" sz="1800" dirty="0" err="1" smtClean="0"/>
              <a:t>сансевиера</a:t>
            </a:r>
            <a:r>
              <a:rPr lang="ru-RU" sz="1800" dirty="0" smtClean="0"/>
              <a:t>, фикусы, аспарагус, папоротник, которые хорошо себя чувствуют при </a:t>
            </a:r>
            <a:r>
              <a:rPr lang="ru-RU" sz="1800" dirty="0" err="1" smtClean="0"/>
              <a:t>рассеяном</a:t>
            </a:r>
            <a:r>
              <a:rPr lang="ru-RU" sz="1800" dirty="0" smtClean="0"/>
              <a:t> свете и в затененных местах</a:t>
            </a:r>
            <a:r>
              <a:rPr lang="ru-RU" sz="2000" dirty="0" smtClean="0"/>
              <a:t>.</a:t>
            </a:r>
          </a:p>
          <a:p>
            <a:pPr marL="82296" indent="0"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r>
              <a:rPr lang="ru-RU" sz="1400" dirty="0" smtClean="0"/>
              <a:t>                  Фикус                                                  </a:t>
            </a:r>
            <a:r>
              <a:rPr lang="ru-RU" sz="1400" dirty="0" err="1" smtClean="0"/>
              <a:t>Аглаонема</a:t>
            </a:r>
            <a:r>
              <a:rPr lang="ru-RU" sz="1400" dirty="0" smtClean="0"/>
              <a:t>                                         </a:t>
            </a:r>
            <a:r>
              <a:rPr lang="ru-RU" sz="1400" dirty="0" err="1" smtClean="0"/>
              <a:t>Сингониум</a:t>
            </a:r>
            <a:endParaRPr lang="ru-RU" sz="1400" dirty="0" smtClean="0"/>
          </a:p>
          <a:p>
            <a:pPr algn="just">
              <a:buNone/>
            </a:pPr>
            <a:r>
              <a:rPr lang="ru-RU" sz="2000" dirty="0" smtClean="0"/>
              <a:t>	</a:t>
            </a:r>
          </a:p>
          <a:p>
            <a:pPr algn="just">
              <a:buNone/>
            </a:pPr>
            <a:r>
              <a:rPr lang="ru-RU" sz="1800" dirty="0" smtClean="0"/>
              <a:t>В процессе работы возникало несколько идей озеленения школы:   </a:t>
            </a:r>
          </a:p>
          <a:p>
            <a:pPr>
              <a:buNone/>
            </a:pPr>
            <a:r>
              <a:rPr lang="ru-RU" sz="2000" dirty="0" smtClean="0"/>
              <a:t>		</a:t>
            </a:r>
          </a:p>
          <a:p>
            <a:endParaRPr lang="ru-RU" sz="2000" dirty="0" smtClean="0"/>
          </a:p>
          <a:p>
            <a:endParaRPr lang="ru-RU" sz="1600" dirty="0"/>
          </a:p>
        </p:txBody>
      </p:sp>
      <p:pic>
        <p:nvPicPr>
          <p:cNvPr id="5" name="Рисунок 4" descr="фику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382" y="2708920"/>
            <a:ext cx="1928827" cy="2000264"/>
          </a:xfrm>
          <a:prstGeom prst="rect">
            <a:avLst/>
          </a:prstGeom>
        </p:spPr>
      </p:pic>
      <p:pic>
        <p:nvPicPr>
          <p:cNvPr id="7" name="Рисунок 6" descr="сингониу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2746050"/>
            <a:ext cx="1986584" cy="198658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746050"/>
            <a:ext cx="1652051" cy="196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23BB-5611-4A37-8B53-239FFA0FA7A1}" type="slidenum">
              <a:rPr lang="ru-RU" smtClean="0">
                <a:solidFill>
                  <a:schemeClr val="tx2"/>
                </a:solidFill>
              </a:rPr>
              <a:pPr/>
              <a:t>9</a:t>
            </a:fld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rgbClr val="040404"/>
      </a:dk1>
      <a:lt1>
        <a:srgbClr val="92D050"/>
      </a:lt1>
      <a:dk2>
        <a:srgbClr val="040404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615</Words>
  <Application>Microsoft Office PowerPoint</Application>
  <PresentationFormat>Экран (4:3)</PresentationFormat>
  <Paragraphs>164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              Социальный проект:           «Озеленение, как способ         социализации воспитанников                с ограниченными          возможностями здоровья»</vt:lpstr>
      <vt:lpstr>                                              Цель проекта</vt:lpstr>
      <vt:lpstr>Задачи проекта</vt:lpstr>
      <vt:lpstr>Презентация PowerPoint</vt:lpstr>
      <vt:lpstr>Презентация PowerPoint</vt:lpstr>
      <vt:lpstr>Презентация PowerPoint</vt:lpstr>
      <vt:lpstr>Характеристика групп комнатных растений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началась с подбора материалов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Экономическое обоснование зеленой горки на металлической подставке из пяти горшков</vt:lpstr>
      <vt:lpstr>Презентация PowerPoint</vt:lpstr>
      <vt:lpstr>Презентация PowerPoint</vt:lpstr>
      <vt:lpstr>Презентация PowerPoint</vt:lpstr>
      <vt:lpstr>Используемые 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Озеленение, как способ социализации воспитанников</dc:title>
  <dc:creator>Полина</dc:creator>
  <cp:lastModifiedBy>полина</cp:lastModifiedBy>
  <cp:revision>61</cp:revision>
  <dcterms:created xsi:type="dcterms:W3CDTF">2014-03-23T09:22:53Z</dcterms:created>
  <dcterms:modified xsi:type="dcterms:W3CDTF">2016-01-04T18:44:47Z</dcterms:modified>
</cp:coreProperties>
</file>