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74" r:id="rId3"/>
    <p:sldId id="270" r:id="rId4"/>
    <p:sldId id="271" r:id="rId5"/>
    <p:sldId id="272" r:id="rId6"/>
    <p:sldId id="273" r:id="rId7"/>
    <p:sldId id="265" r:id="rId8"/>
    <p:sldId id="266" r:id="rId9"/>
    <p:sldId id="268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34" d="100"/>
          <a:sy n="34" d="100"/>
        </p:scale>
        <p:origin x="-1253" y="-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17.12.2014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466730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Словесно-художественный образ зимы </a:t>
            </a:r>
            <a:br>
              <a:rPr lang="ru-RU" sz="6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6600" dirty="0" smtClean="0">
                <a:latin typeface="Times New Roman" pitchFamily="18" charset="0"/>
                <a:cs typeface="Times New Roman" pitchFamily="18" charset="0"/>
              </a:rPr>
              <a:t>в русской поэзии</a:t>
            </a:r>
            <a:endParaRPr lang="ru-RU" sz="6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Изобразительно-выразительные средства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/>
          </a:bodyPr>
          <a:lstStyle/>
          <a:p>
            <a:pPr algn="ctr"/>
            <a:endParaRPr lang="ru-RU" sz="3600" dirty="0" smtClean="0"/>
          </a:p>
          <a:p>
            <a:pPr algn="ctr"/>
            <a:r>
              <a:rPr lang="ru-RU" sz="3600" dirty="0" smtClean="0"/>
              <a:t>Эпитет</a:t>
            </a:r>
          </a:p>
          <a:p>
            <a:pPr algn="ctr"/>
            <a:r>
              <a:rPr lang="ru-RU" sz="3600" dirty="0" smtClean="0"/>
              <a:t>Метафора</a:t>
            </a:r>
          </a:p>
          <a:p>
            <a:pPr algn="ctr"/>
            <a:r>
              <a:rPr lang="ru-RU" sz="3600" dirty="0" smtClean="0"/>
              <a:t>Сравнение </a:t>
            </a:r>
          </a:p>
          <a:p>
            <a:pPr algn="ctr"/>
            <a:r>
              <a:rPr lang="ru-RU" sz="3600" dirty="0" smtClean="0"/>
              <a:t>Олицетворение </a:t>
            </a:r>
            <a:endParaRPr lang="ru-RU" sz="36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Эпитет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образное определение, характеризующее свойство, качество, понятие, явление</a:t>
            </a:r>
          </a:p>
          <a:p>
            <a:pPr lvl="0"/>
            <a:endParaRPr lang="ru-RU" sz="4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Какой?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</a:t>
            </a: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следом печальным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на почве бесплодной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Виднелся лишь </a:t>
            </a: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пепел седой и холодный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(М.Ю.Лермонтов)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0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/>
            </a:r>
            <a:b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</a:br>
            <a:r>
              <a:rPr lang="ru-RU" sz="49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Метафора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lang="ru-RU" sz="6600" dirty="0" smtClean="0">
                <a:latin typeface="Arial" pitchFamily="34" charset="0"/>
                <a:cs typeface="Arial" pitchFamily="34" charset="0"/>
              </a:rPr>
              <a:t/>
            </a:r>
            <a:br>
              <a:rPr lang="ru-RU" sz="6600" dirty="0" smtClean="0">
                <a:latin typeface="Arial" pitchFamily="34" charset="0"/>
                <a:cs typeface="Arial" pitchFamily="34" charset="0"/>
              </a:rPr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это 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переносное значение слова, основанное на сходстве</a:t>
            </a:r>
          </a:p>
          <a:p>
            <a:pPr lvl="0"/>
            <a:endParaRPr lang="ru-RU" sz="4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На кого (чего</a:t>
            </a: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похож</a:t>
            </a:r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Под </a:t>
            </a:r>
            <a:r>
              <a:rPr lang="ru-RU" dirty="0" err="1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голубыми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небесами, великолепными </a:t>
            </a:r>
            <a:r>
              <a:rPr lang="ru-RU" u="sng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коврами</a:t>
            </a: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блестя на солнце, снег лежит...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333333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(А.С.Пушкин)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Сравнение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сопоставление двух предметов, понятий или состояний, имеющих общий признак</a:t>
            </a:r>
          </a:p>
          <a:p>
            <a:pPr lvl="0"/>
            <a:endParaRPr lang="ru-RU" sz="4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Как кто (что)?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Луна, </a:t>
            </a:r>
            <a:r>
              <a:rPr lang="ru-RU" u="sng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как бледное пятно</a:t>
            </a: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Сквозь тучи мрачные желтела…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(А.С.Пушкин)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Олицетворение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solidFill>
            <a:schemeClr val="bg1"/>
          </a:solidFill>
        </p:spPr>
        <p:txBody>
          <a:bodyPr/>
          <a:lstStyle/>
          <a:p>
            <a:pPr lvl="0"/>
            <a:r>
              <a:rPr lang="ru-RU" dirty="0" smtClean="0">
                <a:solidFill>
                  <a:srgbClr val="000000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это перенесение свойств человека на неодушевлённые предметы</a:t>
            </a:r>
          </a:p>
          <a:p>
            <a:pPr lvl="0"/>
            <a:endParaRPr lang="ru-RU" sz="440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/>
            <a:r>
              <a:rPr lang="ru-RU" sz="440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Чем похож на человека? 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solidFill>
            <a:schemeClr val="bg1"/>
          </a:solidFill>
        </p:spPr>
        <p:txBody>
          <a:bodyPr/>
          <a:lstStyle/>
          <a:p>
            <a:pPr marL="0" lvl="0" indent="0" fontAlgn="base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 ныне все дико и пусто кругом – 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u="sng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Не шепчутся листья</a:t>
            </a: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с гремучим ключом.</a:t>
            </a:r>
            <a:endParaRPr lang="ru-RU" sz="1200" dirty="0" smtClean="0">
              <a:latin typeface="Arial" pitchFamily="34" charset="0"/>
              <a:cs typeface="Arial" pitchFamily="34" charset="0"/>
            </a:endParaRPr>
          </a:p>
          <a:p>
            <a:pPr marL="0" lvl="0" indent="0" eaLnBrk="0" fontAlgn="base" hangingPunct="0">
              <a:spcBef>
                <a:spcPct val="0"/>
              </a:spcBef>
              <a:spcAft>
                <a:spcPct val="0"/>
              </a:spcAft>
              <a:buNone/>
            </a:pPr>
            <a:r>
              <a:rPr lang="ru-RU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(М.Ю.Лермонтов)</a:t>
            </a:r>
            <a:endParaRPr lang="ru-RU" sz="4400" dirty="0" smtClean="0">
              <a:latin typeface="Arial" pitchFamily="34" charset="0"/>
              <a:cs typeface="Arial" pitchFamily="34" charset="0"/>
            </a:endParaRPr>
          </a:p>
          <a:p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Синквейн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solidFill>
            <a:schemeClr val="bg1"/>
          </a:solidFill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Первая строка — </a:t>
            </a:r>
            <a:r>
              <a:rPr lang="ru-RU" i="1" dirty="0" smtClean="0"/>
              <a:t>тема </a:t>
            </a:r>
            <a:r>
              <a:rPr lang="ru-RU" i="1" dirty="0" err="1" smtClean="0"/>
              <a:t>синквейна</a:t>
            </a:r>
            <a:r>
              <a:rPr lang="ru-RU" dirty="0" smtClean="0"/>
              <a:t>, заключает в себе одно слово (обычно существительное или местоимение), которое обозначает объект или предмет, о котором пойдет речь.</a:t>
            </a:r>
          </a:p>
          <a:p>
            <a:pPr lvl="0"/>
            <a:r>
              <a:rPr lang="ru-RU" dirty="0" smtClean="0"/>
              <a:t>Вторая строка — два слова (чаще всего прилагательные или причастия), они дают </a:t>
            </a:r>
            <a:r>
              <a:rPr lang="ru-RU" i="1" dirty="0" smtClean="0"/>
              <a:t>описание признаков и свойств</a:t>
            </a:r>
            <a:r>
              <a:rPr lang="ru-RU" dirty="0" smtClean="0"/>
              <a:t> выбранного в </a:t>
            </a:r>
            <a:r>
              <a:rPr lang="ru-RU" dirty="0" err="1" smtClean="0"/>
              <a:t>синквейне</a:t>
            </a:r>
            <a:r>
              <a:rPr lang="ru-RU" dirty="0" smtClean="0"/>
              <a:t> предмета или объекта.</a:t>
            </a:r>
          </a:p>
          <a:p>
            <a:pPr lvl="0"/>
            <a:r>
              <a:rPr lang="ru-RU" dirty="0" smtClean="0"/>
              <a:t>Третья строка — образована тремя глаголами или деепричастиями, описывающими </a:t>
            </a:r>
            <a:r>
              <a:rPr lang="ru-RU" i="1" dirty="0" smtClean="0"/>
              <a:t>характерные действия</a:t>
            </a:r>
            <a:r>
              <a:rPr lang="ru-RU" dirty="0" smtClean="0"/>
              <a:t> объекта.</a:t>
            </a:r>
          </a:p>
          <a:p>
            <a:pPr lvl="0"/>
            <a:r>
              <a:rPr lang="ru-RU" dirty="0" smtClean="0"/>
              <a:t>Четвертая строка — фраза из четырёх слов, выражающая </a:t>
            </a:r>
            <a:r>
              <a:rPr lang="ru-RU" i="1" dirty="0" smtClean="0"/>
              <a:t>личное отношение</a:t>
            </a:r>
            <a:r>
              <a:rPr lang="ru-RU" dirty="0" smtClean="0"/>
              <a:t> автора </a:t>
            </a:r>
            <a:r>
              <a:rPr lang="ru-RU" dirty="0" err="1" smtClean="0"/>
              <a:t>синквейна</a:t>
            </a:r>
            <a:r>
              <a:rPr lang="ru-RU" dirty="0" smtClean="0"/>
              <a:t> к описываемому предмету или объекту.</a:t>
            </a:r>
          </a:p>
          <a:p>
            <a:pPr lvl="0"/>
            <a:r>
              <a:rPr lang="ru-RU" dirty="0" smtClean="0"/>
              <a:t>Пятая строка — одно </a:t>
            </a:r>
            <a:r>
              <a:rPr lang="ru-RU" i="1" dirty="0" smtClean="0"/>
              <a:t>слово-резюме</a:t>
            </a:r>
            <a:r>
              <a:rPr lang="ru-RU" dirty="0" smtClean="0"/>
              <a:t>, характеризующее </a:t>
            </a:r>
            <a:r>
              <a:rPr lang="ru-RU" i="1" dirty="0" smtClean="0"/>
              <a:t>суть</a:t>
            </a:r>
            <a:r>
              <a:rPr lang="ru-RU" dirty="0" smtClean="0"/>
              <a:t> предмета или объекта.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Зима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67544" y="1484784"/>
            <a:ext cx="4038600" cy="4525963"/>
          </a:xfrm>
          <a:solidFill>
            <a:schemeClr val="bg1"/>
          </a:solidFill>
        </p:spPr>
        <p:txBody>
          <a:bodyPr/>
          <a:lstStyle/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Зима.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Холодная, снежная.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Морозит, заметает, кружит.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Она, словно жемчуг, прекрасна.</a:t>
            </a:r>
          </a:p>
          <a:p>
            <a:pPr marL="514350" lvl="0" indent="-514350">
              <a:buFont typeface="+mj-lt"/>
              <a:buAutoNum type="arabicPeriod"/>
            </a:pPr>
            <a:r>
              <a:rPr lang="ru-RU" dirty="0" smtClean="0"/>
              <a:t>Сказка.</a:t>
            </a:r>
          </a:p>
          <a:p>
            <a:pPr marL="514350" indent="-514350">
              <a:buFont typeface="+mj-lt"/>
              <a:buAutoNum type="arabicPeriod"/>
            </a:pP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4644008" y="1412776"/>
            <a:ext cx="4038600" cy="4525963"/>
          </a:xfrm>
          <a:solidFill>
            <a:schemeClr val="bg1"/>
          </a:solidFill>
        </p:spPr>
        <p:txBody>
          <a:bodyPr/>
          <a:lstStyle/>
          <a:p>
            <a:r>
              <a:rPr lang="ru-RU" dirty="0" smtClean="0"/>
              <a:t>1 существительное</a:t>
            </a:r>
          </a:p>
          <a:p>
            <a:r>
              <a:rPr lang="ru-RU" dirty="0" smtClean="0"/>
              <a:t>2 прилагательных</a:t>
            </a:r>
          </a:p>
          <a:p>
            <a:r>
              <a:rPr lang="ru-RU" dirty="0" smtClean="0"/>
              <a:t>3 глагола</a:t>
            </a:r>
          </a:p>
          <a:p>
            <a:endParaRPr lang="ru-RU" dirty="0" smtClean="0"/>
          </a:p>
          <a:p>
            <a:r>
              <a:rPr lang="ru-RU" dirty="0" smtClean="0"/>
              <a:t>Фраза из 4 слов</a:t>
            </a:r>
          </a:p>
          <a:p>
            <a:endParaRPr lang="ru-RU" dirty="0" smtClean="0"/>
          </a:p>
          <a:p>
            <a:r>
              <a:rPr lang="ru-RU" dirty="0" smtClean="0"/>
              <a:t>1 существительное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/>
          <a:lstStyle/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Домашнее задание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Текст 2"/>
          <p:cNvSpPr>
            <a:spLocks noGrp="1"/>
          </p:cNvSpPr>
          <p:nvPr>
            <p:ph type="subTitle" idx="1"/>
          </p:nvPr>
        </p:nvSpPr>
        <p:spPr>
          <a:xfrm>
            <a:off x="1403648" y="2636912"/>
            <a:ext cx="6400800" cy="1752600"/>
          </a:xfrm>
          <a:solidFill>
            <a:schemeClr val="bg1"/>
          </a:solidFill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Придумать сказку о зиме или нарисовать иллюстрацию</a:t>
            </a:r>
            <a:endParaRPr lang="ru-RU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184</Words>
  <Application>Microsoft Office PowerPoint</Application>
  <PresentationFormat>Экран (4:3)</PresentationFormat>
  <Paragraphs>56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Словесно-художественный образ зимы  в русской поэзии</vt:lpstr>
      <vt:lpstr>Изобразительно-выразительные средства</vt:lpstr>
      <vt:lpstr>Эпитет</vt:lpstr>
      <vt:lpstr> Метафора  </vt:lpstr>
      <vt:lpstr>Сравнение</vt:lpstr>
      <vt:lpstr>Олицетворение</vt:lpstr>
      <vt:lpstr>Синквейн</vt:lpstr>
      <vt:lpstr>Зима</vt:lpstr>
      <vt:lpstr>Домашнее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</dc:creator>
  <cp:lastModifiedBy>Рома</cp:lastModifiedBy>
  <cp:revision>12</cp:revision>
  <dcterms:created xsi:type="dcterms:W3CDTF">2014-12-14T19:50:46Z</dcterms:created>
  <dcterms:modified xsi:type="dcterms:W3CDTF">2014-12-16T22:29:39Z</dcterms:modified>
</cp:coreProperties>
</file>