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sldIdLst>
    <p:sldId id="282" r:id="rId2"/>
    <p:sldId id="258" r:id="rId3"/>
    <p:sldId id="361" r:id="rId4"/>
    <p:sldId id="374" r:id="rId5"/>
    <p:sldId id="375" r:id="rId6"/>
    <p:sldId id="376" r:id="rId7"/>
    <p:sldId id="337" r:id="rId8"/>
    <p:sldId id="336" r:id="rId9"/>
    <p:sldId id="338" r:id="rId10"/>
    <p:sldId id="339" r:id="rId11"/>
    <p:sldId id="340" r:id="rId12"/>
    <p:sldId id="341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72" r:id="rId29"/>
    <p:sldId id="26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  <a:srgbClr val="663300"/>
    <a:srgbClr val="993366"/>
    <a:srgbClr val="660033"/>
    <a:srgbClr val="333300"/>
    <a:srgbClr val="9933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>
        <p:scale>
          <a:sx n="100" d="100"/>
          <a:sy n="100" d="100"/>
        </p:scale>
        <p:origin x="-2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E88D43-8424-4268-B66D-AE4CE5D9C128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31822C-8156-4B24-BE59-C16A8AEE8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51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9D39A-E9BE-4289-8239-0F236A2FBBC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82C4B-D858-4AAB-8B16-CF8870463CAA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2CF95E6-BDBB-4B24-A102-87CE5CCD6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589369"/>
      </p:ext>
    </p:extLst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A2B21-58F0-4628-984B-D6BB0EF30683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2D92B-7B9E-4123-B9B4-A3597BE15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67821"/>
      </p:ext>
    </p:extLst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72FED-3EF1-4C27-B636-BC1A6BBBD442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CA460-4FFB-4F66-B446-D62D27E48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76230"/>
      </p:ext>
    </p:extLst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B2F82-F8A9-4D39-AE9A-0D2B80BF7D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182444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6E6D-0B7E-45D2-8748-C8FA8C472F0B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EEB30-BA7D-4551-9DD9-102EBD232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58135"/>
      </p:ext>
    </p:extLst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44C5-AA72-4E06-802B-B95424223734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5352-E14B-442D-AB40-70D60ECE8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9280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9F8B-B6FF-4B35-9330-B4A84F2FBD44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34D7-B183-49ED-BCB4-9F8EE4918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46845"/>
      </p:ext>
    </p:extLst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45D78-80ED-49CF-8B88-A6DEB28A590A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30E4E-93F9-49B2-9A38-D06AE8FFE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95478"/>
      </p:ext>
    </p:extLst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D6C0F-BCE6-41D8-BACA-30D3EFDC0899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1AB0-442A-4315-A739-6A0DCCDA1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03441"/>
      </p:ext>
    </p:extLst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659C-04FA-4E82-9107-C4B4191DA8E8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2AC0-7686-4ED6-B586-3D15E35E8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94391"/>
      </p:ext>
    </p:extLst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C4815-6817-4194-9AB6-9DB569C0CAB4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F73C-C03A-4555-B5C3-51F405014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8563"/>
      </p:ext>
    </p:extLst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3CA7F-B223-44ED-9EC2-1CF0688A423A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020DF-97F5-42B2-AB5E-1184944DE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08188"/>
      </p:ext>
    </p:extLst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5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4369A987-39AF-4F1B-AFB9-258EAABAEFB5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C2A32EA0-542E-424C-93AD-5AEDCBF10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22" r:id="rId8"/>
    <p:sldLayoutId id="2147483923" r:id="rId9"/>
    <p:sldLayoutId id="2147483919" r:id="rId10"/>
    <p:sldLayoutId id="2147483920" r:id="rId11"/>
    <p:sldLayoutId id="2147483924" r:id="rId12"/>
  </p:sldLayoutIdLst>
  <p:transition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hyperlink" Target="https://ru.wikipedia.org/wiki/%D0%97%D0%B8%D0%BC%D0%BD%D0%B8%D0%B5_%D0%9E%D0%BB%D0%B8%D0%BC%D0%BF%D0%B8%D0%B9%D1%81%D0%BA%D0%B8%D0%B5_%D0%B8%D0%B3%D1%80%D1%8B_2006" TargetMode="External"/><Relationship Id="rId7" Type="http://schemas.openxmlformats.org/officeDocument/2006/relationships/image" Target="../media/image36.jpeg"/><Relationship Id="rId2" Type="http://schemas.openxmlformats.org/officeDocument/2006/relationships/hyperlink" Target="https://ru.wikipedia.org/wiki/%D0%97%D0%B8%D0%BC%D0%BD%D0%B8%D0%B5_%D0%9E%D0%BB%D0%B8%D0%BC%D0%BF%D0%B8%D0%B9%D1%81%D0%BA%D0%B8%D0%B5_%D0%B8%D0%B3%D1%80%D1%8B_20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0%D0%B9%D0%BE%D1%80" TargetMode="External"/><Relationship Id="rId5" Type="http://schemas.openxmlformats.org/officeDocument/2006/relationships/hyperlink" Target="https://ru.wikipedia.org/wiki/%D0%97%D0%B0%D1%81%D0%BB%D1%83%D0%B6%D0%B5%D0%BD%D0%BD%D1%8B%D0%B9_%D0%BC%D0%B0%D1%81%D1%82%D0%B5%D1%80_%D1%81%D0%BF%D0%BE%D1%80%D1%82%D0%B0_%D0%A0%D0%BE%D1%81%D1%81%D0%B8%D0%B8" TargetMode="External"/><Relationship Id="rId4" Type="http://schemas.openxmlformats.org/officeDocument/2006/relationships/hyperlink" Target="https://ru.wikipedia.org/wiki/%D0%97%D0%B8%D0%BC%D0%BD%D0%B8%D0%B5_%D0%9E%D0%BB%D0%B8%D0%BC%D0%BF%D0%B8%D0%B9%D1%81%D0%BA%D0%B8%D0%B5_%D0%B8%D0%B3%D1%80%D1%8B_201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7.xml"/><Relationship Id="rId18" Type="http://schemas.openxmlformats.org/officeDocument/2006/relationships/slide" Target="slide13.xml"/><Relationship Id="rId3" Type="http://schemas.openxmlformats.org/officeDocument/2006/relationships/slide" Target="slide9.xml"/><Relationship Id="rId7" Type="http://schemas.openxmlformats.org/officeDocument/2006/relationships/slide" Target="slide14.xml"/><Relationship Id="rId12" Type="http://schemas.openxmlformats.org/officeDocument/2006/relationships/slide" Target="slide26.xml"/><Relationship Id="rId17" Type="http://schemas.openxmlformats.org/officeDocument/2006/relationships/slide" Target="slide8.xml"/><Relationship Id="rId2" Type="http://schemas.openxmlformats.org/officeDocument/2006/relationships/slide" Target="slide16.xml"/><Relationship Id="rId16" Type="http://schemas.openxmlformats.org/officeDocument/2006/relationships/slide" Target="slide22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11" Type="http://schemas.openxmlformats.org/officeDocument/2006/relationships/slide" Target="slide25.xml"/><Relationship Id="rId5" Type="http://schemas.openxmlformats.org/officeDocument/2006/relationships/slide" Target="slide11.xml"/><Relationship Id="rId15" Type="http://schemas.openxmlformats.org/officeDocument/2006/relationships/slide" Target="slide21.xml"/><Relationship Id="rId10" Type="http://schemas.openxmlformats.org/officeDocument/2006/relationships/slide" Target="slide24.xml"/><Relationship Id="rId19" Type="http://schemas.openxmlformats.org/officeDocument/2006/relationships/slide" Target="slide23.xml"/><Relationship Id="rId4" Type="http://schemas.openxmlformats.org/officeDocument/2006/relationships/slide" Target="slide10.xml"/><Relationship Id="rId9" Type="http://schemas.openxmlformats.org/officeDocument/2006/relationships/slide" Target="slide17.xml"/><Relationship Id="rId14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75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20726065">
            <a:off x="1481439" y="1364446"/>
            <a:ext cx="6102048" cy="1464813"/>
          </a:xfrm>
          <a:prstGeom prst="rect">
            <a:avLst/>
          </a:prstGeom>
          <a:noFill/>
        </p:spPr>
        <p:txBody>
          <a:bodyPr>
            <a:prstTxWarp prst="textCasc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Наш Братск</a:t>
            </a:r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1042988" y="842963"/>
            <a:ext cx="185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4000" b="1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92203" y="3270371"/>
            <a:ext cx="46805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660033"/>
                </a:solidFill>
              </a:rPr>
              <a:t>Краеведческий конкурс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660033"/>
                </a:solidFill>
              </a:rPr>
              <a:t> для 5-8 </a:t>
            </a:r>
            <a:r>
              <a:rPr lang="ru-RU" altLang="ru-RU" sz="1800" b="1" dirty="0">
                <a:solidFill>
                  <a:srgbClr val="660033"/>
                </a:solidFill>
              </a:rPr>
              <a:t>классов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2138" y="4900649"/>
            <a:ext cx="484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Дроздова Татьяна Николаевна, </a:t>
            </a:r>
          </a:p>
          <a:p>
            <a:r>
              <a:rPr lang="ru-RU" sz="1600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зав. библиотекой МБОУ «СОШ № 13» </a:t>
            </a:r>
            <a:r>
              <a:rPr lang="ru-RU" sz="1600" i="1" smtClean="0">
                <a:solidFill>
                  <a:srgbClr val="663300"/>
                </a:solidFill>
                <a:latin typeface="Bookman Old Style" panose="02050604050505020204" pitchFamily="18" charset="0"/>
              </a:rPr>
              <a:t>г.Братск</a:t>
            </a:r>
            <a:endParaRPr lang="ru-RU" sz="1600" i="1" dirty="0" smtClean="0">
              <a:solidFill>
                <a:srgbClr val="66330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Однолеток Алексей, </a:t>
            </a:r>
            <a:r>
              <a:rPr lang="ru-RU" sz="1600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8Б класс</a:t>
            </a:r>
            <a:endParaRPr lang="ru-RU" sz="1600" i="1" dirty="0">
              <a:solidFill>
                <a:srgbClr val="6633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1187450" y="990600"/>
            <a:ext cx="6553200" cy="1439863"/>
          </a:xfrm>
        </p:spPr>
        <p:txBody>
          <a:bodyPr/>
          <a:lstStyle/>
          <a:p>
            <a:pPr marL="0" indent="0" algn="ctr">
              <a:buFont typeface="Brush Script MT" pitchFamily="66" charset="0"/>
              <a:buNone/>
            </a:pPr>
            <a:r>
              <a:rPr lang="ru-RU" altLang="ru-RU" sz="2800" smtClean="0"/>
              <a:t>Какой памятник сегодня напоминает нам  о  первых русских  землепроходцах? </a:t>
            </a:r>
          </a:p>
        </p:txBody>
      </p:sp>
      <p:pic>
        <p:nvPicPr>
          <p:cNvPr id="4" name="Picture 2" descr="http://www.bratsk-city.ru/images/ostrog_h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565400"/>
            <a:ext cx="29527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8"/>
          <p:cNvSpPr>
            <a:spLocks noChangeArrowheads="1"/>
          </p:cNvSpPr>
          <p:nvPr/>
        </p:nvSpPr>
        <p:spPr bwMode="auto">
          <a:xfrm>
            <a:off x="6372225" y="349250"/>
            <a:ext cx="1809750" cy="503238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6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Из истории</a:t>
            </a:r>
          </a:p>
        </p:txBody>
      </p: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8023225" y="5732463"/>
            <a:ext cx="825500" cy="7889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9114" y="2565400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Башня Братского острога</a:t>
            </a:r>
            <a:endParaRPr lang="ru-RU" sz="1600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1187450" y="836613"/>
            <a:ext cx="6196013" cy="1525587"/>
          </a:xfrm>
        </p:spPr>
        <p:txBody>
          <a:bodyPr/>
          <a:lstStyle/>
          <a:p>
            <a:pPr marL="0" indent="0" algn="ctr">
              <a:buFont typeface="Brush Script MT" pitchFamily="66" charset="0"/>
              <a:buNone/>
            </a:pPr>
            <a:r>
              <a:rPr lang="ru-RU" altLang="ru-RU" smtClean="0"/>
              <a:t>Как назывался первый палаточный городок, где поселились первостроители?</a:t>
            </a:r>
          </a:p>
        </p:txBody>
      </p:sp>
      <p:pic>
        <p:nvPicPr>
          <p:cNvPr id="5" name="shTopImg" descr="http://imenabratska.ru/wp-content/gallery/starye-foto/dhydhdhdhndhndhndh-dhdhndhdhdhdh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5794" y="2420888"/>
            <a:ext cx="4860974" cy="308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63938" y="1708150"/>
            <a:ext cx="1944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660033"/>
                </a:solidFill>
              </a:rPr>
              <a:t> </a:t>
            </a:r>
            <a:r>
              <a:rPr lang="ru-RU" altLang="ru-RU" sz="2400" b="1">
                <a:solidFill>
                  <a:srgbClr val="660033"/>
                </a:solidFill>
              </a:rPr>
              <a:t>Зеленый</a:t>
            </a:r>
          </a:p>
        </p:txBody>
      </p:sp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027988" y="5775325"/>
            <a:ext cx="827087" cy="836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3"/>
          <p:cNvSpPr>
            <a:spLocks noGrp="1"/>
          </p:cNvSpPr>
          <p:nvPr>
            <p:ph idx="1"/>
          </p:nvPr>
        </p:nvSpPr>
        <p:spPr>
          <a:xfrm>
            <a:off x="1258888" y="1052513"/>
            <a:ext cx="6697662" cy="1152525"/>
          </a:xfrm>
        </p:spPr>
        <p:txBody>
          <a:bodyPr/>
          <a:lstStyle/>
          <a:p>
            <a:pPr marL="0" indent="0" algn="ctr">
              <a:buFont typeface="Brush Script MT" pitchFamily="66" charset="0"/>
              <a:buNone/>
            </a:pPr>
            <a:r>
              <a:rPr lang="ru-RU" altLang="ru-RU" sz="3200" b="1" smtClean="0"/>
              <a:t>История нового Братска связана со строительством….?</a:t>
            </a:r>
          </a:p>
        </p:txBody>
      </p:sp>
      <p:pic>
        <p:nvPicPr>
          <p:cNvPr id="5" name="Picture 4" descr="http://www.bst.bratsk.ru/images/pages_img/43544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4058045" cy="2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6227763" y="384175"/>
            <a:ext cx="1811337" cy="504825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6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Из истории</a:t>
            </a:r>
          </a:p>
        </p:txBody>
      </p: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7956550" y="5805488"/>
            <a:ext cx="965200" cy="936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920750" y="2420938"/>
            <a:ext cx="3097213" cy="3168650"/>
          </a:xfrm>
        </p:spPr>
        <p:txBody>
          <a:bodyPr/>
          <a:lstStyle/>
          <a:p>
            <a:pPr marL="0" indent="0" algn="ctr">
              <a:buFont typeface="Brush Script MT" pitchFamily="66" charset="0"/>
              <a:buNone/>
            </a:pPr>
            <a:r>
              <a:rPr lang="ru-RU" altLang="ru-RU" smtClean="0"/>
              <a:t> </a:t>
            </a:r>
            <a:r>
              <a:rPr lang="ru-RU" altLang="ru-RU" sz="2000" smtClean="0"/>
              <a:t>К этому памятнику  </a:t>
            </a:r>
          </a:p>
          <a:p>
            <a:pPr marL="0" indent="0" algn="ctr">
              <a:buFont typeface="Brush Script MT" pitchFamily="66" charset="0"/>
              <a:buNone/>
            </a:pPr>
            <a:r>
              <a:rPr lang="ru-RU" altLang="ru-RU" sz="2000" smtClean="0"/>
              <a:t>в День победы возлагают цветы и гирлянды жители </a:t>
            </a:r>
          </a:p>
          <a:p>
            <a:pPr marL="0" indent="0" algn="ctr">
              <a:buFont typeface="Brush Script MT" pitchFamily="66" charset="0"/>
              <a:buNone/>
            </a:pPr>
            <a:r>
              <a:rPr lang="ru-RU" altLang="ru-RU" sz="2000" smtClean="0"/>
              <a:t>пос. Энергетик и Падун. Назовите, где расположен этот памятник и кому он посвящен?</a:t>
            </a:r>
          </a:p>
        </p:txBody>
      </p:sp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6156325" y="476250"/>
            <a:ext cx="2035175" cy="468313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Памятники</a:t>
            </a:r>
          </a:p>
        </p:txBody>
      </p:sp>
      <p:pic>
        <p:nvPicPr>
          <p:cNvPr id="40964" name="Picture 4" descr="http://player.myshared.ru/1252485/data/images/img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100" y="2924944"/>
            <a:ext cx="3708400" cy="278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3625850" y="1268413"/>
            <a:ext cx="4586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 Памятник С.Б. Погодаеву открыт  в 1977г. Изготовлен однополчанином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С. Б. Погодаева, севастопольским скульптором Ф. И. Матвеевым</a:t>
            </a:r>
            <a:r>
              <a:rPr lang="ru-RU" altLang="ru-RU" sz="1800"/>
              <a:t>.</a:t>
            </a:r>
          </a:p>
        </p:txBody>
      </p: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8191500" y="5967413"/>
            <a:ext cx="808038" cy="80803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1835696" y="1556792"/>
            <a:ext cx="6192291" cy="2303462"/>
          </a:xfrm>
        </p:spPr>
        <p:txBody>
          <a:bodyPr/>
          <a:lstStyle/>
          <a:p>
            <a:pPr marL="0" indent="0" algn="ctr">
              <a:buFont typeface="Brush Script MT" pitchFamily="66" charset="0"/>
              <a:buNone/>
            </a:pPr>
            <a:r>
              <a:rPr lang="ru-RU" altLang="ru-RU" dirty="0" smtClean="0"/>
              <a:t> </a:t>
            </a:r>
            <a:r>
              <a:rPr lang="ru-RU" altLang="ru-RU" sz="2000" dirty="0" smtClean="0"/>
              <a:t>Этот памятник был установлен в честь 9 мая 1975 году, сердцем мемориала являются </a:t>
            </a:r>
          </a:p>
          <a:p>
            <a:pPr marL="0" indent="0" algn="ctr">
              <a:buFont typeface="Brush Script MT" pitchFamily="66" charset="0"/>
              <a:buNone/>
            </a:pPr>
            <a:r>
              <a:rPr lang="ru-RU" altLang="ru-RU" sz="2000" dirty="0" smtClean="0"/>
              <a:t>2 огромных  лепестка, или языка пламени, полукружием 2 стелы и  2573 фамилии.</a:t>
            </a:r>
          </a:p>
          <a:p>
            <a:pPr marL="0" indent="0" algn="ctr">
              <a:buFont typeface="Brush Script MT" pitchFamily="66" charset="0"/>
              <a:buNone/>
            </a:pPr>
            <a:r>
              <a:rPr lang="ru-RU" altLang="ru-RU" sz="2000" dirty="0" smtClean="0"/>
              <a:t> Как называется этот памятник? </a:t>
            </a:r>
          </a:p>
        </p:txBody>
      </p:sp>
      <p:sp>
        <p:nvSpPr>
          <p:cNvPr id="4" name="AutoShape 29"/>
          <p:cNvSpPr>
            <a:spLocks noChangeArrowheads="1"/>
          </p:cNvSpPr>
          <p:nvPr/>
        </p:nvSpPr>
        <p:spPr bwMode="auto">
          <a:xfrm>
            <a:off x="6502400" y="438150"/>
            <a:ext cx="1944688" cy="468313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Памятники</a:t>
            </a:r>
          </a:p>
        </p:txBody>
      </p:sp>
      <p:pic>
        <p:nvPicPr>
          <p:cNvPr id="41988" name="Picture 2" descr="https://im2-tub-ru.yandex.net/i?id=b5e2839bb1645f16995775abbbc83f11&amp;n=33&amp;h=190&amp;w=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141958" cy="409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8172450" y="5876925"/>
            <a:ext cx="839788" cy="8985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07704" y="1484784"/>
            <a:ext cx="224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Мемориал славы</a:t>
            </a:r>
            <a:endParaRPr lang="ru-RU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971550" y="1054100"/>
            <a:ext cx="3563938" cy="3959225"/>
          </a:xfrm>
        </p:spPr>
        <p:txBody>
          <a:bodyPr/>
          <a:lstStyle/>
          <a:p>
            <a:pPr marL="0" indent="0" algn="ctr">
              <a:buFont typeface="Brush Script MT" pitchFamily="66" charset="0"/>
              <a:buNone/>
            </a:pPr>
            <a:r>
              <a:rPr lang="ru-RU" altLang="ru-RU" smtClean="0"/>
              <a:t>  6 июня на улице Кирова в Центральной   части города  в небольшом скверике возле памятника  собираются братские поэты.  Что это за памятник?  </a:t>
            </a:r>
          </a:p>
        </p:txBody>
      </p:sp>
      <p:sp>
        <p:nvSpPr>
          <p:cNvPr id="4" name="AutoShape 29"/>
          <p:cNvSpPr>
            <a:spLocks noChangeArrowheads="1"/>
          </p:cNvSpPr>
          <p:nvPr/>
        </p:nvSpPr>
        <p:spPr bwMode="auto">
          <a:xfrm>
            <a:off x="6502400" y="438150"/>
            <a:ext cx="1944688" cy="468313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Памятники</a:t>
            </a:r>
          </a:p>
        </p:txBody>
      </p:sp>
      <p:pic>
        <p:nvPicPr>
          <p:cNvPr id="43012" name="Picture 4" descr="http://bgoo-favorit.ucoz.ru/_tbkp/08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672" y="1320602"/>
            <a:ext cx="2672159" cy="35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Прямоугольник 4"/>
          <p:cNvSpPr>
            <a:spLocks noChangeArrowheads="1"/>
          </p:cNvSpPr>
          <p:nvPr/>
        </p:nvSpPr>
        <p:spPr bwMode="auto">
          <a:xfrm>
            <a:off x="1115616" y="5513355"/>
            <a:ext cx="4857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/>
              <a:t>местный художник Геннадий Клейменов</a:t>
            </a:r>
          </a:p>
        </p:txBody>
      </p:sp>
      <p:sp>
        <p:nvSpPr>
          <p:cNvPr id="43014" name="Прямоугольник 5"/>
          <p:cNvSpPr>
            <a:spLocks noChangeArrowheads="1"/>
          </p:cNvSpPr>
          <p:nvPr/>
        </p:nvSpPr>
        <p:spPr bwMode="auto">
          <a:xfrm>
            <a:off x="971600" y="5012531"/>
            <a:ext cx="444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 </a:t>
            </a:r>
            <a:r>
              <a:rPr lang="ru-RU" altLang="ru-RU" sz="1800" b="1" dirty="0"/>
              <a:t>предприниматель Вадим Михайлов </a:t>
            </a:r>
          </a:p>
        </p:txBody>
      </p: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8255000" y="5835650"/>
            <a:ext cx="736600" cy="8588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1042988" y="1168400"/>
            <a:ext cx="4764087" cy="3603625"/>
          </a:xfrm>
        </p:spPr>
        <p:txBody>
          <a:bodyPr/>
          <a:lstStyle/>
          <a:p>
            <a:r>
              <a:rPr lang="ru-RU" altLang="ru-RU" smtClean="0"/>
              <a:t> Этот памятник был  установлен совсем недавно, в сентябре 2014 г. в сквере первостроителей Братска.  Он стал уже любимым местом братчан, особенно молодоженов.  Кому посвящен этот памятник? </a:t>
            </a:r>
          </a:p>
        </p:txBody>
      </p:sp>
      <p:sp>
        <p:nvSpPr>
          <p:cNvPr id="4" name="AutoShape 29"/>
          <p:cNvSpPr>
            <a:spLocks noChangeArrowheads="1"/>
          </p:cNvSpPr>
          <p:nvPr/>
        </p:nvSpPr>
        <p:spPr bwMode="auto">
          <a:xfrm>
            <a:off x="6502400" y="438150"/>
            <a:ext cx="1944688" cy="468313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Памятники</a:t>
            </a:r>
          </a:p>
        </p:txBody>
      </p:sp>
      <p:pic>
        <p:nvPicPr>
          <p:cNvPr id="44036" name="Picture 2" descr="http://www.sibstefan.ru/sibhar.ru/media/k2/galleries/995/%D1%81%D0%BA%D0%B0%D1%8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364" y="1330906"/>
            <a:ext cx="2310086" cy="34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6502400" y="2133600"/>
            <a:ext cx="1309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0425" y="4797425"/>
            <a:ext cx="607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Памятник первостроителям Братска.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Установлен в ознаменование 60-летия Братсгэсстроя. Скульптор Г. Клейменов</a:t>
            </a:r>
          </a:p>
        </p:txBody>
      </p: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8172450" y="5732463"/>
            <a:ext cx="795338" cy="8620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3096964" cy="3603625"/>
          </a:xfrm>
        </p:spPr>
        <p:txBody>
          <a:bodyPr/>
          <a:lstStyle/>
          <a:p>
            <a:pPr marL="0" indent="0" algn="ctr">
              <a:buFont typeface="Brush Script MT" pitchFamily="66" charset="0"/>
              <a:buNone/>
            </a:pPr>
            <a:r>
              <a:rPr lang="ru-RU" altLang="ru-RU" dirty="0" smtClean="0"/>
              <a:t>На доме по улице Синицы № 9, напротив нашей школы, установлены 2 мемориальных доски.</a:t>
            </a:r>
          </a:p>
          <a:p>
            <a:pPr marL="0" indent="0" algn="ctr">
              <a:buFont typeface="Brush Script MT" pitchFamily="66" charset="0"/>
              <a:buNone/>
            </a:pPr>
            <a:r>
              <a:rPr lang="ru-RU" altLang="ru-RU" dirty="0" smtClean="0"/>
              <a:t>В честь кого они установлена?</a:t>
            </a:r>
          </a:p>
        </p:txBody>
      </p:sp>
      <p:sp>
        <p:nvSpPr>
          <p:cNvPr id="4" name="AutoShape 29"/>
          <p:cNvSpPr>
            <a:spLocks noChangeArrowheads="1"/>
          </p:cNvSpPr>
          <p:nvPr/>
        </p:nvSpPr>
        <p:spPr bwMode="auto">
          <a:xfrm>
            <a:off x="6502400" y="438150"/>
            <a:ext cx="1944688" cy="468313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Памятники</a:t>
            </a:r>
          </a:p>
        </p:txBody>
      </p:sp>
      <p:pic>
        <p:nvPicPr>
          <p:cNvPr id="5" name="Picture 2" descr="D:\Юдин\img3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2693070" cy="201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8101013" y="5894388"/>
            <a:ext cx="884237" cy="8985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6" descr="img69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092" y="3960093"/>
            <a:ext cx="3096965" cy="1912805"/>
          </a:xfrm>
          <a:prstGeom prst="roundRect">
            <a:avLst>
              <a:gd name="adj" fmla="val 16667"/>
            </a:avLst>
          </a:prstGeom>
          <a:ln>
            <a:solidFill>
              <a:srgbClr val="66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1069975" y="980728"/>
            <a:ext cx="7308850" cy="720750"/>
          </a:xfrm>
        </p:spPr>
        <p:txBody>
          <a:bodyPr/>
          <a:lstStyle/>
          <a:p>
            <a:pPr marL="0" indent="0" algn="ctr">
              <a:buFont typeface="Brush Script MT" pitchFamily="66" charset="0"/>
              <a:buNone/>
            </a:pPr>
            <a:r>
              <a:rPr lang="ru-RU" altLang="ru-RU" sz="2800" b="1" dirty="0" smtClean="0"/>
              <a:t> Сколько в нашем городе  театров?</a:t>
            </a:r>
          </a:p>
        </p:txBody>
      </p:sp>
      <p:sp>
        <p:nvSpPr>
          <p:cNvPr id="4" name="AutoShape 31"/>
          <p:cNvSpPr>
            <a:spLocks noChangeArrowheads="1"/>
          </p:cNvSpPr>
          <p:nvPr/>
        </p:nvSpPr>
        <p:spPr bwMode="auto">
          <a:xfrm>
            <a:off x="6084888" y="260350"/>
            <a:ext cx="2293937" cy="5048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 мире цифр</a:t>
            </a: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172450" y="5949950"/>
            <a:ext cx="957263" cy="825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83668" y="1628444"/>
            <a:ext cx="1836204" cy="7204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2988568"/>
            <a:ext cx="1800200" cy="864096"/>
          </a:xfrm>
          <a:prstGeom prst="roundRect">
            <a:avLst/>
          </a:prstGeom>
          <a:ln w="28575">
            <a:solidFill>
              <a:srgbClr val="6633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83668" y="4468010"/>
            <a:ext cx="1872208" cy="833197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292080" y="1816027"/>
            <a:ext cx="2674144" cy="3698469"/>
            <a:chOff x="5312470" y="1628444"/>
            <a:chExt cx="2859979" cy="4130873"/>
          </a:xfrm>
        </p:grpSpPr>
        <p:pic>
          <p:nvPicPr>
            <p:cNvPr id="16388" name="Picture 4" descr="https://im1-tub-ru.yandex.net/i?id=fefd75f695160b9ae44c4d784ca68137&amp;n=33&amp;h=190&amp;w=28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470" y="3852664"/>
              <a:ext cx="2859979" cy="1906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Группа 8"/>
            <p:cNvGrpSpPr/>
            <p:nvPr/>
          </p:nvGrpSpPr>
          <p:grpSpPr>
            <a:xfrm>
              <a:off x="5455009" y="1628444"/>
              <a:ext cx="2693765" cy="4042095"/>
              <a:chOff x="5455009" y="1628444"/>
              <a:chExt cx="2693765" cy="4042095"/>
            </a:xfrm>
          </p:grpSpPr>
          <p:pic>
            <p:nvPicPr>
              <p:cNvPr id="16390" name="Picture 6" descr="https://im3-tub-ru.yandex.net/i?id=967f33ceaf0adc7124d902ab132a2e05&amp;n=33&amp;h=190&amp;w=25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5009" y="1628444"/>
                <a:ext cx="2594646" cy="19485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084888" y="2988568"/>
                <a:ext cx="16551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 smtClean="0"/>
                  <a:t> </a:t>
                </a:r>
                <a:r>
                  <a:rPr lang="ru-RU" b="1" dirty="0" smtClean="0">
                    <a:solidFill>
                      <a:schemeClr val="bg2"/>
                    </a:solidFill>
                  </a:rPr>
                  <a:t>Театр кукол </a:t>
                </a:r>
              </a:p>
              <a:p>
                <a:pPr algn="ctr"/>
                <a:r>
                  <a:rPr lang="ru-RU" b="1" dirty="0" err="1" smtClean="0">
                    <a:solidFill>
                      <a:schemeClr val="bg2"/>
                    </a:solidFill>
                  </a:rPr>
                  <a:t>Тирлямы</a:t>
                </a:r>
                <a:endParaRPr lang="ru-RU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98305" y="5301207"/>
                <a:ext cx="26504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bg2"/>
                    </a:solidFill>
                  </a:rPr>
                  <a:t>Драматический театр</a:t>
                </a:r>
                <a:endParaRPr lang="ru-RU" b="1" dirty="0">
                  <a:solidFill>
                    <a:schemeClr val="bg2"/>
                  </a:solidFill>
                </a:endParaRPr>
              </a:p>
            </p:txBody>
          </p:sp>
        </p:grp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968178" y="917575"/>
            <a:ext cx="7113785" cy="1152525"/>
          </a:xfrm>
        </p:spPr>
        <p:txBody>
          <a:bodyPr/>
          <a:lstStyle/>
          <a:p>
            <a:pPr marL="0" indent="0" algn="ctr">
              <a:buFont typeface="Brush Script MT" pitchFamily="66" charset="0"/>
              <a:buNone/>
            </a:pPr>
            <a:r>
              <a:rPr lang="ru-RU" altLang="ru-RU" sz="3600" b="1" dirty="0" smtClean="0"/>
              <a:t>  Сколько в нашем городе музеев?</a:t>
            </a:r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6237288" y="412750"/>
            <a:ext cx="2293937" cy="5048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 мире цифр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57130" y="2132856"/>
            <a:ext cx="1979191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3333CC"/>
                </a:solidFill>
                <a:latin typeface="Comic Sans MS" pitchFamily="66" charset="0"/>
              </a:rPr>
              <a:t>5 </a:t>
            </a:r>
            <a:endParaRPr lang="ru-RU" altLang="ru-RU" sz="28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269279" y="2113654"/>
            <a:ext cx="1819987" cy="86360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altLang="ru-RU" sz="2800" b="1" dirty="0">
                <a:solidFill>
                  <a:srgbClr val="3333CC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707904" y="2132856"/>
            <a:ext cx="2000042" cy="8636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altLang="ru-RU" sz="2800" dirty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ru-RU" altLang="ru-RU" sz="2800" b="1" dirty="0">
                <a:solidFill>
                  <a:srgbClr val="3333CC"/>
                </a:solidFill>
                <a:latin typeface="Comic Sans MS" pitchFamily="66" charset="0"/>
              </a:rPr>
              <a:t>3</a:t>
            </a:r>
            <a:r>
              <a:rPr lang="ru-RU" altLang="ru-RU" sz="2800" b="1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endParaRPr lang="ru-RU" altLang="ru-RU" sz="28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8081963" y="5876925"/>
            <a:ext cx="898525" cy="8985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14015" y="3199604"/>
            <a:ext cx="7426346" cy="2681715"/>
            <a:chOff x="914015" y="3199604"/>
            <a:chExt cx="7426346" cy="2681715"/>
          </a:xfrm>
        </p:grpSpPr>
        <p:pic>
          <p:nvPicPr>
            <p:cNvPr id="17410" name="Picture 2" descr="http://trkbratsk.nichost.ru/i/news/250_1405681281804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015" y="4090618"/>
              <a:ext cx="2238375" cy="1790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2" name="Picture 4" descr="http://bratskmuseum.ru/filials/photo_filials/dising_ang_250_3x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021" y="4086224"/>
              <a:ext cx="2381250" cy="1790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4" name="Picture 6" descr="http://www.tourprom.ru/site_media/cache/41/8c/418cce0838e19ac6ebbc1a1c420bddca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798" y="3199604"/>
              <a:ext cx="3006563" cy="1322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549275"/>
            <a:ext cx="6964363" cy="792163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3300"/>
                </a:solidFill>
              </a:rPr>
              <a:t>Этапы конкурса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5977160" cy="4032919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Отборочный тур: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ru-RU" altLang="ru-RU" sz="20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Правда ли, что…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ru-RU" altLang="ru-RU" sz="20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По улицам родного города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ru-RU" altLang="ru-RU" sz="2000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 Братском связанные судьбы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Своя игра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Ребусы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Конкурс болельщиков.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Подведение итогов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1565275" y="965200"/>
            <a:ext cx="6196013" cy="1192213"/>
          </a:xfrm>
        </p:spPr>
        <p:txBody>
          <a:bodyPr/>
          <a:lstStyle/>
          <a:p>
            <a:pPr marL="0" indent="0" algn="ctr">
              <a:buFont typeface="Brush Script MT" pitchFamily="66" charset="0"/>
              <a:buNone/>
            </a:pPr>
            <a:r>
              <a:rPr lang="ru-RU" altLang="ru-RU" smtClean="0"/>
              <a:t> </a:t>
            </a:r>
            <a:r>
              <a:rPr lang="ru-RU" altLang="ru-RU" sz="2800" b="1" smtClean="0"/>
              <a:t>В каком году появился </a:t>
            </a:r>
          </a:p>
          <a:p>
            <a:pPr marL="0" indent="0" algn="ctr">
              <a:buFont typeface="Brush Script MT" pitchFamily="66" charset="0"/>
              <a:buNone/>
            </a:pPr>
            <a:r>
              <a:rPr lang="ru-RU" altLang="ru-RU" sz="2800" b="1" smtClean="0"/>
              <a:t>первый дом в пос. Падун?</a:t>
            </a:r>
          </a:p>
          <a:p>
            <a:pPr marL="0" indent="0" algn="ctr">
              <a:buFont typeface="Brush Script MT" pitchFamily="66" charset="0"/>
              <a:buNone/>
            </a:pPr>
            <a:endParaRPr lang="ru-RU" altLang="ru-RU" sz="2800" b="1" smtClean="0"/>
          </a:p>
        </p:txBody>
      </p:sp>
      <p:sp>
        <p:nvSpPr>
          <p:cNvPr id="4" name="AutoShape 31"/>
          <p:cNvSpPr>
            <a:spLocks noChangeArrowheads="1"/>
          </p:cNvSpPr>
          <p:nvPr/>
        </p:nvSpPr>
        <p:spPr bwMode="auto">
          <a:xfrm>
            <a:off x="6237288" y="412750"/>
            <a:ext cx="2293937" cy="5048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 мире цифр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351710" y="2722752"/>
            <a:ext cx="3793108" cy="2722472"/>
            <a:chOff x="3995738" y="2189163"/>
            <a:chExt cx="4297362" cy="3651250"/>
          </a:xfrm>
        </p:grpSpPr>
        <p:pic>
          <p:nvPicPr>
            <p:cNvPr id="48132" name="Рисунок 1" descr="http://img-fotki.yandex.ru/get/5302/blinow.f/0_5836e_a792f84a_L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8" y="2744788"/>
              <a:ext cx="4297362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3" name="TextBox 5"/>
            <p:cNvSpPr txBox="1">
              <a:spLocks noChangeArrowheads="1"/>
            </p:cNvSpPr>
            <p:nvPr/>
          </p:nvSpPr>
          <p:spPr bwMode="auto">
            <a:xfrm>
              <a:off x="5167313" y="2189163"/>
              <a:ext cx="25939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Brush Script MT" pitchFamily="66" charset="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Brush Script MT" pitchFamily="66" charset="0"/>
                <a:buChar char="O"/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Brush Script MT" pitchFamily="66" charset="0"/>
                <a:buChar char="O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Brush Script MT" pitchFamily="66" charset="0"/>
                <a:buChar char="O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Brush Script MT" pitchFamily="66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Brush Script MT" pitchFamily="66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Brush Script MT" pitchFamily="66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Brush Script MT" pitchFamily="66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Brush Script MT" pitchFamily="66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dirty="0"/>
                <a:t> </a:t>
              </a:r>
              <a:r>
                <a:rPr lang="ru-RU" altLang="ru-RU" sz="2000" b="1" dirty="0"/>
                <a:t> февраль 1956 год</a:t>
              </a:r>
            </a:p>
          </p:txBody>
        </p:sp>
      </p:grp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8129588" y="5959475"/>
            <a:ext cx="803275" cy="8985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35696" y="2492896"/>
            <a:ext cx="1584176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1955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3933056"/>
            <a:ext cx="1512168" cy="792088"/>
          </a:xfrm>
          <a:prstGeom prst="round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1956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37114" y="5205801"/>
            <a:ext cx="1482757" cy="755229"/>
          </a:xfrm>
          <a:prstGeom prst="roundRect">
            <a:avLst/>
          </a:prstGeom>
          <a:solidFill>
            <a:srgbClr val="0070C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1961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ъект 2"/>
          <p:cNvSpPr>
            <a:spLocks noGrp="1"/>
          </p:cNvSpPr>
          <p:nvPr>
            <p:ph idx="1"/>
          </p:nvPr>
        </p:nvSpPr>
        <p:spPr>
          <a:xfrm>
            <a:off x="1331640" y="980728"/>
            <a:ext cx="6196012" cy="1008062"/>
          </a:xfrm>
        </p:spPr>
        <p:txBody>
          <a:bodyPr/>
          <a:lstStyle/>
          <a:p>
            <a:pPr marL="0" indent="0" algn="ctr">
              <a:buFont typeface="Brush Script MT" pitchFamily="66" charset="0"/>
              <a:buNone/>
            </a:pPr>
            <a:r>
              <a:rPr lang="ru-RU" altLang="ru-RU" b="1" smtClean="0"/>
              <a:t> Назовите год  рождения </a:t>
            </a:r>
          </a:p>
          <a:p>
            <a:pPr marL="0" indent="0" algn="ctr">
              <a:buFont typeface="Brush Script MT" pitchFamily="66" charset="0"/>
              <a:buNone/>
            </a:pPr>
            <a:r>
              <a:rPr lang="ru-RU" altLang="ru-RU" b="1" smtClean="0"/>
              <a:t>Братского водохранилища.</a:t>
            </a:r>
          </a:p>
        </p:txBody>
      </p:sp>
      <p:sp>
        <p:nvSpPr>
          <p:cNvPr id="4" name="AutoShape 31"/>
          <p:cNvSpPr>
            <a:spLocks noChangeArrowheads="1"/>
          </p:cNvSpPr>
          <p:nvPr/>
        </p:nvSpPr>
        <p:spPr bwMode="auto">
          <a:xfrm>
            <a:off x="6237288" y="412750"/>
            <a:ext cx="2293937" cy="5048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 мире цифр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4086897" y="2060848"/>
            <a:ext cx="4119220" cy="3746976"/>
            <a:chOff x="4132236" y="2167152"/>
            <a:chExt cx="4547954" cy="470844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809" y="2167152"/>
              <a:ext cx="3397266" cy="281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4132236" y="5243647"/>
              <a:ext cx="4547954" cy="163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Brush Script MT" pitchFamily="66" charset="0"/>
                <a:buChar char="O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Brush Script MT" pitchFamily="66" charset="0"/>
                <a:buChar char="O"/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Brush Script MT" pitchFamily="66" charset="0"/>
                <a:buChar char="O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Brush Script MT" pitchFamily="66" charset="0"/>
                <a:buChar char="O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Brush Script MT" pitchFamily="66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Brush Script MT" pitchFamily="66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Brush Script MT" pitchFamily="66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Brush Script MT" pitchFamily="66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Brush Script MT" pitchFamily="66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/>
                <a:t>Наполнение водохранилища началось   </a:t>
              </a:r>
              <a:r>
                <a:rPr lang="ru-RU" altLang="ru-RU" sz="2000" b="1" dirty="0">
                  <a:solidFill>
                    <a:srgbClr val="993300"/>
                  </a:solidFill>
                </a:rPr>
                <a:t>26 июля 1961г.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>
                  <a:solidFill>
                    <a:srgbClr val="660033"/>
                  </a:solidFill>
                </a:rPr>
                <a:t>1 сентября 1961 г. </a:t>
              </a:r>
              <a:r>
                <a:rPr lang="ru-RU" altLang="ru-RU" sz="2000" b="1" dirty="0"/>
                <a:t>считается датой рождения Братского водохранилища</a:t>
              </a:r>
            </a:p>
          </p:txBody>
        </p:sp>
      </p:grp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8374063" y="5876925"/>
            <a:ext cx="728662" cy="827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16798" y="2324943"/>
            <a:ext cx="1440160" cy="914400"/>
          </a:xfrm>
          <a:prstGeom prst="round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1960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88131" y="3488280"/>
            <a:ext cx="1440160" cy="91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1965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88131" y="4797152"/>
            <a:ext cx="1440160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1961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ъект 2"/>
          <p:cNvSpPr>
            <a:spLocks noGrp="1"/>
          </p:cNvSpPr>
          <p:nvPr>
            <p:ph idx="1"/>
          </p:nvPr>
        </p:nvSpPr>
        <p:spPr>
          <a:xfrm>
            <a:off x="1403350" y="1268413"/>
            <a:ext cx="6196013" cy="1152525"/>
          </a:xfrm>
        </p:spPr>
        <p:txBody>
          <a:bodyPr/>
          <a:lstStyle/>
          <a:p>
            <a:pPr marL="0" indent="0" algn="ctr">
              <a:buFont typeface="Brush Script MT" pitchFamily="66" charset="0"/>
              <a:buNone/>
            </a:pPr>
            <a:r>
              <a:rPr lang="ru-RU" altLang="ru-RU" smtClean="0"/>
              <a:t> </a:t>
            </a:r>
            <a:r>
              <a:rPr lang="ru-RU" altLang="ru-RU" sz="2800" b="1" smtClean="0"/>
              <a:t>Когда  была открыта </a:t>
            </a:r>
          </a:p>
          <a:p>
            <a:pPr marL="0" indent="0" algn="ctr">
              <a:buFont typeface="Brush Script MT" pitchFamily="66" charset="0"/>
              <a:buNone/>
            </a:pPr>
            <a:r>
              <a:rPr lang="ru-RU" altLang="ru-RU" sz="2800" b="1" smtClean="0"/>
              <a:t>первая школа в пос. Падун?</a:t>
            </a:r>
          </a:p>
        </p:txBody>
      </p:sp>
      <p:sp>
        <p:nvSpPr>
          <p:cNvPr id="4" name="AutoShape 31"/>
          <p:cNvSpPr>
            <a:spLocks noChangeArrowheads="1"/>
          </p:cNvSpPr>
          <p:nvPr/>
        </p:nvSpPr>
        <p:spPr bwMode="auto">
          <a:xfrm>
            <a:off x="6237288" y="412750"/>
            <a:ext cx="2293937" cy="5048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 мире цифр</a:t>
            </a:r>
          </a:p>
        </p:txBody>
      </p:sp>
      <p:pic>
        <p:nvPicPr>
          <p:cNvPr id="50180" name="Picture 2" descr="http://cs718.vk.me/g22213808/a_cf5f0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3926210" cy="270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8272463" y="5876925"/>
            <a:ext cx="754062" cy="827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03648" y="2608078"/>
            <a:ext cx="1152128" cy="914400"/>
          </a:xfrm>
          <a:prstGeom prst="round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1955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3648" y="4928507"/>
            <a:ext cx="1152128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1960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3796478"/>
            <a:ext cx="1152128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1957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ъект 2"/>
          <p:cNvSpPr>
            <a:spLocks noGrp="1"/>
          </p:cNvSpPr>
          <p:nvPr>
            <p:ph idx="1"/>
          </p:nvPr>
        </p:nvSpPr>
        <p:spPr>
          <a:xfrm>
            <a:off x="971550" y="1557338"/>
            <a:ext cx="3313113" cy="1439862"/>
          </a:xfrm>
        </p:spPr>
        <p:txBody>
          <a:bodyPr/>
          <a:lstStyle/>
          <a:p>
            <a:pPr marL="0" indent="0" algn="ctr">
              <a:buFont typeface="Brush Script MT" pitchFamily="66" charset="0"/>
              <a:buNone/>
            </a:pPr>
            <a:r>
              <a:rPr lang="ru-RU" altLang="ru-RU" b="1" smtClean="0"/>
              <a:t>Кто является мэром нашего города?</a:t>
            </a:r>
          </a:p>
        </p:txBody>
      </p:sp>
      <p:sp>
        <p:nvSpPr>
          <p:cNvPr id="4" name="AutoShape 30"/>
          <p:cNvSpPr>
            <a:spLocks noChangeArrowheads="1"/>
          </p:cNvSpPr>
          <p:nvPr/>
        </p:nvSpPr>
        <p:spPr bwMode="auto">
          <a:xfrm>
            <a:off x="6443663" y="404813"/>
            <a:ext cx="1960562" cy="66357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Люди</a:t>
            </a:r>
          </a:p>
        </p:txBody>
      </p:sp>
      <p:pic>
        <p:nvPicPr>
          <p:cNvPr id="51204" name="Picture 5" descr="&amp;Scy;&amp;IEcy;&amp;Rcy;&amp;IEcy;&amp;Bcy;&amp;Rcy;&amp;IEcy;&amp;Ncy;&amp;Ncy;&amp;Icy;&amp;Kcy;&amp;Ocy;&amp;Vcy; &amp;Scy;&amp;iecy;&amp;rcy;&amp;gcy;&amp;iecy;&amp;jcy; &amp;Vcy;&amp;acy;&amp;scy;&amp;icy;&amp;lcy;&amp;softcy;&amp;iecy;&amp;vcy;&amp;icy;&amp;c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2226643" cy="336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Box 1"/>
          <p:cNvSpPr txBox="1">
            <a:spLocks noChangeArrowheads="1"/>
          </p:cNvSpPr>
          <p:nvPr/>
        </p:nvSpPr>
        <p:spPr bwMode="auto">
          <a:xfrm>
            <a:off x="1116013" y="4724400"/>
            <a:ext cx="3292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/>
              <a:t>Серебренников</a:t>
            </a:r>
            <a:endParaRPr lang="ru-RU" altLang="ru-RU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/>
              <a:t> Сергей Васильевич</a:t>
            </a:r>
          </a:p>
        </p:txBody>
      </p: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8243888" y="5911850"/>
            <a:ext cx="769937" cy="827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ъект 2"/>
          <p:cNvSpPr>
            <a:spLocks noGrp="1"/>
          </p:cNvSpPr>
          <p:nvPr>
            <p:ph idx="1"/>
          </p:nvPr>
        </p:nvSpPr>
        <p:spPr>
          <a:xfrm>
            <a:off x="2124075" y="1628775"/>
            <a:ext cx="5111750" cy="3603625"/>
          </a:xfrm>
        </p:spPr>
        <p:txBody>
          <a:bodyPr/>
          <a:lstStyle/>
          <a:p>
            <a:r>
              <a:rPr lang="ru-RU" altLang="ru-RU" smtClean="0"/>
              <a:t> Этому человеку поставлено в нашем городе несколько памятников,  его именем названа центральная улица  пос. Энергетик, его имя носит библиотека в Энергетике. Назовите  этого человека. Почему братчане так чтят память о нем?</a:t>
            </a:r>
          </a:p>
        </p:txBody>
      </p:sp>
      <p:sp>
        <p:nvSpPr>
          <p:cNvPr id="4" name="AutoShape 30"/>
          <p:cNvSpPr>
            <a:spLocks noChangeArrowheads="1"/>
          </p:cNvSpPr>
          <p:nvPr/>
        </p:nvSpPr>
        <p:spPr bwMode="auto">
          <a:xfrm>
            <a:off x="6443663" y="404813"/>
            <a:ext cx="1960562" cy="66357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Люди</a:t>
            </a:r>
          </a:p>
        </p:txBody>
      </p:sp>
      <p:pic>
        <p:nvPicPr>
          <p:cNvPr id="52231" name="Picture 7" descr="http://20.bratsk.org/muzey/nim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0009" y="1537181"/>
            <a:ext cx="6449690" cy="37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47664" y="4509120"/>
            <a:ext cx="255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/>
              <a:t> </a:t>
            </a:r>
            <a:r>
              <a:rPr lang="ru-RU" altLang="ru-RU" sz="2400" b="1" dirty="0"/>
              <a:t>И.И. </a:t>
            </a:r>
            <a:r>
              <a:rPr lang="ru-RU" altLang="ru-RU" sz="2400" b="1" dirty="0" err="1"/>
              <a:t>Наймушин</a:t>
            </a:r>
            <a:endParaRPr lang="ru-RU" altLang="ru-RU" sz="2400" b="1" dirty="0"/>
          </a:p>
        </p:txBody>
      </p:sp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183563" y="6030913"/>
            <a:ext cx="841375" cy="8270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ъект 2"/>
          <p:cNvSpPr>
            <a:spLocks noGrp="1"/>
          </p:cNvSpPr>
          <p:nvPr>
            <p:ph idx="1"/>
          </p:nvPr>
        </p:nvSpPr>
        <p:spPr>
          <a:xfrm>
            <a:off x="1085850" y="977900"/>
            <a:ext cx="4321175" cy="4132263"/>
          </a:xfrm>
        </p:spPr>
        <p:txBody>
          <a:bodyPr/>
          <a:lstStyle/>
          <a:p>
            <a:r>
              <a:rPr lang="ru-RU" altLang="ru-RU" smtClean="0"/>
              <a:t>  </a:t>
            </a:r>
            <a:r>
              <a:rPr lang="ru-RU" altLang="ru-RU" sz="2000" smtClean="0"/>
              <a:t>Эта надпись на скале   принесла известность  автору. </a:t>
            </a:r>
          </a:p>
          <a:p>
            <a:r>
              <a:rPr lang="ru-RU" altLang="ru-RU" sz="2000" smtClean="0"/>
              <a:t>Этот человек прожил совсем недолгую жизнь, после  трагической гибели остались его картины о людях нашего города, о природе  края.</a:t>
            </a:r>
          </a:p>
          <a:p>
            <a:r>
              <a:rPr lang="ru-RU" altLang="ru-RU" sz="2000" smtClean="0"/>
              <a:t> Имя его увековечено в названии улицы, на которой установлена мемориальная доска. </a:t>
            </a:r>
          </a:p>
          <a:p>
            <a:r>
              <a:rPr lang="ru-RU" altLang="ru-RU" sz="2000" b="1" smtClean="0"/>
              <a:t>Назовите его имя.</a:t>
            </a:r>
          </a:p>
        </p:txBody>
      </p:sp>
      <p:sp>
        <p:nvSpPr>
          <p:cNvPr id="4" name="AutoShape 30"/>
          <p:cNvSpPr>
            <a:spLocks noChangeArrowheads="1"/>
          </p:cNvSpPr>
          <p:nvPr/>
        </p:nvSpPr>
        <p:spPr bwMode="auto">
          <a:xfrm>
            <a:off x="6688138" y="260350"/>
            <a:ext cx="1960562" cy="66357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Люди</a:t>
            </a:r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178" y="2204863"/>
            <a:ext cx="1627059" cy="274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g6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49657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назад 1">
            <a:hlinkClick r:id="rId4" action="ppaction://hlinksldjump" highlightClick="1"/>
          </p:cNvPr>
          <p:cNvSpPr/>
          <p:nvPr/>
        </p:nvSpPr>
        <p:spPr>
          <a:xfrm>
            <a:off x="8139113" y="5913438"/>
            <a:ext cx="898525" cy="89693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ъект 2"/>
          <p:cNvSpPr>
            <a:spLocks noGrp="1"/>
          </p:cNvSpPr>
          <p:nvPr>
            <p:ph idx="1"/>
          </p:nvPr>
        </p:nvSpPr>
        <p:spPr>
          <a:xfrm>
            <a:off x="963715" y="859895"/>
            <a:ext cx="4535487" cy="5113338"/>
          </a:xfrm>
        </p:spPr>
        <p:txBody>
          <a:bodyPr/>
          <a:lstStyle/>
          <a:p>
            <a:pPr marL="0" indent="0" algn="ctr">
              <a:buFont typeface="Brush Script MT" pitchFamily="66" charset="0"/>
              <a:buNone/>
              <a:defRPr/>
            </a:pPr>
            <a:r>
              <a:rPr lang="ru-RU" altLang="ru-RU" dirty="0" smtClean="0"/>
              <a:t> Замечательные страницы вписал в историю нашего города  этот человек:</a:t>
            </a:r>
          </a:p>
          <a:p>
            <a:pPr>
              <a:defRPr/>
            </a:pPr>
            <a:r>
              <a:rPr lang="ru-RU" altLang="ru-RU" i="1" dirty="0"/>
              <a:t>почетный житель </a:t>
            </a:r>
            <a:r>
              <a:rPr lang="ru-RU" altLang="ru-RU" i="1" dirty="0" err="1"/>
              <a:t>г.Братска</a:t>
            </a:r>
            <a:r>
              <a:rPr lang="ru-RU" altLang="ru-RU" i="1" dirty="0"/>
              <a:t>, </a:t>
            </a:r>
          </a:p>
          <a:p>
            <a:pPr>
              <a:defRPr/>
            </a:pPr>
            <a:r>
              <a:rPr lang="ru-RU" altLang="ru-RU" i="1" dirty="0"/>
              <a:t>бессменный редактор устного журнала «Глобус</a:t>
            </a:r>
            <a:r>
              <a:rPr lang="ru-RU" altLang="ru-RU" i="1" dirty="0" smtClean="0"/>
              <a:t>»,</a:t>
            </a:r>
          </a:p>
          <a:p>
            <a:pPr>
              <a:defRPr/>
            </a:pPr>
            <a:r>
              <a:rPr lang="ru-RU" altLang="ru-RU" i="1" dirty="0" smtClean="0"/>
              <a:t> </a:t>
            </a:r>
            <a:r>
              <a:rPr lang="ru-RU" altLang="ru-RU" i="1" dirty="0"/>
              <a:t>создатель военно-спортивного лагеря «Варяг», </a:t>
            </a:r>
            <a:endParaRPr lang="ru-RU" altLang="ru-RU" i="1" dirty="0" smtClean="0"/>
          </a:p>
          <a:p>
            <a:pPr>
              <a:defRPr/>
            </a:pPr>
            <a:r>
              <a:rPr lang="ru-RU" altLang="ru-RU" i="1" dirty="0" smtClean="0"/>
              <a:t>организатор </a:t>
            </a:r>
            <a:r>
              <a:rPr lang="ru-RU" altLang="ru-RU" i="1" dirty="0"/>
              <a:t>праздников </a:t>
            </a:r>
            <a:r>
              <a:rPr lang="ru-RU" altLang="ru-RU" i="1" dirty="0" smtClean="0"/>
              <a:t>моря.</a:t>
            </a:r>
          </a:p>
          <a:p>
            <a:pPr marL="0" indent="0" algn="ctr">
              <a:buFont typeface="Brush Script MT" pitchFamily="66" charset="0"/>
              <a:buNone/>
              <a:defRPr/>
            </a:pPr>
            <a:r>
              <a:rPr lang="ru-RU" altLang="ru-RU" b="1" dirty="0" smtClean="0"/>
              <a:t>Назовите его имя!</a:t>
            </a:r>
            <a:endParaRPr lang="ru-RU" altLang="ru-RU" b="1" dirty="0"/>
          </a:p>
          <a:p>
            <a:pPr marL="0" indent="0">
              <a:buFont typeface="Brush Script MT" pitchFamily="66" charset="0"/>
              <a:buNone/>
              <a:defRPr/>
            </a:pPr>
            <a:endParaRPr lang="ru-RU" altLang="ru-RU" dirty="0" smtClean="0"/>
          </a:p>
        </p:txBody>
      </p:sp>
      <p:sp>
        <p:nvSpPr>
          <p:cNvPr id="4" name="AutoShape 30"/>
          <p:cNvSpPr>
            <a:spLocks noChangeArrowheads="1"/>
          </p:cNvSpPr>
          <p:nvPr/>
        </p:nvSpPr>
        <p:spPr bwMode="auto">
          <a:xfrm>
            <a:off x="6443663" y="404813"/>
            <a:ext cx="1960562" cy="66357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Люди</a:t>
            </a:r>
          </a:p>
        </p:txBody>
      </p:sp>
      <p:pic>
        <p:nvPicPr>
          <p:cNvPr id="54276" name="Picture 4" descr="img68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0" y="2424113"/>
            <a:ext cx="27527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08625" y="1309688"/>
            <a:ext cx="2674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/>
              <a:t>Фрэд Павлович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err="1"/>
              <a:t>Юсфин</a:t>
            </a:r>
            <a:endParaRPr lang="ru-RU" altLang="ru-RU" b="1" dirty="0"/>
          </a:p>
        </p:txBody>
      </p:sp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183563" y="5949950"/>
            <a:ext cx="827087" cy="825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ъект 2"/>
          <p:cNvSpPr>
            <a:spLocks noGrp="1"/>
          </p:cNvSpPr>
          <p:nvPr>
            <p:ph idx="1"/>
          </p:nvPr>
        </p:nvSpPr>
        <p:spPr>
          <a:xfrm>
            <a:off x="827088" y="981075"/>
            <a:ext cx="4465637" cy="4392613"/>
          </a:xfrm>
        </p:spPr>
        <p:txBody>
          <a:bodyPr/>
          <a:lstStyle/>
          <a:p>
            <a:pPr marL="0" indent="0" algn="ctr">
              <a:buFont typeface="Brush Script MT" pitchFamily="66" charset="0"/>
              <a:buNone/>
            </a:pPr>
            <a:r>
              <a:rPr lang="ru-RU" altLang="ru-RU" smtClean="0"/>
              <a:t>   </a:t>
            </a:r>
            <a:r>
              <a:rPr lang="ru-RU" altLang="ru-RU" sz="1800" smtClean="0"/>
              <a:t>Имя этого человека пока не увековечено ни в названии улиц,    </a:t>
            </a:r>
          </a:p>
          <a:p>
            <a:pPr marL="0" indent="0" algn="ctr">
              <a:buFont typeface="Brush Script MT" pitchFamily="66" charset="0"/>
              <a:buNone/>
            </a:pPr>
            <a:r>
              <a:rPr lang="ru-RU" altLang="ru-RU" sz="1800" smtClean="0"/>
              <a:t>ни мемориальной доской, ни званием почетного гражданина Братска, </a:t>
            </a:r>
          </a:p>
          <a:p>
            <a:pPr marL="0" indent="0" algn="ctr">
              <a:buFont typeface="Brush Script MT" pitchFamily="66" charset="0"/>
              <a:buNone/>
            </a:pPr>
            <a:r>
              <a:rPr lang="ru-RU" altLang="ru-RU" sz="1800" smtClean="0"/>
              <a:t> тем не мене он является  спортивной гордостью нашего города.</a:t>
            </a:r>
          </a:p>
          <a:p>
            <a:pPr marL="0" indent="0" algn="ctr">
              <a:buFont typeface="Brush Script MT" pitchFamily="66" charset="0"/>
              <a:buNone/>
            </a:pPr>
            <a:r>
              <a:rPr lang="ru-RU" altLang="ru-RU" sz="1800" smtClean="0"/>
              <a:t> Он - двукратный </a:t>
            </a:r>
            <a:r>
              <a:rPr lang="ru-RU" altLang="ru-RU" sz="1800" u="sng" smtClean="0">
                <a:hlinkClick r:id="rId2" tooltip="Зимние Олимпийские игры 2014"/>
              </a:rPr>
              <a:t>олимпийский чемпион </a:t>
            </a:r>
            <a:r>
              <a:rPr lang="ru-RU" altLang="ru-RU" sz="1800" smtClean="0">
                <a:hlinkClick r:id="rId2" tooltip="Зимние Олимпийские игры 2014"/>
              </a:rPr>
              <a:t>2014 года</a:t>
            </a:r>
            <a:r>
              <a:rPr lang="ru-RU" altLang="ru-RU" sz="1800" smtClean="0"/>
              <a:t>, серебряный призёр </a:t>
            </a:r>
            <a:r>
              <a:rPr lang="ru-RU" altLang="ru-RU" sz="1800" smtClean="0">
                <a:hlinkClick r:id="rId3" tooltip="Зимние Олимпийские игры 2006"/>
              </a:rPr>
              <a:t>Олимпиады-2006</a:t>
            </a:r>
            <a:r>
              <a:rPr lang="ru-RU" altLang="ru-RU" sz="1800" smtClean="0"/>
              <a:t>, бронзовый призёр </a:t>
            </a:r>
            <a:r>
              <a:rPr lang="ru-RU" altLang="ru-RU" sz="1800" smtClean="0">
                <a:hlinkClick r:id="rId4" tooltip="Зимние Олимпийские игры 2010"/>
              </a:rPr>
              <a:t>Олимпиады-2010</a:t>
            </a:r>
            <a:r>
              <a:rPr lang="ru-RU" altLang="ru-RU" sz="1800" smtClean="0"/>
              <a:t>. Чемпион мира, четырёхкратный чемпион Европы. </a:t>
            </a:r>
            <a:r>
              <a:rPr lang="ru-RU" altLang="ru-RU" sz="1800" smtClean="0">
                <a:hlinkClick r:id="rId5" tooltip="Заслуженный мастер спорта России"/>
              </a:rPr>
              <a:t>Заслуженный мастер спорта России</a:t>
            </a:r>
            <a:r>
              <a:rPr lang="ru-RU" altLang="ru-RU" sz="1800" smtClean="0"/>
              <a:t>. </a:t>
            </a:r>
            <a:r>
              <a:rPr lang="ru-RU" altLang="ru-RU" sz="1800" smtClean="0">
                <a:hlinkClick r:id="rId6" tooltip="Майор"/>
              </a:rPr>
              <a:t>Майор</a:t>
            </a:r>
            <a:r>
              <a:rPr lang="ru-RU" altLang="ru-RU" sz="1800" smtClean="0"/>
              <a:t> (2014 г.)</a:t>
            </a:r>
            <a:endParaRPr lang="ru-RU" altLang="ru-RU" sz="1800" baseline="30000" smtClean="0"/>
          </a:p>
          <a:p>
            <a:pPr marL="0" indent="0" algn="ctr">
              <a:buFont typeface="Brush Script MT" pitchFamily="66" charset="0"/>
              <a:buNone/>
            </a:pPr>
            <a:r>
              <a:rPr lang="ru-RU" altLang="ru-RU" sz="1800" baseline="30000" smtClean="0"/>
              <a:t> 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Назовите его имя!</a:t>
            </a:r>
          </a:p>
        </p:txBody>
      </p:sp>
      <p:sp>
        <p:nvSpPr>
          <p:cNvPr id="4" name="AutoShape 30"/>
          <p:cNvSpPr>
            <a:spLocks noChangeArrowheads="1"/>
          </p:cNvSpPr>
          <p:nvPr/>
        </p:nvSpPr>
        <p:spPr bwMode="auto">
          <a:xfrm>
            <a:off x="6443663" y="404813"/>
            <a:ext cx="1960562" cy="66357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Люди</a:t>
            </a:r>
          </a:p>
        </p:txBody>
      </p:sp>
      <p:pic>
        <p:nvPicPr>
          <p:cNvPr id="55301" name="Picture 5" descr="Alexandr Zubkov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2139653" cy="356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450" y="5621338"/>
            <a:ext cx="6499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/>
              <a:t>Это </a:t>
            </a:r>
            <a:r>
              <a:rPr lang="ru-RU" altLang="ru-RU" sz="1800" b="1" dirty="0" err="1"/>
              <a:t>братчанин</a:t>
            </a:r>
            <a:r>
              <a:rPr lang="ru-RU" altLang="ru-RU" sz="1800" b="1"/>
              <a:t> бобслеист, саночник Александр Зубков</a:t>
            </a:r>
          </a:p>
        </p:txBody>
      </p:sp>
      <p:sp>
        <p:nvSpPr>
          <p:cNvPr id="3" name="Управляющая кнопка: назад 2">
            <a:hlinkClick r:id="rId8" action="ppaction://hlinksldjump" highlightClick="1"/>
          </p:cNvPr>
          <p:cNvSpPr/>
          <p:nvPr/>
        </p:nvSpPr>
        <p:spPr>
          <a:xfrm>
            <a:off x="8243888" y="5989638"/>
            <a:ext cx="755650" cy="7540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3913188" cy="1327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5" y="1862220"/>
            <a:ext cx="3132137" cy="15668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1819002"/>
            <a:ext cx="3135313" cy="1347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426" y="548681"/>
            <a:ext cx="6964363" cy="93610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dirty="0" smtClean="0"/>
              <a:t>Разгадайте ребусы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16698" y="18190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45813" y="18576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41875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7458129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bst.bratsk.ru/images/pages_img/43544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572448" cy="370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72116" y="422108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005064"/>
            <a:ext cx="6566434" cy="2079430"/>
          </a:xfrm>
          <a:prstGeom prst="rect">
            <a:avLst/>
          </a:prstGeom>
          <a:noFill/>
        </p:spPr>
        <p:txBody>
          <a:bodyPr wrap="none">
            <a:prstTxWarp prst="textDeflate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Поздравляем</a:t>
            </a:r>
          </a:p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победителей!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233834" y="332656"/>
            <a:ext cx="696436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Откуда эти строки?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412776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В необъятной тайге, там, где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Брацкий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острог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Воевода казацкий поставил, 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Через тысячи дней искры первых огней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С новой силой сияют тебе. 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Покорив Ангары своенравный поток, 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Человек создал море 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город. 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одним из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чудес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бьется гордое здесь 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Сердце города — Братская ГЭС. 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Все мы родом из этих великих побед, 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Наше гордое имя —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Братчане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! 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Славу города нашего будем хранить, 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Умножать и достойными быть</a:t>
            </a:r>
            <a:r>
              <a:rPr lang="ru-RU" sz="2400" b="1" dirty="0">
                <a:solidFill>
                  <a:schemeClr val="bg2"/>
                </a:solidFill>
                <a:latin typeface="+mj-lt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19340269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892355" cy="81123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Назовите  </a:t>
            </a:r>
            <a:r>
              <a:rPr lang="ru-RU" sz="4000" b="1" dirty="0"/>
              <a:t>ее имя.</a:t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3" y="1412777"/>
            <a:ext cx="3744416" cy="4464496"/>
          </a:xfrm>
        </p:spPr>
        <p:txBody>
          <a:bodyPr/>
          <a:lstStyle/>
          <a:p>
            <a:r>
              <a:rPr lang="ru-RU" sz="1600" dirty="0" smtClean="0"/>
              <a:t> </a:t>
            </a:r>
            <a:r>
              <a:rPr lang="ru-RU" sz="1800" dirty="0" smtClean="0"/>
              <a:t>В первые годы строительства </a:t>
            </a:r>
            <a:r>
              <a:rPr lang="ru-RU" sz="1800" dirty="0"/>
              <a:t>о</a:t>
            </a:r>
            <a:r>
              <a:rPr lang="ru-RU" sz="1800" dirty="0" smtClean="0"/>
              <a:t>на вместе с мужем , известным поэтом-песенником, несколько раз  приезжала в наш город.</a:t>
            </a:r>
          </a:p>
          <a:p>
            <a:r>
              <a:rPr lang="ru-RU" sz="1800" dirty="0" smtClean="0"/>
              <a:t>Итогом этих поездок стал знаменитый сибирский цикл песен.</a:t>
            </a:r>
          </a:p>
          <a:p>
            <a:r>
              <a:rPr lang="ru-RU" sz="1800" dirty="0" smtClean="0"/>
              <a:t>В </a:t>
            </a:r>
            <a:r>
              <a:rPr lang="ru-RU" sz="1800" dirty="0"/>
              <a:t>1994 году решением Братской городской Думы </a:t>
            </a:r>
            <a:r>
              <a:rPr lang="ru-RU" sz="1800" dirty="0" smtClean="0"/>
              <a:t> ей присвоено </a:t>
            </a:r>
            <a:r>
              <a:rPr lang="ru-RU" sz="1800" dirty="0"/>
              <a:t>звание «Почетный гражданин </a:t>
            </a:r>
            <a:r>
              <a:rPr lang="ru-RU" sz="1800" dirty="0" err="1"/>
              <a:t>г.Братска</a:t>
            </a:r>
            <a:r>
              <a:rPr lang="ru-RU" sz="1800" dirty="0"/>
              <a:t>» </a:t>
            </a:r>
            <a:r>
              <a:rPr lang="ru-RU" sz="1800" dirty="0" smtClean="0"/>
              <a:t>за </a:t>
            </a:r>
            <a:r>
              <a:rPr lang="ru-RU" sz="1800" dirty="0"/>
              <a:t>большой творческий вклад в культурную жизнь </a:t>
            </a:r>
            <a:r>
              <a:rPr lang="ru-RU" sz="1800" dirty="0" smtClean="0"/>
              <a:t>города</a:t>
            </a:r>
            <a:r>
              <a:rPr lang="ru-RU" sz="1600" dirty="0" smtClean="0"/>
              <a:t>.</a:t>
            </a:r>
          </a:p>
        </p:txBody>
      </p:sp>
      <p:pic>
        <p:nvPicPr>
          <p:cNvPr id="21506" name="Picture 2" descr="&amp;Pcy;&amp;acy;&amp;khcy;&amp;mcy;&amp;ucy;&amp;tcy;&amp;ocy;&amp;vcy;&amp;acy; &amp;Acy;.&amp;Ncy;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9972" y="1772816"/>
            <a:ext cx="2172501" cy="312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5291916"/>
            <a:ext cx="435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Александра Николаевна Пахмутова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548822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4363" cy="64807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b="1" dirty="0" smtClean="0"/>
              <a:t>Назовите его имя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412776"/>
            <a:ext cx="5472608" cy="4320480"/>
          </a:xfrm>
        </p:spPr>
        <p:txBody>
          <a:bodyPr/>
          <a:lstStyle/>
          <a:p>
            <a:r>
              <a:rPr lang="ru-RU" sz="1700" dirty="0"/>
              <a:t>  Впервые он оказался в нашем городе по приглашению </a:t>
            </a:r>
            <a:r>
              <a:rPr lang="ru-RU" sz="1700" dirty="0" err="1"/>
              <a:t>Ф.Юсфина</a:t>
            </a:r>
            <a:r>
              <a:rPr lang="ru-RU" sz="1700" dirty="0"/>
              <a:t> в  1963 году. </a:t>
            </a:r>
            <a:endParaRPr lang="ru-RU" sz="1700" dirty="0" smtClean="0"/>
          </a:p>
          <a:p>
            <a:r>
              <a:rPr lang="ru-RU" sz="1700" dirty="0" smtClean="0"/>
              <a:t>Зарождающийся </a:t>
            </a:r>
            <a:r>
              <a:rPr lang="ru-RU" sz="1700" dirty="0"/>
              <a:t>город, </a:t>
            </a:r>
            <a:r>
              <a:rPr lang="ru-RU" sz="1700" dirty="0" smtClean="0"/>
              <a:t> </a:t>
            </a:r>
            <a:r>
              <a:rPr lang="ru-RU" sz="1700" dirty="0"/>
              <a:t>люди, произвели на </a:t>
            </a:r>
            <a:r>
              <a:rPr lang="ru-RU" sz="1700" dirty="0" smtClean="0"/>
              <a:t>него </a:t>
            </a:r>
            <a:r>
              <a:rPr lang="ru-RU" sz="1700" dirty="0"/>
              <a:t>огромное впечатление. Результатом </a:t>
            </a:r>
            <a:r>
              <a:rPr lang="ru-RU" sz="1700" dirty="0" smtClean="0"/>
              <a:t>стала </a:t>
            </a:r>
            <a:r>
              <a:rPr lang="ru-RU" sz="1700" dirty="0"/>
              <a:t>знаменитая поэма.  Первое чтение поэмы состоялось во дворце культуры Энергетик </a:t>
            </a:r>
            <a:r>
              <a:rPr lang="ru-RU" sz="1700" dirty="0" smtClean="0"/>
              <a:t>на </a:t>
            </a:r>
            <a:r>
              <a:rPr lang="ru-RU" sz="1700" dirty="0"/>
              <a:t>устном журнале «Глобус» в 1964   году.   Это было незабываемым событием для </a:t>
            </a:r>
            <a:r>
              <a:rPr lang="ru-RU" sz="1700" dirty="0" smtClean="0"/>
              <a:t>всех </a:t>
            </a:r>
            <a:r>
              <a:rPr lang="ru-RU" sz="1700" dirty="0" err="1"/>
              <a:t>братчан</a:t>
            </a:r>
            <a:r>
              <a:rPr lang="ru-RU" sz="1700" dirty="0"/>
              <a:t>.   </a:t>
            </a:r>
            <a:endParaRPr lang="ru-RU" sz="1700" dirty="0" smtClean="0"/>
          </a:p>
          <a:p>
            <a:r>
              <a:rPr lang="ru-RU" sz="1700" dirty="0"/>
              <a:t> В 1975 году он </a:t>
            </a:r>
            <a:r>
              <a:rPr lang="ru-RU" sz="1700" dirty="0" smtClean="0"/>
              <a:t> вновь приехал в  наш город,  посетил лагерь </a:t>
            </a:r>
            <a:r>
              <a:rPr lang="ru-RU" sz="1700" dirty="0"/>
              <a:t>«Варяг», тогда же прошел его творческий вечер  вновь во Дворце культуры Энергетик.</a:t>
            </a:r>
          </a:p>
          <a:p>
            <a:r>
              <a:rPr lang="ru-RU" sz="1700" dirty="0"/>
              <a:t>2003 год – выступление в Музее </a:t>
            </a:r>
            <a:r>
              <a:rPr lang="ru-RU" sz="1700" dirty="0" err="1"/>
              <a:t>Братскгэсстроя</a:t>
            </a:r>
            <a:r>
              <a:rPr lang="ru-RU" sz="1700" dirty="0"/>
              <a:t> по случаю выхода  подарочного издания </a:t>
            </a:r>
            <a:r>
              <a:rPr lang="ru-RU" sz="1700" dirty="0" smtClean="0"/>
              <a:t> его поэмы</a:t>
            </a:r>
            <a:endParaRPr lang="ru-RU" sz="1700" dirty="0"/>
          </a:p>
        </p:txBody>
      </p:sp>
      <p:pic>
        <p:nvPicPr>
          <p:cNvPr id="22530" name="Picture 2" descr="http://ipb.users.photofile.ru/photo/ipb/115301742/xlarge/1246450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120680" cy="407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1628800"/>
            <a:ext cx="328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поэт  Евгений  Евтушенко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6377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964363" cy="792087"/>
          </a:xfrm>
        </p:spPr>
        <p:txBody>
          <a:bodyPr/>
          <a:lstStyle/>
          <a:p>
            <a:r>
              <a:rPr lang="ru-RU" sz="4000" b="1" dirty="0" smtClean="0"/>
              <a:t>Назовите его  имя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660738"/>
            <a:ext cx="5400600" cy="4176464"/>
          </a:xfrm>
        </p:spPr>
        <p:txBody>
          <a:bodyPr/>
          <a:lstStyle/>
          <a:p>
            <a:r>
              <a:rPr lang="ru-RU" sz="2000" dirty="0" smtClean="0"/>
              <a:t> Этот певец частый гость в нашем городе.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Впервые он посетил Братск в   60-годы.</a:t>
            </a:r>
          </a:p>
          <a:p>
            <a:r>
              <a:rPr lang="ru-RU" sz="2000" dirty="0" smtClean="0"/>
              <a:t>В его репертуаре несколько песен о нашем годе, одна из них «Прощание с Братском».</a:t>
            </a:r>
          </a:p>
          <a:p>
            <a:r>
              <a:rPr lang="ru-RU" sz="2000" dirty="0" smtClean="0"/>
              <a:t>Он частый гость нашего города на юбилейных торжествах.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1994 году </a:t>
            </a:r>
            <a:r>
              <a:rPr lang="ru-RU" sz="2000" dirty="0" smtClean="0"/>
              <a:t>ему </a:t>
            </a:r>
            <a:r>
              <a:rPr lang="ru-RU" sz="2000" dirty="0"/>
              <a:t>присвоено звание «Почетный гражданин </a:t>
            </a:r>
            <a:r>
              <a:rPr lang="ru-RU" sz="2000" dirty="0" err="1"/>
              <a:t>г.Братска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1467297"/>
            <a:ext cx="5127451" cy="409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5462" y="1660738"/>
            <a:ext cx="2085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Иосиф Кобзон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3259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96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13225" y="1108249"/>
            <a:ext cx="790823" cy="775767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dirty="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9700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220631" y="1125538"/>
            <a:ext cx="755884" cy="758652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dirty="0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29701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57516" y="1123429"/>
            <a:ext cx="791368" cy="793403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dirty="0">
                <a:solidFill>
                  <a:srgbClr val="FFFF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29702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243118" y="1158354"/>
            <a:ext cx="683914" cy="758478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dirty="0">
                <a:solidFill>
                  <a:srgbClr val="FFFF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29703" name="AutoShap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213225" y="2348880"/>
            <a:ext cx="790823" cy="79437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dirty="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9704" name="AutoShap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148263" y="2348880"/>
            <a:ext cx="719881" cy="79437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dirty="0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29705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084889" y="2348880"/>
            <a:ext cx="791368" cy="79437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dirty="0">
                <a:solidFill>
                  <a:srgbClr val="FFFF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29706" name="AutoShape 1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100243" y="2348880"/>
            <a:ext cx="718839" cy="79437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>
                <a:solidFill>
                  <a:srgbClr val="FFFF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29707" name="AutoShape 1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11639" y="3501008"/>
            <a:ext cx="792410" cy="793180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dirty="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9708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48264" y="3501008"/>
            <a:ext cx="864256" cy="793180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29709" name="AutoShape 17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157516" y="3473574"/>
            <a:ext cx="791369" cy="793180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dirty="0">
                <a:solidFill>
                  <a:srgbClr val="FFFF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29710" name="AutoShape 1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100243" y="3473574"/>
            <a:ext cx="799157" cy="793180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dirty="0">
                <a:solidFill>
                  <a:srgbClr val="FFFF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29711" name="AutoShap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235327" y="4509888"/>
            <a:ext cx="790824" cy="794147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dirty="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9712" name="AutoShape 2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56633" y="4474268"/>
            <a:ext cx="719881" cy="865387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dirty="0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29713" name="AutoShape 2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30144" y="4474268"/>
            <a:ext cx="791369" cy="794147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dirty="0">
                <a:solidFill>
                  <a:srgbClr val="FFFF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29714" name="AutoShape 2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182793" y="4471429"/>
            <a:ext cx="751532" cy="794220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>
                <a:solidFill>
                  <a:srgbClr val="FFFF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29715" name="WordArt 26" descr="lines5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561657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Выбери </a:t>
            </a:r>
            <a:r>
              <a:rPr lang="ru-RU" sz="3600" kern="10" dirty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тему и </a:t>
            </a:r>
            <a:r>
              <a:rPr lang="ru-RU" sz="3600" kern="10" dirty="0" smtClean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вопрос</a:t>
            </a:r>
            <a:endParaRPr lang="ru-RU" sz="3600" kern="10" dirty="0"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956194" y="4690219"/>
            <a:ext cx="2173958" cy="685056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 мире цифр</a:t>
            </a:r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971599" y="3717032"/>
            <a:ext cx="2158553" cy="577156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Люди</a:t>
            </a: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971599" y="2564904"/>
            <a:ext cx="2016225" cy="58945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Памятники</a:t>
            </a: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971598" y="1268760"/>
            <a:ext cx="2016225" cy="758478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6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alt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Из истории</a:t>
            </a:r>
          </a:p>
        </p:txBody>
      </p:sp>
      <p:sp>
        <p:nvSpPr>
          <p:cNvPr id="29720" name="AutoShape 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281671" y="1125538"/>
            <a:ext cx="714265" cy="791294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dirty="0">
                <a:solidFill>
                  <a:srgbClr val="FFFF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9721" name="AutoShape 8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275013" y="2348880"/>
            <a:ext cx="720923" cy="79437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dirty="0">
                <a:solidFill>
                  <a:srgbClr val="FFFF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9722" name="AutoShape 14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276601" y="3501008"/>
            <a:ext cx="719336" cy="793180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dirty="0">
                <a:solidFill>
                  <a:srgbClr val="FFFF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9723" name="AutoShape 20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276600" y="4581128"/>
            <a:ext cx="719337" cy="794147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dirty="0">
                <a:solidFill>
                  <a:srgbClr val="FFFF00"/>
                </a:solidFill>
                <a:latin typeface="Comic Sans MS" pitchFamily="66" charset="0"/>
              </a:rPr>
              <a:t>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4"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  <p:bldP spid="29720" grpId="0" animBg="1"/>
      <p:bldP spid="29721" grpId="0" animBg="1"/>
      <p:bldP spid="29722" grpId="0" animBg="1"/>
      <p:bldP spid="297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3"/>
          <p:cNvSpPr>
            <a:spLocks noGrp="1"/>
          </p:cNvSpPr>
          <p:nvPr>
            <p:ph idx="1"/>
          </p:nvPr>
        </p:nvSpPr>
        <p:spPr>
          <a:xfrm>
            <a:off x="2771775" y="765175"/>
            <a:ext cx="5753100" cy="1800225"/>
          </a:xfrm>
        </p:spPr>
        <p:txBody>
          <a:bodyPr/>
          <a:lstStyle/>
          <a:p>
            <a:pPr marL="0" indent="0" algn="ctr">
              <a:buFont typeface="Brush Script MT" pitchFamily="66" charset="0"/>
              <a:buNone/>
            </a:pPr>
            <a:r>
              <a:rPr lang="ru-RU" altLang="ru-RU" sz="3200" smtClean="0"/>
              <a:t>Кто из русских первопроходцев  основал Братский острог?</a:t>
            </a:r>
          </a:p>
        </p:txBody>
      </p:sp>
      <p:pic>
        <p:nvPicPr>
          <p:cNvPr id="30723" name="Picture 4" descr="http://fs00.infourok.ru/images/doc/163/187580/img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764704"/>
            <a:ext cx="1857467" cy="21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http://fs00.infourok.ru/images/doc/163/187580/img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497" y="3140968"/>
            <a:ext cx="6769249" cy="277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8"/>
          <p:cNvSpPr>
            <a:spLocks noChangeArrowheads="1"/>
          </p:cNvSpPr>
          <p:nvPr/>
        </p:nvSpPr>
        <p:spPr bwMode="auto">
          <a:xfrm>
            <a:off x="6372225" y="157163"/>
            <a:ext cx="1809750" cy="504825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6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Из истории</a:t>
            </a:r>
          </a:p>
        </p:txBody>
      </p:sp>
      <p:sp>
        <p:nvSpPr>
          <p:cNvPr id="2" name="Управляющая кнопка: назад 1">
            <a:hlinkClick r:id="rId4" action="ppaction://hlinksldjump" highlightClick="1"/>
          </p:cNvPr>
          <p:cNvSpPr/>
          <p:nvPr/>
        </p:nvSpPr>
        <p:spPr>
          <a:xfrm>
            <a:off x="8181975" y="6165217"/>
            <a:ext cx="584237" cy="43222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1331913" y="1168400"/>
            <a:ext cx="6196012" cy="1612900"/>
          </a:xfrm>
        </p:spPr>
        <p:txBody>
          <a:bodyPr/>
          <a:lstStyle/>
          <a:p>
            <a:pPr marL="0" indent="0" algn="ctr">
              <a:buFont typeface="Brush Script MT" pitchFamily="66" charset="0"/>
              <a:buNone/>
            </a:pPr>
            <a:r>
              <a:rPr lang="ru-RU" altLang="ru-RU" smtClean="0"/>
              <a:t> </a:t>
            </a:r>
            <a:r>
              <a:rPr lang="ru-RU" altLang="ru-RU" sz="3200" smtClean="0"/>
              <a:t>Кто населял наши сибирские земли до прихода русских землепроходцев?</a:t>
            </a:r>
          </a:p>
        </p:txBody>
      </p:sp>
      <p:pic>
        <p:nvPicPr>
          <p:cNvPr id="35843" name="Picture 2" descr="http://www.museums75.ru/images/evenk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159125"/>
            <a:ext cx="3810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5076825" y="3789363"/>
            <a:ext cx="2889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</a:t>
            </a:r>
            <a:r>
              <a:rPr lang="ru-RU" altLang="ru-RU" sz="2800"/>
              <a:t>Буряты, эвенки,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/>
              <a:t> тунгусы</a:t>
            </a:r>
          </a:p>
        </p:txBody>
      </p:sp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6400800" y="373063"/>
            <a:ext cx="1811338" cy="504825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260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Из истории</a:t>
            </a:r>
          </a:p>
        </p:txBody>
      </p: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7872413" y="6148388"/>
            <a:ext cx="67945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3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F0D67E"/>
      </a:accent6>
      <a:hlink>
        <a:srgbClr val="8E58B6"/>
      </a:hlink>
      <a:folHlink>
        <a:srgbClr val="7F6F6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3345</TotalTime>
  <Words>897</Words>
  <Application>Microsoft Office PowerPoint</Application>
  <PresentationFormat>Экран (4:3)</PresentationFormat>
  <Paragraphs>177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Кнопка</vt:lpstr>
      <vt:lpstr>Презентация PowerPoint</vt:lpstr>
      <vt:lpstr>Этапы конкурса</vt:lpstr>
      <vt:lpstr>Презентация PowerPoint</vt:lpstr>
      <vt:lpstr>  Назовите  ее имя. </vt:lpstr>
      <vt:lpstr> Назовите его имя</vt:lpstr>
      <vt:lpstr>Назовите его  имя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Разгадайте ребусы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  в истории Братска</dc:title>
  <dc:creator>Татьяна</dc:creator>
  <cp:lastModifiedBy>Татьяна</cp:lastModifiedBy>
  <cp:revision>216</cp:revision>
  <dcterms:created xsi:type="dcterms:W3CDTF">2013-11-11T11:49:51Z</dcterms:created>
  <dcterms:modified xsi:type="dcterms:W3CDTF">2015-12-27T15:33:19Z</dcterms:modified>
</cp:coreProperties>
</file>