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Фонетический разбор слова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214686"/>
            <a:ext cx="7406640" cy="2214578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4000" b="1" dirty="0" smtClean="0"/>
              <a:t>Путешествие </a:t>
            </a:r>
            <a:r>
              <a:rPr lang="ru-RU" sz="4000" b="1" dirty="0" smtClean="0"/>
              <a:t>- поездка или передвижение пешком по дальним странам, </a:t>
            </a:r>
            <a:r>
              <a:rPr lang="ru-RU" sz="4000" b="1" dirty="0" smtClean="0"/>
              <a:t>местностям</a:t>
            </a:r>
            <a:endParaRPr lang="ru-RU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Страна </a:t>
            </a:r>
            <a:r>
              <a:rPr lang="ru-RU" b="1" dirty="0" smtClean="0"/>
              <a:t>Букв и </a:t>
            </a:r>
            <a:r>
              <a:rPr lang="ru-RU" b="1" dirty="0" smtClean="0"/>
              <a:t>Звуков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 fontScale="85000" lnSpcReduction="10000"/>
          </a:bodyPr>
          <a:lstStyle/>
          <a:p>
            <a:r>
              <a:rPr lang="ru-RU" sz="4800" dirty="0" smtClean="0"/>
              <a:t>Отправная точка путешествия - </a:t>
            </a:r>
            <a:r>
              <a:rPr lang="ru-RU" sz="4800" dirty="0" smtClean="0">
                <a:solidFill>
                  <a:srgbClr val="FF0000"/>
                </a:solidFill>
              </a:rPr>
              <a:t>посёлок </a:t>
            </a:r>
            <a:r>
              <a:rPr lang="ru-RU" sz="4800" dirty="0" smtClean="0">
                <a:solidFill>
                  <a:srgbClr val="FF0000"/>
                </a:solidFill>
              </a:rPr>
              <a:t>Фонема.</a:t>
            </a:r>
          </a:p>
          <a:p>
            <a:pPr lvl="0"/>
            <a:r>
              <a:rPr lang="ru-RU" sz="4100" dirty="0" smtClean="0">
                <a:solidFill>
                  <a:srgbClr val="002060"/>
                </a:solidFill>
              </a:rPr>
              <a:t>Жители посёлка, согласные и гласные звуки, просят вспомнить изученные вами скороговорки, постараться как можно быстрее их произнести, назвать преобладающий в них звук, дать его пол­ную характеристику</a:t>
            </a:r>
            <a:r>
              <a:rPr lang="ru-RU" sz="4800" dirty="0" smtClean="0"/>
              <a:t>.</a:t>
            </a:r>
          </a:p>
          <a:p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Формулировка целей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lvl="1"/>
            <a:r>
              <a:rPr lang="ru-RU" b="1" dirty="0" smtClean="0"/>
              <a:t>Ребята, жители посёлка Фонема заставили вас изрядно </a:t>
            </a:r>
            <a:r>
              <a:rPr lang="ru-RU" b="1" dirty="0" smtClean="0"/>
              <a:t>потрудиться</a:t>
            </a:r>
            <a:r>
              <a:rPr lang="ru-RU" b="1" dirty="0" smtClean="0"/>
              <a:t>. Вы, наверное, устали, хотите отдохнуть. Сделать </a:t>
            </a:r>
            <a:r>
              <a:rPr lang="ru-RU" b="1" dirty="0" smtClean="0"/>
              <a:t>это можно </a:t>
            </a:r>
            <a:r>
              <a:rPr lang="ru-RU" b="1" dirty="0" smtClean="0"/>
              <a:t>будет у </a:t>
            </a:r>
            <a:r>
              <a:rPr lang="ru-RU" b="1" dirty="0" smtClean="0">
                <a:solidFill>
                  <a:srgbClr val="FF0000"/>
                </a:solidFill>
              </a:rPr>
              <a:t>костра Привал</a:t>
            </a:r>
            <a:r>
              <a:rPr lang="ru-RU" b="1" dirty="0" smtClean="0"/>
              <a:t>. Но путь к нему ведёт через </a:t>
            </a:r>
            <a:r>
              <a:rPr lang="ru-RU" b="1" dirty="0" smtClean="0"/>
              <a:t>быструю </a:t>
            </a:r>
            <a:r>
              <a:rPr lang="ru-RU" b="1" dirty="0" smtClean="0"/>
              <a:t>речку </a:t>
            </a:r>
            <a:r>
              <a:rPr lang="ru-RU" b="1" dirty="0" err="1" smtClean="0"/>
              <a:t>Фонемку</a:t>
            </a:r>
            <a:r>
              <a:rPr lang="ru-RU" b="1" dirty="0" smtClean="0"/>
              <a:t>. Есть и мостик. Посмотрите на </a:t>
            </a:r>
            <a:r>
              <a:rPr lang="ru-RU" b="1" dirty="0" smtClean="0"/>
              <a:t>тему и попробуйте </a:t>
            </a:r>
            <a:r>
              <a:rPr lang="ru-RU" b="1" dirty="0" smtClean="0"/>
              <a:t>сами догадаться, какое задание вас ждёт. 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Фонетический 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Поочередно вы будете пловцами, для этого нужно сделать фонетический разбор слов. 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Слова 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для разбора</a:t>
            </a:r>
            <a:r>
              <a:rPr lang="ru-RU" dirty="0" smtClean="0"/>
              <a:t>:</a:t>
            </a:r>
            <a:r>
              <a:rPr lang="ru-RU" i="1" dirty="0" smtClean="0"/>
              <a:t> </a:t>
            </a:r>
            <a:r>
              <a:rPr lang="ru-RU" i="1" dirty="0" smtClean="0">
                <a:solidFill>
                  <a:srgbClr val="FF0000"/>
                </a:solidFill>
              </a:rPr>
              <a:t>юг, речка, костёр, пловец, пять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- Спасибо нашим «пловцам». Давайте задержимся на мостике, посмотрим на быстрое течение и ответим на вопросы речки </a:t>
            </a:r>
            <a:r>
              <a:rPr lang="ru-RU" dirty="0" err="1" smtClean="0"/>
              <a:t>Фонемки</a:t>
            </a:r>
            <a:r>
              <a:rPr lang="ru-RU" dirty="0" smtClean="0"/>
              <a:t>:</a:t>
            </a:r>
          </a:p>
          <a:p>
            <a:pPr lvl="0"/>
            <a:r>
              <a:rPr lang="ru-RU" i="1" dirty="0" smtClean="0">
                <a:solidFill>
                  <a:srgbClr val="0070C0"/>
                </a:solidFill>
              </a:rPr>
              <a:t>Подтвердите примерами, что одна буква может обозначать сразу два звука.</a:t>
            </a:r>
          </a:p>
          <a:p>
            <a:pPr lvl="0"/>
            <a:r>
              <a:rPr lang="ru-RU" i="1" dirty="0" smtClean="0">
                <a:solidFill>
                  <a:srgbClr val="0070C0"/>
                </a:solidFill>
              </a:rPr>
              <a:t>Какие буквы и когда образуют два звука?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В каких случаях количество букв и звуков может не </a:t>
            </a:r>
            <a:r>
              <a:rPr lang="ru-RU" i="1" dirty="0" smtClean="0">
                <a:solidFill>
                  <a:srgbClr val="0070C0"/>
                </a:solidFill>
              </a:rPr>
              <a:t>совпадать</a:t>
            </a:r>
            <a:r>
              <a:rPr lang="ru-RU" i="1" dirty="0" smtClean="0">
                <a:solidFill>
                  <a:srgbClr val="0070C0"/>
                </a:solidFill>
              </a:rPr>
              <a:t>?</a:t>
            </a:r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Разгадаем шарады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</a:rPr>
              <a:t>Корень мой находится в «цене», В «очерке» найди приставку мне, Суффикс мой в «тетрадке» все </a:t>
            </a:r>
            <a:r>
              <a:rPr lang="ru-RU" dirty="0" err="1" smtClean="0">
                <a:solidFill>
                  <a:srgbClr val="FF0000"/>
                </a:solidFill>
              </a:rPr>
              <a:t>встречали,вся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же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в дневнике я и в журнале</a:t>
            </a:r>
            <a:r>
              <a:rPr lang="ru-RU" dirty="0" smtClean="0"/>
              <a:t>.</a:t>
            </a:r>
            <a:r>
              <a:rPr lang="ru-RU" i="1" dirty="0" smtClean="0"/>
              <a:t> </a:t>
            </a:r>
            <a:endParaRPr lang="ru-RU" dirty="0" smtClean="0"/>
          </a:p>
          <a:p>
            <a:pPr lvl="0"/>
            <a:r>
              <a:rPr lang="ru-RU" dirty="0" smtClean="0"/>
              <a:t>В «списке» вы мой обнаружите корень, Суффиксы - в «собрании» встретите вскоре, </a:t>
            </a:r>
            <a:r>
              <a:rPr lang="ru-RU" dirty="0" smtClean="0"/>
              <a:t>в </a:t>
            </a:r>
            <a:r>
              <a:rPr lang="ru-RU" dirty="0" smtClean="0"/>
              <a:t>слове «рассказ» вы приставку </a:t>
            </a:r>
            <a:r>
              <a:rPr lang="ru-RU" dirty="0" smtClean="0"/>
              <a:t>найдёте, в </a:t>
            </a:r>
            <a:r>
              <a:rPr lang="ru-RU" dirty="0" smtClean="0"/>
              <a:t>целом - по мне на уроки пойдёте.</a:t>
            </a:r>
            <a:r>
              <a:rPr lang="ru-RU" i="1" dirty="0" smtClean="0"/>
              <a:t> </a:t>
            </a:r>
            <a:endParaRPr lang="ru-RU" dirty="0" smtClean="0"/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Со звуком с я не вкусна, </a:t>
            </a:r>
            <a:r>
              <a:rPr lang="ru-RU" dirty="0" smtClean="0">
                <a:solidFill>
                  <a:srgbClr val="0070C0"/>
                </a:solidFill>
              </a:rPr>
              <a:t>но </a:t>
            </a:r>
            <a:r>
              <a:rPr lang="ru-RU" dirty="0" smtClean="0">
                <a:solidFill>
                  <a:srgbClr val="0070C0"/>
                </a:solidFill>
              </a:rPr>
              <a:t>в пище каждому нужна. С</a:t>
            </a:r>
            <a:r>
              <a:rPr lang="ru-RU" b="1" i="1" dirty="0" smtClean="0">
                <a:solidFill>
                  <a:srgbClr val="0070C0"/>
                </a:solidFill>
              </a:rPr>
              <a:t> м</a:t>
            </a:r>
            <a:r>
              <a:rPr lang="ru-RU" dirty="0" smtClean="0">
                <a:solidFill>
                  <a:srgbClr val="0070C0"/>
                </a:solidFill>
              </a:rPr>
              <a:t> берегись меня, не </a:t>
            </a:r>
            <a:r>
              <a:rPr lang="ru-RU" dirty="0" smtClean="0">
                <a:solidFill>
                  <a:srgbClr val="0070C0"/>
                </a:solidFill>
              </a:rPr>
              <a:t>то я </a:t>
            </a:r>
            <a:r>
              <a:rPr lang="ru-RU" dirty="0" smtClean="0">
                <a:solidFill>
                  <a:srgbClr val="0070C0"/>
                </a:solidFill>
              </a:rPr>
              <a:t>съем и платье, и пальто</a:t>
            </a:r>
            <a:r>
              <a:rPr lang="ru-RU" dirty="0" smtClean="0"/>
              <a:t>.</a:t>
            </a:r>
            <a:r>
              <a:rPr lang="ru-RU" i="1" dirty="0" smtClean="0"/>
              <a:t> </a:t>
            </a:r>
            <a:endParaRPr lang="ru-RU" dirty="0" smtClean="0"/>
          </a:p>
          <a:p>
            <a:pPr lvl="0"/>
            <a:r>
              <a:rPr lang="ru-RU" dirty="0" smtClean="0"/>
              <a:t>Я - сборник карт; от ударения </a:t>
            </a:r>
            <a:r>
              <a:rPr lang="ru-RU" dirty="0" smtClean="0"/>
              <a:t>зависят </a:t>
            </a:r>
            <a:r>
              <a:rPr lang="ru-RU" dirty="0" smtClean="0"/>
              <a:t>два моих значения. Хочу - преображусь в </a:t>
            </a:r>
            <a:r>
              <a:rPr lang="ru-RU" dirty="0" smtClean="0"/>
              <a:t>название блестящей</a:t>
            </a:r>
            <a:r>
              <a:rPr lang="ru-RU" dirty="0" smtClean="0"/>
              <a:t>, шелковистой ткани.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154230"/>
          </a:xfrm>
        </p:spPr>
        <p:txBody>
          <a:bodyPr>
            <a:normAutofit fontScale="90000"/>
          </a:bodyPr>
          <a:lstStyle/>
          <a:p>
            <a:pPr lvl="0"/>
            <a:r>
              <a:rPr lang="ru-RU" sz="2400" b="1" dirty="0" smtClean="0">
                <a:solidFill>
                  <a:srgbClr val="7030A0"/>
                </a:solidFill>
              </a:rPr>
              <a:t>Стражники </a:t>
            </a:r>
            <a:r>
              <a:rPr lang="ru-RU" sz="2400" b="1" dirty="0" smtClean="0">
                <a:solidFill>
                  <a:srgbClr val="7030A0"/>
                </a:solidFill>
              </a:rPr>
              <a:t>спорят. Один стражник, ребята, с твёрдым, </a:t>
            </a:r>
            <a:r>
              <a:rPr lang="ru-RU" sz="2400" b="1" dirty="0" smtClean="0">
                <a:solidFill>
                  <a:srgbClr val="7030A0"/>
                </a:solidFill>
              </a:rPr>
              <a:t>неумолимым </a:t>
            </a:r>
            <a:r>
              <a:rPr lang="ru-RU" sz="2400" b="1" dirty="0" smtClean="0">
                <a:solidFill>
                  <a:srgbClr val="7030A0"/>
                </a:solidFill>
              </a:rPr>
              <a:t>характером, ни за что не хочет пускать посторонних в город, а другой мягок и податлив, просит своего напарника задать вам несколько вопросов и таким образом освободить или закрыть вход в </a:t>
            </a:r>
            <a:r>
              <a:rPr lang="ru-RU" sz="2400" b="1" dirty="0" err="1" smtClean="0">
                <a:solidFill>
                  <a:srgbClr val="7030A0"/>
                </a:solidFill>
              </a:rPr>
              <a:t>Алфавитск</a:t>
            </a:r>
            <a:r>
              <a:rPr lang="ru-RU" sz="2400" b="1" dirty="0" smtClean="0">
                <a:solidFill>
                  <a:srgbClr val="7030A0"/>
                </a:solidFill>
              </a:rPr>
              <a:t>. Справимся?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14554"/>
            <a:ext cx="7498080" cy="4071966"/>
          </a:xfrm>
          <a:solidFill>
            <a:srgbClr val="FFC000"/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Вопросы:</a:t>
            </a:r>
          </a:p>
          <a:p>
            <a:pPr lvl="1"/>
            <a:r>
              <a:rPr lang="ru-RU" dirty="0" smtClean="0"/>
              <a:t>Что такое алфавит? Почему он имеет такое название?</a:t>
            </a:r>
          </a:p>
          <a:p>
            <a:pPr lvl="1"/>
            <a:r>
              <a:rPr lang="ru-RU" dirty="0" smtClean="0"/>
              <a:t>Каким другим словом можно заменить слово «алфавит» и почему?</a:t>
            </a:r>
          </a:p>
          <a:p>
            <a:r>
              <a:rPr lang="ru-RU" dirty="0" smtClean="0"/>
              <a:t>Спор разрешён, мы в городе. Будьте осторожны и внимательны: по </a:t>
            </a:r>
            <a:r>
              <a:rPr lang="ru-RU" dirty="0" err="1" smtClean="0"/>
              <a:t>Алфавитску</a:t>
            </a:r>
            <a:r>
              <a:rPr lang="ru-RU" dirty="0" smtClean="0"/>
              <a:t> передвигаемся только группами и с </a:t>
            </a:r>
            <a:r>
              <a:rPr lang="ru-RU" dirty="0" smtClean="0"/>
              <a:t>орфографическими </a:t>
            </a:r>
            <a:r>
              <a:rPr lang="ru-RU" dirty="0" smtClean="0"/>
              <a:t>словарями в руках. Орфографический словарь - это </a:t>
            </a:r>
            <a:r>
              <a:rPr lang="ru-RU" dirty="0" smtClean="0"/>
              <a:t>священная </a:t>
            </a:r>
            <a:r>
              <a:rPr lang="ru-RU" dirty="0" smtClean="0"/>
              <a:t>книга </a:t>
            </a:r>
            <a:r>
              <a:rPr lang="ru-RU" dirty="0" err="1" smtClean="0"/>
              <a:t>алфавитян</a:t>
            </a:r>
            <a:r>
              <a:rPr lang="ru-RU" dirty="0" smtClean="0"/>
              <a:t>, и поэтому они предлагают каждой группе поработать с ним.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в группах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596646" lvl="0" indent="-514350">
              <a:buAutoNum type="arabicParenR"/>
            </a:pPr>
            <a:r>
              <a:rPr lang="ru-RU" b="1" dirty="0" smtClean="0">
                <a:solidFill>
                  <a:srgbClr val="C00000"/>
                </a:solidFill>
              </a:rPr>
              <a:t>группа </a:t>
            </a:r>
            <a:r>
              <a:rPr lang="ru-RU" b="1" dirty="0" smtClean="0">
                <a:solidFill>
                  <a:srgbClr val="C00000"/>
                </a:solidFill>
              </a:rPr>
              <a:t>- выписать из орфографического словаря 10 </a:t>
            </a:r>
            <a:r>
              <a:rPr lang="ru-RU" b="1" dirty="0" smtClean="0">
                <a:solidFill>
                  <a:srgbClr val="C00000"/>
                </a:solidFill>
              </a:rPr>
              <a:t>существительных </a:t>
            </a:r>
            <a:r>
              <a:rPr lang="ru-RU" b="1" dirty="0" smtClean="0">
                <a:solidFill>
                  <a:srgbClr val="C00000"/>
                </a:solidFill>
              </a:rPr>
              <a:t>в алфавитном порядке</a:t>
            </a:r>
            <a:r>
              <a:rPr lang="ru-RU" b="1" dirty="0" smtClean="0">
                <a:solidFill>
                  <a:srgbClr val="C00000"/>
                </a:solidFill>
              </a:rPr>
              <a:t>;</a:t>
            </a:r>
          </a:p>
          <a:p>
            <a:pPr marL="596646" lvl="0" indent="-514350">
              <a:buAutoNum type="arabicParenR"/>
            </a:pPr>
            <a:endParaRPr lang="ru-RU" dirty="0" smtClean="0"/>
          </a:p>
          <a:p>
            <a:r>
              <a:rPr lang="ru-RU" b="1" dirty="0" smtClean="0">
                <a:solidFill>
                  <a:srgbClr val="00B050"/>
                </a:solidFill>
              </a:rPr>
              <a:t>2)</a:t>
            </a:r>
            <a:r>
              <a:rPr lang="ru-RU" b="1" dirty="0" smtClean="0">
                <a:solidFill>
                  <a:srgbClr val="00B050"/>
                </a:solidFill>
              </a:rPr>
              <a:t>	группа - выписать из орфографического словаря 5 слов, в которых звуков больше, чем букв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Игра на развитие внимания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7200" b="1" dirty="0" smtClean="0"/>
              <a:t>й</a:t>
            </a:r>
            <a:r>
              <a:rPr lang="ru-RU" sz="7200" b="1" dirty="0" smtClean="0"/>
              <a:t> </a:t>
            </a:r>
            <a:r>
              <a:rPr lang="ru-RU" sz="7200" b="1" dirty="0" err="1" smtClean="0"/>
              <a:t>ц</a:t>
            </a:r>
            <a:r>
              <a:rPr lang="ru-RU" sz="7200" b="1" dirty="0" smtClean="0"/>
              <a:t> у к е </a:t>
            </a:r>
            <a:r>
              <a:rPr lang="ru-RU" sz="7200" b="1" dirty="0" err="1" smtClean="0"/>
              <a:t>н</a:t>
            </a:r>
            <a:r>
              <a:rPr lang="ru-RU" sz="7200" b="1" dirty="0" smtClean="0"/>
              <a:t> г </a:t>
            </a:r>
            <a:r>
              <a:rPr lang="ru-RU" sz="7200" b="1" dirty="0" err="1" smtClean="0"/>
              <a:t>ш</a:t>
            </a:r>
            <a:r>
              <a:rPr lang="ru-RU" sz="7200" b="1" dirty="0" smtClean="0"/>
              <a:t> </a:t>
            </a:r>
            <a:r>
              <a:rPr lang="ru-RU" sz="7200" b="1" dirty="0" err="1" smtClean="0"/>
              <a:t>щ</a:t>
            </a:r>
            <a:r>
              <a:rPr lang="ru-RU" sz="7200" b="1" dirty="0" smtClean="0"/>
              <a:t> </a:t>
            </a:r>
            <a:r>
              <a:rPr lang="ru-RU" sz="7200" b="1" dirty="0" err="1" smtClean="0"/>
              <a:t>з</a:t>
            </a:r>
            <a:r>
              <a:rPr lang="ru-RU" sz="7200" b="1" dirty="0" smtClean="0"/>
              <a:t> </a:t>
            </a:r>
            <a:r>
              <a:rPr lang="ru-RU" sz="7200" b="1" dirty="0" err="1" smtClean="0"/>
              <a:t>х</a:t>
            </a:r>
            <a:r>
              <a:rPr lang="ru-RU" sz="7200" b="1" dirty="0" smtClean="0"/>
              <a:t> </a:t>
            </a:r>
            <a:r>
              <a:rPr lang="ru-RU" sz="7200" b="1" dirty="0" err="1" smtClean="0"/>
              <a:t>ъ</a:t>
            </a:r>
            <a:r>
              <a:rPr lang="ru-RU" sz="7200" b="1" dirty="0" smtClean="0"/>
              <a:t> </a:t>
            </a:r>
            <a:r>
              <a:rPr lang="ru-RU" sz="7200" b="1" dirty="0" err="1" smtClean="0"/>
              <a:t>ф</a:t>
            </a:r>
            <a:r>
              <a:rPr lang="ru-RU" sz="7200" b="1" dirty="0" smtClean="0"/>
              <a:t> </a:t>
            </a:r>
            <a:r>
              <a:rPr lang="ru-RU" sz="7200" b="1" dirty="0" err="1" smtClean="0"/>
              <a:t>ы</a:t>
            </a:r>
            <a:r>
              <a:rPr lang="ru-RU" sz="7200" b="1" dirty="0" smtClean="0"/>
              <a:t> в а </a:t>
            </a:r>
            <a:r>
              <a:rPr lang="ru-RU" sz="7200" b="1" dirty="0" err="1" smtClean="0"/>
              <a:t>п</a:t>
            </a:r>
            <a:r>
              <a:rPr lang="ru-RU" sz="7200" b="1" dirty="0" smtClean="0"/>
              <a:t> </a:t>
            </a:r>
            <a:r>
              <a:rPr lang="ru-RU" sz="7200" b="1" dirty="0" err="1" smtClean="0"/>
              <a:t>р</a:t>
            </a:r>
            <a:r>
              <a:rPr lang="ru-RU" sz="7200" b="1" dirty="0" smtClean="0"/>
              <a:t> о л </a:t>
            </a:r>
            <a:r>
              <a:rPr lang="ru-RU" sz="7200" b="1" dirty="0" err="1" smtClean="0"/>
              <a:t>д</a:t>
            </a:r>
            <a:r>
              <a:rPr lang="ru-RU" sz="7200" b="1" dirty="0" smtClean="0"/>
              <a:t> ж э я ч с м и т </a:t>
            </a:r>
            <a:r>
              <a:rPr lang="ru-RU" sz="7200" b="1" dirty="0" err="1" smtClean="0"/>
              <a:t>ь</a:t>
            </a:r>
            <a:r>
              <a:rPr lang="ru-RU" sz="7200" b="1" dirty="0" smtClean="0"/>
              <a:t> б </a:t>
            </a:r>
            <a:r>
              <a:rPr lang="ru-RU" sz="7200" b="1" dirty="0" err="1" smtClean="0"/>
              <a:t>ю</a:t>
            </a:r>
            <a:r>
              <a:rPr lang="ru-RU" sz="7200" b="1" dirty="0" smtClean="0"/>
              <a:t> ё</a:t>
            </a:r>
            <a:endParaRPr lang="ru-RU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Составь как можно больше слов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  <a:solidFill>
            <a:schemeClr val="accent3">
              <a:lumMod val="60000"/>
              <a:lumOff val="4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b="1" dirty="0" smtClean="0">
                <a:solidFill>
                  <a:srgbClr val="C00000"/>
                </a:solidFill>
              </a:rPr>
              <a:t>ТАИНСТВЕННАЯ</a:t>
            </a:r>
            <a:endParaRPr lang="ru-RU" sz="7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</TotalTime>
  <Words>490</Words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Фонетический разбор слова</vt:lpstr>
      <vt:lpstr>Страна Букв и Звуков</vt:lpstr>
      <vt:lpstr>Формулировка целей</vt:lpstr>
      <vt:lpstr>Фонетический разбор</vt:lpstr>
      <vt:lpstr>Разгадаем шарады </vt:lpstr>
      <vt:lpstr>Стражники спорят. Один стражник, ребята, с твёрдым, неумолимым характером, ни за что не хочет пускать посторонних в город, а другой мягок и податлив, просит своего напарника задать вам несколько вопросов и таким образом освободить или закрыть вход в Алфавитск. Справимся? </vt:lpstr>
      <vt:lpstr>Работа в группах</vt:lpstr>
      <vt:lpstr>Игра на развитие внимания</vt:lpstr>
      <vt:lpstr>Составь как можно больше слов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Фонетический разбор слова</dc:title>
  <dc:creator>Семья</dc:creator>
  <cp:lastModifiedBy>Семья</cp:lastModifiedBy>
  <cp:revision>4</cp:revision>
  <dcterms:created xsi:type="dcterms:W3CDTF">2015-12-09T13:20:04Z</dcterms:created>
  <dcterms:modified xsi:type="dcterms:W3CDTF">2015-12-09T13:54:32Z</dcterms:modified>
</cp:coreProperties>
</file>