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8" r:id="rId2"/>
    <p:sldId id="282" r:id="rId3"/>
    <p:sldId id="283" r:id="rId4"/>
    <p:sldId id="261" r:id="rId5"/>
    <p:sldId id="257" r:id="rId6"/>
    <p:sldId id="262" r:id="rId7"/>
    <p:sldId id="259" r:id="rId8"/>
    <p:sldId id="263" r:id="rId9"/>
    <p:sldId id="264" r:id="rId10"/>
    <p:sldId id="284" r:id="rId11"/>
    <p:sldId id="269" r:id="rId12"/>
    <p:sldId id="267" r:id="rId13"/>
    <p:sldId id="285" r:id="rId14"/>
    <p:sldId id="266" r:id="rId15"/>
    <p:sldId id="28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C44CB-197D-4144-984C-C0EF04CFF6C2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A10D9-7D52-481E-A63E-08112C79B4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AD44-CFBB-452D-8EA3-298D8E9BCECE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6E59B-EF99-4178-A549-F8B1857930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1FE82-3C1C-475F-8902-62BCF8CFBDA0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9F66-8677-4541-A4F0-C9D65433F3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00292-9DC0-4118-A463-BBACBA8D730B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9A50-4434-4852-AABA-09C3B40687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55F14-02C8-432F-9188-8832ED9CEB05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32EA2-003B-4951-A689-E5CF7242A2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9F4C1-C367-46C5-9870-110B2F07304A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AA99-28DF-4E05-8C84-DA385F04B3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AECB0-6AB8-4C6C-85F9-0101F638C165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5DA03-4BF2-43F7-880E-136FF689DD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FE182-F133-4E64-986E-4B6E44A3DF38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7531-9E99-4BE0-9951-917DEC0A8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1B49D-719C-4F6A-AF14-23D8BCC66B6A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A3E15-EFF3-4268-82C3-D23DAB26FB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1224B-9A67-4951-987E-DF04C0288833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C6A81-A0F4-439E-9541-BD0BF7B408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3EAD4-1F6A-444D-AAAC-1BF47D80B7CC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C9972-2127-4800-AC41-173CE67147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34734A6F-2444-4DB8-9DA1-BF613BA5B582}" type="datetimeFigureOut">
              <a:rPr lang="ru-RU"/>
              <a:pPr>
                <a:defRPr/>
              </a:pPr>
              <a:t>04.01.2016</a:t>
            </a:fld>
            <a:endParaRPr lang="ru-RU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2295BBC-4CF8-4D11-A6A6-2EA44B8F0B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91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1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1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1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1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1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1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1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1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91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1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1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  <p:sp>
            <p:nvSpPr>
              <p:cNvPr id="491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91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91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91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1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1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1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1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1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1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1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91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1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91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91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1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1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1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2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2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2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92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492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548680"/>
            <a:ext cx="7702624" cy="4536504"/>
          </a:xfrm>
        </p:spPr>
        <p:txBody>
          <a:bodyPr anchor="ctr"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Словарные слова: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государственные символы геральдика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флаг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гимн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патриот.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67744" y="979568"/>
            <a:ext cx="59046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Проблемный вопрос: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Как вы думаете, гражданином Отечества можно назвать только того, кто защищал Родину с оружием в руках или еще кого – нибудь?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r="15240"/>
          <a:stretch>
            <a:fillRect/>
          </a:stretch>
        </p:blipFill>
        <p:spPr bwMode="auto">
          <a:xfrm>
            <a:off x="539552" y="404664"/>
            <a:ext cx="13684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2348880"/>
            <a:ext cx="2448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4" idx="0"/>
          </p:cNvCxnSpPr>
          <p:nvPr/>
        </p:nvCxnSpPr>
        <p:spPr>
          <a:xfrm flipV="1">
            <a:off x="4427984" y="191683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3"/>
          </p:cNvCxnSpPr>
          <p:nvPr/>
        </p:nvCxnSpPr>
        <p:spPr>
          <a:xfrm flipV="1">
            <a:off x="5652120" y="2780928"/>
            <a:ext cx="432048" cy="2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2"/>
          </p:cNvCxnSpPr>
          <p:nvPr/>
        </p:nvCxnSpPr>
        <p:spPr>
          <a:xfrm>
            <a:off x="4427984" y="3263280"/>
            <a:ext cx="0" cy="381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1"/>
          </p:cNvCxnSpPr>
          <p:nvPr/>
        </p:nvCxnSpPr>
        <p:spPr>
          <a:xfrm flipH="1" flipV="1">
            <a:off x="2915816" y="2780928"/>
            <a:ext cx="288032" cy="2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059832" y="1340768"/>
            <a:ext cx="27363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Трудится во имя  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Родины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03848" y="3717032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Помогает    </a:t>
            </a:r>
          </a:p>
          <a:p>
            <a:pPr lvl="0" eaLnBrk="0" hangingPunct="0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нуждающимся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56176" y="2348880"/>
            <a:ext cx="18722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Охраняет    </a:t>
            </a:r>
          </a:p>
          <a:p>
            <a:pPr lvl="0" eaLnBrk="0" hangingPunct="0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природу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2348880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Соблюдает правила жизни в обществе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5652120" y="1844824"/>
            <a:ext cx="72008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195736" y="3284984"/>
            <a:ext cx="100811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652120" y="3284984"/>
            <a:ext cx="86409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444208" y="908720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Охраняет памятники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84168" y="4077072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Чтит память   </a:t>
            </a:r>
          </a:p>
          <a:p>
            <a:pPr lvl="0" eaLnBrk="0" hangingPunct="0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погибших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7544" y="4005064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Совершает полезные дела во имя Родины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2267744" y="1628800"/>
            <a:ext cx="93610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11560" y="1052736"/>
            <a:ext cx="20665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Платит налоги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76672"/>
            <a:ext cx="66967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Принял участие в выборах</a:t>
            </a:r>
          </a:p>
          <a:p>
            <a:pPr>
              <a:buFontTx/>
              <a:buChar char="-"/>
            </a:pPr>
            <a:r>
              <a:rPr lang="ru-RU" sz="2400" b="1" dirty="0" smtClean="0"/>
              <a:t> Не помог пожилому человеку перейти улицу</a:t>
            </a:r>
          </a:p>
          <a:p>
            <a:pPr>
              <a:buFontTx/>
              <a:buChar char="-"/>
            </a:pPr>
            <a:r>
              <a:rPr lang="ru-RU" sz="2400" b="1" dirty="0" smtClean="0"/>
              <a:t>Сообщил о готовящемся преступлении</a:t>
            </a:r>
          </a:p>
          <a:p>
            <a:pPr>
              <a:buFontTx/>
              <a:buChar char="-"/>
            </a:pPr>
            <a:r>
              <a:rPr lang="ru-RU" sz="2400" b="1" dirty="0" smtClean="0"/>
              <a:t>Сломал ветку дерева</a:t>
            </a:r>
          </a:p>
          <a:p>
            <a:pPr>
              <a:buFontTx/>
              <a:buChar char="-"/>
            </a:pPr>
            <a:r>
              <a:rPr lang="ru-RU" sz="2400" b="1" dirty="0" smtClean="0"/>
              <a:t>Убежал, когда обижали слабого</a:t>
            </a:r>
          </a:p>
          <a:p>
            <a:pPr>
              <a:buFontTx/>
              <a:buChar char="-"/>
            </a:pPr>
            <a:r>
              <a:rPr lang="ru-RU" sz="2400" b="1" dirty="0" smtClean="0"/>
              <a:t>Прошел мимо, когда увидел, как подростки </a:t>
            </a:r>
          </a:p>
          <a:p>
            <a:r>
              <a:rPr lang="ru-RU" sz="2400" b="1" dirty="0" smtClean="0"/>
              <a:t>  исписывали стены памятника архитектуры</a:t>
            </a:r>
          </a:p>
          <a:p>
            <a:pPr>
              <a:buFontTx/>
              <a:buChar char="-"/>
            </a:pPr>
            <a:r>
              <a:rPr lang="ru-RU" sz="2400" b="1" dirty="0" smtClean="0"/>
              <a:t>Принял участие в благотворительном  </a:t>
            </a:r>
          </a:p>
          <a:p>
            <a:r>
              <a:rPr lang="ru-RU" sz="2400" b="1" dirty="0" smtClean="0"/>
              <a:t>  марафоне, отправив собственные средства   </a:t>
            </a:r>
          </a:p>
          <a:p>
            <a:r>
              <a:rPr lang="ru-RU" sz="2400" b="1" dirty="0" smtClean="0"/>
              <a:t>  для оказания помощи больным детям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73448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уроке одна девочка рассказала интересную, но грустную историю. </a:t>
            </a:r>
          </a:p>
          <a:p>
            <a:r>
              <a:rPr lang="ru-RU" sz="2400" b="1" dirty="0" smtClean="0"/>
              <a:t>Ее прабабушка не очень грамотная женщина. Дожила до 90 лет. Почувствовав приближение смерти, она пожелала увидеть своих любимых родственников. Собрались 5 детей и 12 внуков – все, кого она когда – то подняла, воспитала. Да еще приехали 19 правнуков. Целый день говорили, общались со старушкой по очереди. А наутро она тихо сказала: «Не знаю, зачем я жила, только небо коптила». </a:t>
            </a:r>
          </a:p>
          <a:p>
            <a:r>
              <a:rPr lang="ru-RU" sz="2400" b="1" dirty="0" smtClean="0"/>
              <a:t> И так же тихо умерла. Никто не успел ей возразить.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Что бы вы сказали этой бабушке?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582341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Параграф 13, страницы 107, 109-110., понятия урока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«5» </a:t>
            </a:r>
          </a:p>
          <a:p>
            <a:r>
              <a:rPr lang="ru-RU" sz="2000" b="1" dirty="0" smtClean="0"/>
              <a:t> Написать небольшое эссе на тему: «Достойные граждане – мои </a:t>
            </a:r>
          </a:p>
          <a:p>
            <a:r>
              <a:rPr lang="ru-RU" sz="2000" b="1" dirty="0" smtClean="0"/>
              <a:t>                                                                                          земляки»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«4» </a:t>
            </a:r>
          </a:p>
          <a:p>
            <a:pPr algn="ctr"/>
            <a:r>
              <a:rPr lang="ru-RU" sz="2000" b="1" dirty="0" smtClean="0"/>
              <a:t>Прочитай рубрику «Путешествие в прошлое» страница 110 и ответь на вопрос: Можно ли Минина и Пожарского назвать достойными гражданами нашего Отечества?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«3» </a:t>
            </a:r>
          </a:p>
          <a:p>
            <a:r>
              <a:rPr lang="ru-RU" sz="2000" b="1" dirty="0" smtClean="0"/>
              <a:t>Рубрика «проверь себя» страница 111, вопросы 1,4.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7667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Домашнее задание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908050"/>
            <a:ext cx="7058025" cy="4638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818658"/>
            <a:ext cx="78488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Какие цвета на флаге РФ?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Что они означают?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Когда отмечается День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российского флага?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7-tub-ru.yandex.net/i?id=267151806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5290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55976" y="2980696"/>
            <a:ext cx="416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Знамя Победы над куполом Рейхстага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C:\Documents and Settings\Цметаня\Рабочий стол\852b89d49a343bdec8d1b9a22b3b8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2978685" cy="2232248"/>
          </a:xfrm>
          <a:prstGeom prst="rect">
            <a:avLst/>
          </a:prstGeom>
          <a:noFill/>
        </p:spPr>
      </p:pic>
      <p:pic>
        <p:nvPicPr>
          <p:cNvPr id="37891" name="Picture 3" descr="C:\Documents and Settings\Цметаня\Рабочий стол\16023183_1945_egor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717032"/>
            <a:ext cx="4265092" cy="286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548680"/>
            <a:ext cx="4176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Кто по улице идёт?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Необычный пешеход.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 него пятьсот имён: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заводе слесарь он,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яслях – он родитель,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кинотеатре  – зритель,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 пришёл на стадион  –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уже болельщик он.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Он кому-то сын и внук,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Для кого-то близкий друг.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Он – мечтатель в дни весны,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Он – защитник в дни войны.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всегда, везде и всюду  –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своей страны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33056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12976"/>
            <a:ext cx="26463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 cstate="print"/>
          <a:srcRect l="17055" t="-8516" r="11383"/>
          <a:stretch>
            <a:fillRect/>
          </a:stretch>
        </p:blipFill>
        <p:spPr bwMode="auto">
          <a:xfrm>
            <a:off x="251520" y="2708920"/>
            <a:ext cx="2700338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Цметаня\Рабочий стол\фла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0"/>
            <a:ext cx="3969173" cy="29381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9" y="112474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Гражданин России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4294967295"/>
          </p:nvPr>
        </p:nvSpPr>
        <p:spPr>
          <a:xfrm>
            <a:off x="323850" y="549275"/>
            <a:ext cx="8362950" cy="55768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24000" y="1397000"/>
          <a:ext cx="643237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188"/>
                <a:gridCol w="32161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я знаю по теме урока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хочу узнать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24000" y="2348880"/>
          <a:ext cx="6408712" cy="3630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184"/>
                <a:gridCol w="3228528"/>
              </a:tblGrid>
              <a:tr h="45262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Что я знаю по теме урока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Что хочу узнать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15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Что значит быть патриотом?</a:t>
                      </a:r>
                      <a:endParaRPr lang="ru-RU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Что такое гражданин?</a:t>
                      </a:r>
                      <a:endParaRPr lang="ru-RU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62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Как человек может служить Родине?</a:t>
                      </a:r>
                      <a:endParaRPr lang="ru-RU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Как взаимосвязаны понятия гражданин и патриот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1555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Моя хата с краю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kern="1200" dirty="0">
                <a:latin typeface="Times New Roman" pitchFamily="18" charset="0"/>
                <a:cs typeface="Times New Roman" pitchFamily="18" charset="0"/>
              </a:rPr>
            </a:br>
            <a:r>
              <a:rPr lang="ru-RU" kern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kern="1200" dirty="0">
                <a:latin typeface="Times New Roman" pitchFamily="18" charset="0"/>
                <a:cs typeface="Times New Roman" pitchFamily="18" charset="0"/>
              </a:rPr>
            </a:br>
            <a:r>
              <a:rPr lang="ru-RU" kern="1200" dirty="0">
                <a:latin typeface="Times New Roman" pitchFamily="18" charset="0"/>
                <a:cs typeface="Times New Roman" pitchFamily="18" charset="0"/>
              </a:rPr>
              <a:t>Проблемный вопрос:</a:t>
            </a:r>
            <a:br>
              <a:rPr lang="ru-RU" kern="1200" dirty="0">
                <a:latin typeface="Times New Roman" pitchFamily="18" charset="0"/>
                <a:cs typeface="Times New Roman" pitchFamily="18" charset="0"/>
              </a:rPr>
            </a:br>
            <a:endParaRPr lang="ru-RU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 r="15240"/>
          <a:stretch>
            <a:fillRect/>
          </a:stretch>
        </p:blipFill>
        <p:spPr bwMode="auto">
          <a:xfrm>
            <a:off x="251520" y="188640"/>
            <a:ext cx="13684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2492896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Почему гражданин должен быть достойным сыном своего Отечества?</a:t>
            </a:r>
          </a:p>
          <a:p>
            <a:pPr marL="342900" lvl="0" indent="-342900"/>
            <a:endParaRPr lang="ru-RU" sz="2800" b="1" dirty="0" smtClean="0">
              <a:solidFill>
                <a:srgbClr val="00000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</a:rPr>
              <a:t>Почему он не может быть безразличным к судьбе Родины?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15240"/>
          <a:stretch>
            <a:fillRect/>
          </a:stretch>
        </p:blipFill>
        <p:spPr bwMode="auto">
          <a:xfrm>
            <a:off x="251520" y="260648"/>
            <a:ext cx="13684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55576" y="1387192"/>
            <a:ext cx="7056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 Это человек, активно участвующий в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управлении своего государства.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692696"/>
            <a:ext cx="3799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Гражданин – это: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55576" y="2496401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 Это свободный человек своего государства, защищенный законами, имеющий много прав и обязанностей.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55576" y="3859279"/>
            <a:ext cx="69127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3. Гражданин – это  свободный человек своего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государства, защищенный законами,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имеющий много прав и обязанностей,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активно участвующий в его управлении.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ocuments and Settings\Цметаня\Рабочий стол\kornilov_vladim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429005" cy="2952328"/>
          </a:xfrm>
          <a:prstGeom prst="rect">
            <a:avLst/>
          </a:prstGeom>
          <a:noFill/>
        </p:spPr>
      </p:pic>
      <p:pic>
        <p:nvPicPr>
          <p:cNvPr id="18434" name="Picture 2" descr="C:\Documents and Settings\Цметаня\Рабочий стол\20110606095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3" y="174101"/>
            <a:ext cx="2528344" cy="3038875"/>
          </a:xfrm>
          <a:prstGeom prst="rect">
            <a:avLst/>
          </a:prstGeom>
          <a:noFill/>
        </p:spPr>
      </p:pic>
      <p:pic>
        <p:nvPicPr>
          <p:cNvPr id="18435" name="Picture 3" descr="C:\Documents and Settings\Цметаня\Рабочий стол\mihail_glinka_slavsja_ti_slavsja_rus_moja_istinnij_gimn_ross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12976"/>
            <a:ext cx="2713216" cy="32012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31840" y="404664"/>
            <a:ext cx="2567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Герой Крымской войны,</a:t>
            </a:r>
          </a:p>
          <a:p>
            <a:pPr algn="ctr"/>
            <a:r>
              <a:rPr lang="ru-RU" dirty="0" smtClean="0"/>
              <a:t>Адмирал Корнилов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3501008"/>
            <a:ext cx="2040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Поэт А.С. Пушкин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661248"/>
            <a:ext cx="265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Композитор М.И. Глинка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268</TotalTime>
  <Words>549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Пастель</vt:lpstr>
      <vt:lpstr>            Словарные слова: государственные символы геральдика  флаг  гимн  патриот.</vt:lpstr>
      <vt:lpstr>Слайд 2</vt:lpstr>
      <vt:lpstr>Слайд 3</vt:lpstr>
      <vt:lpstr>Слайд 4</vt:lpstr>
      <vt:lpstr>Слайд 5</vt:lpstr>
      <vt:lpstr>Слайд 6</vt:lpstr>
      <vt:lpstr>  Проблемный вопрос: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Цметаня</cp:lastModifiedBy>
  <cp:revision>25</cp:revision>
  <dcterms:created xsi:type="dcterms:W3CDTF">2012-12-21T17:45:13Z</dcterms:created>
  <dcterms:modified xsi:type="dcterms:W3CDTF">2016-01-04T13:05:50Z</dcterms:modified>
</cp:coreProperties>
</file>