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81" r:id="rId3"/>
    <p:sldId id="282" r:id="rId4"/>
    <p:sldId id="283" r:id="rId5"/>
    <p:sldId id="284" r:id="rId6"/>
    <p:sldId id="275" r:id="rId7"/>
    <p:sldId id="304" r:id="rId8"/>
    <p:sldId id="271" r:id="rId9"/>
    <p:sldId id="305" r:id="rId10"/>
    <p:sldId id="258" r:id="rId11"/>
    <p:sldId id="306" r:id="rId12"/>
    <p:sldId id="273" r:id="rId13"/>
    <p:sldId id="259" r:id="rId14"/>
    <p:sldId id="272" r:id="rId15"/>
    <p:sldId id="307" r:id="rId16"/>
    <p:sldId id="257" r:id="rId17"/>
    <p:sldId id="280" r:id="rId18"/>
    <p:sldId id="260" r:id="rId19"/>
    <p:sldId id="261" r:id="rId20"/>
    <p:sldId id="299" r:id="rId21"/>
    <p:sldId id="326" r:id="rId22"/>
    <p:sldId id="276" r:id="rId23"/>
    <p:sldId id="278" r:id="rId24"/>
    <p:sldId id="286" r:id="rId25"/>
    <p:sldId id="285" r:id="rId26"/>
    <p:sldId id="302" r:id="rId27"/>
    <p:sldId id="300" r:id="rId28"/>
    <p:sldId id="301" r:id="rId29"/>
    <p:sldId id="318" r:id="rId30"/>
    <p:sldId id="303" r:id="rId31"/>
    <p:sldId id="262" r:id="rId32"/>
    <p:sldId id="308" r:id="rId33"/>
    <p:sldId id="295" r:id="rId34"/>
    <p:sldId id="313" r:id="rId35"/>
    <p:sldId id="314" r:id="rId36"/>
    <p:sldId id="309" r:id="rId37"/>
    <p:sldId id="298" r:id="rId38"/>
    <p:sldId id="320" r:id="rId39"/>
    <p:sldId id="310" r:id="rId40"/>
    <p:sldId id="321" r:id="rId41"/>
    <p:sldId id="319" r:id="rId42"/>
    <p:sldId id="317" r:id="rId43"/>
    <p:sldId id="316" r:id="rId44"/>
    <p:sldId id="267" r:id="rId45"/>
    <p:sldId id="269" r:id="rId46"/>
    <p:sldId id="322" r:id="rId47"/>
    <p:sldId id="323" r:id="rId48"/>
    <p:sldId id="324" r:id="rId49"/>
    <p:sldId id="266" r:id="rId50"/>
    <p:sldId id="32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81" autoAdjust="0"/>
    <p:restoredTop sz="94660"/>
  </p:normalViewPr>
  <p:slideViewPr>
    <p:cSldViewPr>
      <p:cViewPr>
        <p:scale>
          <a:sx n="50" d="100"/>
          <a:sy n="50" d="100"/>
        </p:scale>
        <p:origin x="-85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3F03F9-BC4A-446C-A171-7CDCB79F15A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7092B7-CDC7-4230-A195-C29DEBFB6B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539552" y="2204864"/>
            <a:ext cx="8110820" cy="196290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5400" b="1" dirty="0">
                <a:effectLst/>
              </a:rPr>
              <a:t>Как писать сжатое </a:t>
            </a:r>
            <a:r>
              <a:rPr lang="ru-RU" sz="5400" b="1" dirty="0" smtClean="0">
                <a:effectLst/>
              </a:rPr>
              <a:t>изложение</a:t>
            </a:r>
            <a:endParaRPr lang="ru-RU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98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560840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шаг</a:t>
            </a:r>
            <a:endParaRPr lang="ru-RU" sz="4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564904"/>
            <a:ext cx="7101408" cy="266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мысль</a:t>
            </a:r>
          </a:p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(чему учит текст?)</a:t>
            </a:r>
          </a:p>
          <a:p>
            <a:pPr marL="45720" lv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478571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мысль текста</a:t>
            </a:r>
          </a:p>
          <a:p>
            <a:pPr marL="45720" indent="0" algn="ctr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Сострадание-  это особый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98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шаг</a:t>
            </a:r>
            <a:br>
              <a:rPr lang="ru-RU" sz="4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endParaRPr lang="ru-RU" sz="4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196752"/>
            <a:ext cx="7317432" cy="4752528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и </a:t>
            </a:r>
            <a:r>
              <a:rPr lang="ru-RU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речи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построения текста. </a:t>
            </a:r>
          </a:p>
          <a:p>
            <a:pPr marL="45720" indent="0" algn="ctr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103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59" cy="792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(как сделать):</a:t>
            </a:r>
            <a:b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844824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описании - по предмету речи и его значимым, существенным признакам;</a:t>
            </a:r>
          </a:p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повествовании - по началу событий, ходу его, самого острого момента сюжета, концу;</a:t>
            </a:r>
          </a:p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рассуждении - по общему положению, аргументам, доказательствам,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3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183" y="476672"/>
            <a:ext cx="7838257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(как это сделать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84784"/>
            <a:ext cx="763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настроению, которое вызывает прочтение текста;</a:t>
            </a:r>
          </a:p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автора к событиям, героям;</a:t>
            </a:r>
          </a:p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наличию в тексте тезиса, формулирующего прямо или косвенно основную мысль (определение авторской позиции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798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14575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Публицистический стиль</a:t>
            </a:r>
          </a:p>
          <a:p>
            <a:pPr marL="4572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Рассуждение </a:t>
            </a:r>
          </a:p>
          <a:p>
            <a:pPr marL="4572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(тезис, аргументы, вывод)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93610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>
                <a:effectLst/>
              </a:rPr>
              <a:t>4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шаг</a:t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340768"/>
            <a:ext cx="7029400" cy="45365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текста, выделяя микротемы каждой части и озаглавливая их.</a:t>
            </a:r>
          </a:p>
        </p:txBody>
      </p:sp>
    </p:spTree>
    <p:extLst>
      <p:ext uri="{BB962C8B-B14F-4D97-AF65-F5344CB8AC3E}">
        <p14:creationId xmlns:p14="http://schemas.microsoft.com/office/powerpoint/2010/main" val="40957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80728"/>
            <a:ext cx="7173416" cy="48245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Микротема</a:t>
            </a:r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часть  одной общей темы</a:t>
            </a:r>
          </a:p>
        </p:txBody>
      </p:sp>
    </p:spTree>
    <p:extLst>
      <p:ext uri="{BB962C8B-B14F-4D97-AF65-F5344CB8AC3E}">
        <p14:creationId xmlns:p14="http://schemas.microsoft.com/office/powerpoint/2010/main" val="170984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476672"/>
            <a:ext cx="7190184" cy="936104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dirty="0">
                <a:solidFill>
                  <a:schemeClr val="tx1"/>
                </a:solidFill>
                <a:effectLst/>
              </a:rPr>
              <a:t>Способы (как сделать</a:t>
            </a:r>
            <a:r>
              <a:rPr lang="ru-RU" sz="4400" dirty="0" smtClean="0">
                <a:solidFill>
                  <a:schemeClr val="tx1"/>
                </a:solidFill>
                <a:effectLst/>
              </a:rPr>
              <a:t>):</a:t>
            </a:r>
            <a:endParaRPr lang="ru-RU" sz="44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44824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выделению главной мысли в абзаце;</a:t>
            </a:r>
          </a:p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соотношению нескольких абзацев в соответствии с главной мыслью;</a:t>
            </a:r>
          </a:p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ключевым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ключевым предложениям абзаца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1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80728"/>
            <a:ext cx="7173416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микротема</a:t>
            </a:r>
          </a:p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Сострадание-это особый талант, и без него трудно оставаться человеком.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4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7190184" cy="4320480"/>
          </a:xfrm>
        </p:spPr>
        <p:txBody>
          <a:bodyPr/>
          <a:lstStyle/>
          <a:p>
            <a:pPr marL="0" indent="0" algn="l">
              <a:buNone/>
            </a:pPr>
            <a:r>
              <a:rPr lang="ru-RU" sz="5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складывается оценка</a:t>
            </a:r>
            <a:r>
              <a:rPr lang="ru-RU" sz="5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5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проверяет эксперт?</a:t>
            </a:r>
          </a:p>
        </p:txBody>
      </p:sp>
    </p:spTree>
    <p:extLst>
      <p:ext uri="{BB962C8B-B14F-4D97-AF65-F5344CB8AC3E}">
        <p14:creationId xmlns:p14="http://schemas.microsoft.com/office/powerpoint/2010/main" val="23721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514575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alt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план</a:t>
            </a:r>
            <a:endParaRPr lang="ru-RU" alt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Выделив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абзацах опорные слова и словосочетания, получите 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назывной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Поставив вопрос к каждому абзацу, получите 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вопросный план.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Ответив на вопрос кратко, получите 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тезисный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91680" y="1052736"/>
            <a:ext cx="6400800" cy="4608512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</a:t>
            </a:r>
          </a:p>
          <a:p>
            <a:pPr marL="4572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Зачин</a:t>
            </a:r>
          </a:p>
          <a:p>
            <a:pPr marL="4572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мысль</a:t>
            </a:r>
          </a:p>
          <a:p>
            <a:pPr marL="4572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Концовка</a:t>
            </a:r>
          </a:p>
        </p:txBody>
      </p:sp>
    </p:spTree>
    <p:extLst>
      <p:ext uri="{BB962C8B-B14F-4D97-AF65-F5344CB8AC3E}">
        <p14:creationId xmlns:p14="http://schemas.microsoft.com/office/powerpoint/2010/main" val="682060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620688"/>
            <a:ext cx="7118176" cy="108012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 (второе прочтение текста)</a:t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556792"/>
            <a:ext cx="7632848" cy="4104456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Отметьте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абзаце  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476672"/>
            <a:ext cx="7118176" cy="864096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tx1"/>
                </a:solidFill>
                <a:effectLst/>
              </a:rPr>
              <a:t>Способы (как сделать):</a:t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340768"/>
            <a:ext cx="7173416" cy="46085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 тему и идею текста,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подробности, детали, описательные элементы, которые можно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опустить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692696"/>
            <a:ext cx="7118176" cy="122413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Сжатие исходного текста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7173416" cy="41044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складывается оценка?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проверяет эксперт?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008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80728"/>
            <a:ext cx="7101408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ИК2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Экзаменуемый применил один или несколько приемов сжатия текста, использовав их на протяжении всего текста</a:t>
            </a:r>
          </a:p>
          <a:p>
            <a:pPr marL="45720" indent="0" algn="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1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5001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ИК2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Экзаменуемый применил один или несколько приемов сжатия, использовав их для сжатия двух микротем текста</a:t>
            </a:r>
          </a:p>
          <a:p>
            <a:pPr marL="4572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124744"/>
            <a:ext cx="7029400" cy="43924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ИК2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Экзаменуемый применил один или несколько приемов сжатия текста, использовав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для сжатия одной микротемы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3592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857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ИК2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Экзаменуемый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использовал приемов сжатия текста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баллов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951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2" y="404664"/>
            <a:ext cx="8208912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приемам компрессии (сжатия) текста </a:t>
            </a:r>
            <a:r>
              <a:rPr lang="ru-RU" alt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относятся: </a:t>
            </a:r>
            <a:endParaRPr lang="ru-RU" sz="4000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348880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22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</a:p>
          <a:p>
            <a:pPr marL="61722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</a:t>
            </a:r>
          </a:p>
          <a:p>
            <a:pPr marL="61722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обобщение(объединение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слияние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514575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изложения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ИК1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Экзаменуемый точно передал основное содержание текста, отразив все важные микротемы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2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60648"/>
            <a:ext cx="7101408" cy="64807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исключения:</a:t>
            </a: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124744"/>
            <a:ext cx="7992888" cy="519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вводных слов, конструкций, обращений;</a:t>
            </a:r>
          </a:p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однородных членов предложения;</a:t>
            </a:r>
          </a:p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повторов;</a:t>
            </a:r>
          </a:p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однотипных примеров;</a:t>
            </a:r>
          </a:p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риторических вопросов и восклицаний;</a:t>
            </a:r>
          </a:p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цитат;</a:t>
            </a:r>
          </a:p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деталей, которые не влияют на ход авторской мысли; </a:t>
            </a:r>
          </a:p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рассуждений; </a:t>
            </a:r>
          </a:p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описаний;</a:t>
            </a:r>
          </a:p>
          <a:p>
            <a:pPr marL="38862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слов, предложений, отдельных членов предложения            (обособленные определения, обстоятельства), которые могут быть удалены без ущерба для содержания.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4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912" y="260648"/>
            <a:ext cx="7190184" cy="79208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 исключении необходимо:</a:t>
            </a:r>
            <a:b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052736"/>
            <a:ext cx="77048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2920" lvl="0" indent="-4572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главное (существенное) и детали (подробности);</a:t>
            </a:r>
          </a:p>
          <a:p>
            <a:pPr marL="502920" lvl="0" indent="-4572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убрать детали;</a:t>
            </a:r>
          </a:p>
          <a:p>
            <a:pPr marL="502920" lvl="0" indent="-4572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пропустить предложения, содержащие второстепенные факты;</a:t>
            </a:r>
          </a:p>
          <a:p>
            <a:pPr marL="502920" lvl="0" indent="-4572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пропустить предложения с описаниями и рассуждениями;</a:t>
            </a:r>
          </a:p>
          <a:p>
            <a:pPr marL="502920" indent="-4572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объединить полученное,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используя основные средства связи между предложениями;</a:t>
            </a:r>
          </a:p>
          <a:p>
            <a:pPr marL="502920" lvl="0" indent="-457200"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новый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14575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Время меняет людей. Но кроме времени, есть еще одна категория, воздействующая на тебя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может быть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даже посильнее, чем время. Это образ жизни, отношение к ней, сострадание к другим. Существует соображение, что сострадание воспитывается собственной бедой. Мне не нравится это соображение. Я верю, что сострадание – это особенный талант, и без него трудно оставаться человеком.</a:t>
            </a:r>
          </a:p>
          <a:p>
            <a:pPr marL="45720" indent="0" algn="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слова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0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07374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Исключаем из текста </a:t>
            </a: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вводное слово</a:t>
            </a:r>
          </a:p>
          <a:p>
            <a:pPr marL="4572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Исключаем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отдельные  слова, члены предложения (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обособленное определение, сравнение)</a:t>
            </a:r>
          </a:p>
          <a:p>
            <a:pPr marL="4572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Исключаем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</a:t>
            </a:r>
          </a:p>
          <a:p>
            <a:pPr marL="4572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ропускаем </a:t>
            </a: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рассуждения(предложения, содержащее </a:t>
            </a: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второстепенные </a:t>
            </a: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факты)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145752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Время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меняет людей. Но 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времени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есть </a:t>
            </a:r>
            <a:r>
              <a:rPr lang="ru-RU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категория, </a:t>
            </a:r>
            <a:r>
              <a:rPr lang="ru-RU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воздействующая на тебя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посильнее, </a:t>
            </a:r>
            <a:r>
              <a:rPr lang="ru-RU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время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образ жизни, </a:t>
            </a:r>
            <a:r>
              <a:rPr lang="ru-RU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ней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сострадание к другим.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соображение, что сострадание воспитывается собственной бедой. Мне не нравится это соображение.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верю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сострадание – это особенный талант, и без него трудно оставаться человеком.</a:t>
            </a:r>
          </a:p>
          <a:p>
            <a:pPr marL="45720" indent="0" algn="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6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07374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меняет людей. 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категория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посильнее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образ жизни,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 к другим.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соображение, что сострадание воспитывается собственной бедой. Мне не нравится это соображение.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особенный талант, и без него трудно оставаться человеком.</a:t>
            </a:r>
          </a:p>
          <a:p>
            <a:pPr marL="45720" indent="0" algn="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слов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332656"/>
            <a:ext cx="7118176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замены: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2920" indent="-457200">
              <a:buFont typeface="Wingdings" panose="05000000000000000000" pitchFamily="2" charset="2"/>
              <a:buChar char="Ø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однородных членов обобщающим словом;</a:t>
            </a:r>
          </a:p>
          <a:p>
            <a:pPr marL="502920" indent="-457200">
              <a:buFont typeface="Wingdings" panose="05000000000000000000" pitchFamily="2" charset="2"/>
              <a:buChar char="Ø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сложного предложения – простым;</a:t>
            </a:r>
          </a:p>
          <a:p>
            <a:pPr marL="502920" indent="-457200">
              <a:buFont typeface="Wingdings" panose="05000000000000000000" pitchFamily="2" charset="2"/>
              <a:buChar char="Ø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предложения  или ряда предложений общим понятием или выражением;</a:t>
            </a:r>
          </a:p>
          <a:p>
            <a:pPr marL="502920" indent="-457200">
              <a:buFont typeface="Wingdings" panose="05000000000000000000" pitchFamily="2" charset="2"/>
              <a:buChar char="Ø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речи – косвенной;</a:t>
            </a:r>
          </a:p>
          <a:p>
            <a:pPr marL="502920" indent="-457200">
              <a:buFont typeface="Wingdings" panose="05000000000000000000" pitchFamily="2" charset="2"/>
              <a:buChar char="Ø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текста одним предложением;</a:t>
            </a:r>
          </a:p>
          <a:p>
            <a:pPr marL="502920" indent="-457200">
              <a:buFont typeface="Wingdings" panose="05000000000000000000" pitchFamily="2" charset="2"/>
              <a:buChar char="Ø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предложения местоимением и т.д. </a:t>
            </a:r>
          </a:p>
          <a:p>
            <a:pPr marL="50292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синонимичным  понятием или выражением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1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2060848"/>
            <a:ext cx="7245424" cy="233744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Заменяем часть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синонимичным  понятием или выражением</a:t>
            </a:r>
          </a:p>
          <a:p>
            <a:pPr marL="788670" indent="-742950" algn="ctr">
              <a:buAutoNum type="arabicPeriod"/>
            </a:pPr>
            <a:endParaRPr lang="ru-RU" alt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19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908720"/>
            <a:ext cx="7056784" cy="477086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меняет людей. Но есть категория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посильнее его.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образ жизни,  сострадание к другим. </a:t>
            </a:r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соображение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сострадание воспитывается собственной бедой. Мне не нравится это соображение.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 – это особенный талант, и без него трудно оставаться человеком.</a:t>
            </a:r>
          </a:p>
          <a:p>
            <a:pPr marL="45720" indent="0" algn="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слов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4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548680"/>
            <a:ext cx="7128792" cy="557780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меняет людей. Но есть категория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посильнее его.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образ жизни,  сострадание к другим.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Считают,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сострадание воспитывается собственной бедой. Мне не нравится это соображение.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 – это особенный талант, и без него трудно оставаться человеком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слов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893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485772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ИК1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Экзаменуемый 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передал основное содержание текста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упустил или добавил одну микротему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4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1152128"/>
          </a:xfrm>
        </p:spPr>
        <p:txBody>
          <a:bodyPr/>
          <a:lstStyle/>
          <a:p>
            <a:pPr marL="45720" indent="0" algn="l">
              <a:lnSpc>
                <a:spcPct val="150000"/>
              </a:lnSpc>
              <a:buNone/>
            </a:pPr>
            <a:r>
              <a:rPr lang="ru-RU" alt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</a:t>
            </a:r>
            <a:r>
              <a:rPr lang="ru-RU" alt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(объединение, слияние)</a:t>
            </a:r>
            <a:r>
              <a:rPr lang="ru-RU" alt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420888"/>
            <a:ext cx="7128792" cy="29523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сложного предложения путем слияния двух простых предложений, повествующих об одном и том же предмете речи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3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108012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сочетание </a:t>
            </a:r>
            <a:r>
              <a:rPr lang="ru-RU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приемов компрессии (сжатия)</a:t>
            </a:r>
            <a:endParaRPr lang="ru-RU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2060848"/>
            <a:ext cx="70567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исключения и обобщения (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 и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замены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замены, исключения и объединения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3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764704"/>
            <a:ext cx="7190184" cy="1224136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</a:t>
            </a:r>
            <a:r>
              <a:rPr lang="ru-RU" altLang="ru-RU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</a:t>
            </a:r>
            <a:r>
              <a:rPr lang="ru-RU" alt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обобщения</a:t>
            </a:r>
            <a:r>
              <a:rPr lang="ru-RU" alt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объединения, слияния) 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844824"/>
            <a:ext cx="7173416" cy="4104456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меняет людей. </a:t>
            </a: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категория </a:t>
            </a: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посильнее его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 жизни,  сострадание к другим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Считают, что сострадание воспитывается собственной бедой. Мне не нравится это соображение.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 – это особенный талант, и без него трудно оставаться человеком.</a:t>
            </a:r>
          </a:p>
        </p:txBody>
      </p:sp>
    </p:spTree>
    <p:extLst>
      <p:ext uri="{BB962C8B-B14F-4D97-AF65-F5344CB8AC3E}">
        <p14:creationId xmlns:p14="http://schemas.microsoft.com/office/powerpoint/2010/main" val="12572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21776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меняет людей. Но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посильнее  его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жизни,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 к другим.  Сострадание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особенный талант, и без него трудно оставаться человеком.</a:t>
            </a:r>
          </a:p>
          <a:p>
            <a:pPr marL="1783080" lvl="6" indent="0" algn="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слово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3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8252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alt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alt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удалять из текста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132856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220" indent="-571500">
              <a:buFont typeface="Wingdings" panose="05000000000000000000" pitchFamily="2" charset="2"/>
              <a:buChar char="Ø"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детали,  помогающие понять авторскую идею;</a:t>
            </a:r>
          </a:p>
          <a:p>
            <a:pPr marL="617220" indent="-571500">
              <a:buFont typeface="Wingdings" panose="05000000000000000000" pitchFamily="2" charset="2"/>
              <a:buChar char="Ø"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автора, используемые им для доказательства основной мысли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1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7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Смысловая цельность, речевая связность и последовательность изложения</a:t>
            </a:r>
            <a:b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2492896"/>
            <a:ext cx="6400800" cy="3528392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складывается оценка?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проверяет эксперт?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7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50737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ИК3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экзаменуемого характеризуется смысловой цельностью, речевой связностью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последовательностью изложения: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ошибки отсутствуют, последовательность изложения не нарушена;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нет нарушений абзацного членения</a:t>
            </a:r>
          </a:p>
          <a:p>
            <a:pPr marL="45720" indent="0" algn="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27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692696"/>
            <a:ext cx="7029400" cy="52897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ИК3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экзаменуемого характеризуется смысловой цельностью, речевой связностью и последовательностью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изложения,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опущена  одна логическая ошибка,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одно нарушение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членения текста</a:t>
            </a:r>
            <a:endParaRPr lang="ru-RU" sz="2800" dirty="0"/>
          </a:p>
          <a:p>
            <a:pPr marL="45720" indent="0" algn="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1балл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124744"/>
            <a:ext cx="7056784" cy="46805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ИК3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экзаменуемого просматривается коммуникативный замысел, 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</a:p>
          <a:p>
            <a:pPr marL="4572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опущено более одной логической ошибки, </a:t>
            </a:r>
          </a:p>
          <a:p>
            <a:pPr marL="4572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два случая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абзацного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членения текста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</a:t>
            </a:r>
            <a:endParaRPr lang="ru-RU" sz="2800" dirty="0"/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054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90" y="620688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220" indent="-571500">
              <a:buFont typeface="Wingdings" panose="05000000000000000000" pitchFamily="2" charset="2"/>
              <a:buChar char="Ø"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сжатое изложение каждой части, свяжите их между собой, чтобы получился текст</a:t>
            </a:r>
          </a:p>
          <a:p>
            <a:pPr marL="617220" indent="-571500">
              <a:buFont typeface="Wingdings" panose="05000000000000000000" pitchFamily="2" charset="2"/>
              <a:buChar char="Ø"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Следите, чтобы содержание исходного текста было передано без искажений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изложения- не менее 70 слов</a:t>
            </a:r>
          </a:p>
          <a:p>
            <a:pPr marL="617220" indent="-571500">
              <a:buFont typeface="Wingdings" panose="05000000000000000000" pitchFamily="2" charset="2"/>
              <a:buChar char="Ø"/>
            </a:pP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черновик изложения, внимательно проверьте его</a:t>
            </a:r>
          </a:p>
          <a:p>
            <a:pPr marL="61722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Перепишите изложение аккуратно, разборчивым почерком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2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08720"/>
            <a:ext cx="7029400" cy="4896544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ИК1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Экзаменуемый  передал основное содержание текста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упустил или добавил более одной микротемы</a:t>
            </a:r>
          </a:p>
          <a:p>
            <a:pPr marL="0" indent="0" algn="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3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7200" dirty="0" smtClean="0"/>
          </a:p>
          <a:p>
            <a:pPr marL="45720" indent="0" algn="ctr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успеха!</a:t>
            </a:r>
          </a:p>
          <a:p>
            <a:pPr marL="45720" indent="0" algn="ctr">
              <a:buNone/>
            </a:pPr>
            <a:endParaRPr lang="ru-RU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Акчебарова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Л.В.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272808" cy="1152128"/>
          </a:xfrm>
        </p:spPr>
        <p:txBody>
          <a:bodyPr/>
          <a:lstStyle/>
          <a:p>
            <a:pPr lvl="8" algn="ctr" rtl="0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br>
              <a:rPr lang="ru-RU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прочтение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текста)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420888"/>
            <a:ext cx="6984776" cy="3312368"/>
          </a:xfrm>
        </p:spPr>
        <p:txBody>
          <a:bodyPr>
            <a:normAutofit/>
          </a:bodyPr>
          <a:lstStyle/>
          <a:p>
            <a:pPr marL="2404872" lvl="8" indent="0" algn="ctr">
              <a:buNone/>
            </a:pP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прослушайте текст</a:t>
            </a:r>
            <a:endParaRPr lang="ru-RU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9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505792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Время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меняет людей. Но кроме времени, есть еще одна категория, воздействующая на тебя, может быть, даже посильнее, чем время. Это образ жизни, отношение к ней, сострадание к другим. Существует соображение, что сострадание воспитывается собственной бедой. Мне не нравится это соображение. Я верю, что сострадание – это особенный талант, и без него трудно оставаться человеком.</a:t>
            </a:r>
          </a:p>
          <a:p>
            <a:pPr marL="4572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Человек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безмятежной судьбы знает, конечно, о бедах, о том, что есть несчастные, а среди них – и дети. Да, несчастья и беды – это неизбежность. Но жизнь устроена так, что несчастье счастливому кажется чаще всего далёким, порой даже нереальным. Если у тебя всё хорошо, беда представляется рассыпанной по миру маленькими песчинками. Несчастье кажется нетипичным, а типичным – счастье. Счастье не будет счастьем, если оно каждый миг станет думать о беде и горе.</a:t>
            </a:r>
          </a:p>
          <a:p>
            <a:pPr marL="4572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Собственные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беды оставляют в душе рубцы и учат человека важным истинам. Но если человек запоминает только такие уроки, у него заниженная чувствительность. Плакать от собственной боли не трудно. Труднее плакать от боли чужой. Знаменитый мыслитель прошлого сказал: «Процветание раскрывает наши пороки, а бедствие – наши добродетели».</a:t>
            </a:r>
          </a:p>
          <a:p>
            <a:pPr marL="45720" indent="0" algn="r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А.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Лиханову</a:t>
            </a:r>
            <a:r>
              <a:rPr lang="ru-RU" dirty="0"/>
              <a:t>.)</a:t>
            </a:r>
          </a:p>
          <a:p>
            <a:pPr marL="45720" indent="0" algn="r">
              <a:buNone/>
            </a:pPr>
            <a:r>
              <a:rPr lang="ru-RU" dirty="0"/>
              <a:t>168 слов.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7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29600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1шаг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текста (о чём текст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(как сделать):</a:t>
            </a: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780928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началу текста;</a:t>
            </a:r>
          </a:p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ключевым словам;</a:t>
            </a:r>
          </a:p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ключевым эпизодам;</a:t>
            </a:r>
          </a:p>
          <a:p>
            <a:pPr marL="617220" lvl="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поступкам или размышлениям героев (автора)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976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0017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Ключевое слово</a:t>
            </a:r>
          </a:p>
          <a:p>
            <a:pPr marL="45720" indent="0" algn="ctr"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Сострадание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1383</TotalTime>
  <Words>1049</Words>
  <Application>Microsoft Office PowerPoint</Application>
  <PresentationFormat>Экран (4:3)</PresentationFormat>
  <Paragraphs>161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Воздушный поток</vt:lpstr>
      <vt:lpstr>Как писать сжатое изложение</vt:lpstr>
      <vt:lpstr>Из чего складывается оценка?  Что проверяет эксперт?</vt:lpstr>
      <vt:lpstr>Презентация PowerPoint</vt:lpstr>
      <vt:lpstr>Презентация PowerPoint</vt:lpstr>
      <vt:lpstr>Презентация PowerPoint</vt:lpstr>
      <vt:lpstr>ПЕРВЫЙ ЭТАП  (первое прочтение текста)   </vt:lpstr>
      <vt:lpstr>Презентация PowerPoint</vt:lpstr>
      <vt:lpstr>Презентация PowerPoint</vt:lpstr>
      <vt:lpstr>Презентация PowerPoint</vt:lpstr>
      <vt:lpstr>2 шаг</vt:lpstr>
      <vt:lpstr>Презентация PowerPoint</vt:lpstr>
      <vt:lpstr>3 шаг  </vt:lpstr>
      <vt:lpstr>Способы (как сделать): </vt:lpstr>
      <vt:lpstr>Способы (как это сделать):</vt:lpstr>
      <vt:lpstr>Презентация PowerPoint</vt:lpstr>
      <vt:lpstr>4 шаг </vt:lpstr>
      <vt:lpstr>Презентация PowerPoint</vt:lpstr>
      <vt:lpstr>Способы (как сделать):</vt:lpstr>
      <vt:lpstr>Презентация PowerPoint</vt:lpstr>
      <vt:lpstr>Презентация PowerPoint</vt:lpstr>
      <vt:lpstr>Презентация PowerPoint</vt:lpstr>
      <vt:lpstr>ВТОРОЙ ЭТАП (второе прочтение текста)  </vt:lpstr>
      <vt:lpstr>Способы (как сделать): </vt:lpstr>
      <vt:lpstr>Сжатие исходного текста</vt:lpstr>
      <vt:lpstr>Презентация PowerPoint</vt:lpstr>
      <vt:lpstr>Презентация PowerPoint</vt:lpstr>
      <vt:lpstr>Презентация PowerPoint</vt:lpstr>
      <vt:lpstr>Презентация PowerPoint</vt:lpstr>
      <vt:lpstr>К приемам компрессии (сжатия) текста относятся: </vt:lpstr>
      <vt:lpstr>Презентация PowerPoint</vt:lpstr>
      <vt:lpstr>При исключении необходимо: </vt:lpstr>
      <vt:lpstr>Презентация PowerPoint</vt:lpstr>
      <vt:lpstr>Презентация PowerPoint</vt:lpstr>
      <vt:lpstr>Презентация PowerPoint</vt:lpstr>
      <vt:lpstr>Презентация PowerPoint</vt:lpstr>
      <vt:lpstr>Приёмы замены:</vt:lpstr>
      <vt:lpstr>Презентация PowerPoint</vt:lpstr>
      <vt:lpstr>Презентация PowerPoint</vt:lpstr>
      <vt:lpstr>Презентация PowerPoint</vt:lpstr>
      <vt:lpstr>Обобщение (объединение, слияние) </vt:lpstr>
      <vt:lpstr>Возможно сочетание  приемов компрессии (сжатия)</vt:lpstr>
      <vt:lpstr>Сочетание исключения и обобщения (объединения, слияния) </vt:lpstr>
      <vt:lpstr>Презентация PowerPoint</vt:lpstr>
      <vt:lpstr>Презентация PowerPoint</vt:lpstr>
      <vt:lpstr>Смысловая цельность, речевая связность и последовательность изложения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писать сжатое изложение</dc:title>
  <dc:creator>1</dc:creator>
  <cp:lastModifiedBy>1</cp:lastModifiedBy>
  <cp:revision>108</cp:revision>
  <dcterms:created xsi:type="dcterms:W3CDTF">2014-11-26T18:16:13Z</dcterms:created>
  <dcterms:modified xsi:type="dcterms:W3CDTF">2015-01-22T16:12:05Z</dcterms:modified>
</cp:coreProperties>
</file>