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7C8F4-A01A-4512-808C-884BA632C762}" type="datetimeFigureOut">
              <a:rPr lang="ru-RU" smtClean="0"/>
              <a:t>05.05.2015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96B70-757D-4D3D-A01A-72AB60E67AA9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7C8F4-A01A-4512-808C-884BA632C762}" type="datetimeFigureOut">
              <a:rPr lang="ru-RU" smtClean="0"/>
              <a:t>05.05.2015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96B70-757D-4D3D-A01A-72AB60E67AA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7C8F4-A01A-4512-808C-884BA632C762}" type="datetimeFigureOut">
              <a:rPr lang="ru-RU" smtClean="0"/>
              <a:t>05.05.2015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96B70-757D-4D3D-A01A-72AB60E67AA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7C8F4-A01A-4512-808C-884BA632C762}" type="datetimeFigureOut">
              <a:rPr lang="ru-RU" smtClean="0"/>
              <a:t>05.05.2015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96B70-757D-4D3D-A01A-72AB60E67AA9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7C8F4-A01A-4512-808C-884BA632C762}" type="datetimeFigureOut">
              <a:rPr lang="ru-RU" smtClean="0"/>
              <a:t>05.05.2015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96B70-757D-4D3D-A01A-72AB60E67AA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7C8F4-A01A-4512-808C-884BA632C762}" type="datetimeFigureOut">
              <a:rPr lang="ru-RU" smtClean="0"/>
              <a:t>05.05.2015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96B70-757D-4D3D-A01A-72AB60E67AA9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7C8F4-A01A-4512-808C-884BA632C762}" type="datetimeFigureOut">
              <a:rPr lang="ru-RU" smtClean="0"/>
              <a:t>05.05.2015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96B70-757D-4D3D-A01A-72AB60E67AA9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7C8F4-A01A-4512-808C-884BA632C762}" type="datetimeFigureOut">
              <a:rPr lang="ru-RU" smtClean="0"/>
              <a:t>05.05.2015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96B70-757D-4D3D-A01A-72AB60E67AA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7C8F4-A01A-4512-808C-884BA632C762}" type="datetimeFigureOut">
              <a:rPr lang="ru-RU" smtClean="0"/>
              <a:t>05.05.2015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96B70-757D-4D3D-A01A-72AB60E67AA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7C8F4-A01A-4512-808C-884BA632C762}" type="datetimeFigureOut">
              <a:rPr lang="ru-RU" smtClean="0"/>
              <a:t>05.05.2015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96B70-757D-4D3D-A01A-72AB60E67AA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7C8F4-A01A-4512-808C-884BA632C762}" type="datetimeFigureOut">
              <a:rPr lang="ru-RU" smtClean="0"/>
              <a:t>05.05.2015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96B70-757D-4D3D-A01A-72AB60E67AA9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2387C8F4-A01A-4512-808C-884BA632C762}" type="datetimeFigureOut">
              <a:rPr lang="ru-RU" smtClean="0"/>
              <a:t>05.05.2015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B696B70-757D-4D3D-A01A-72AB60E67AA9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Греческие и латинские словообразовательные элементы.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Пересаженные корни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18806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55576" y="260648"/>
            <a:ext cx="7955161" cy="6336703"/>
          </a:xfrm>
        </p:spPr>
        <p:txBody>
          <a:bodyPr>
            <a:normAutofit lnSpcReduction="10000"/>
          </a:bodyPr>
          <a:lstStyle/>
          <a:p>
            <a:r>
              <a:rPr lang="ru-RU" sz="3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Словообразовательный элемент –фон- -- что обозначает «звук».</a:t>
            </a:r>
          </a:p>
          <a:p>
            <a:r>
              <a:rPr lang="ru-RU" sz="3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Слова с этим корнем:</a:t>
            </a:r>
          </a:p>
          <a:p>
            <a:r>
              <a:rPr lang="ru-RU" sz="3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Телефон</a:t>
            </a:r>
          </a:p>
          <a:p>
            <a:r>
              <a:rPr lang="ru-RU" sz="3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Микрофон </a:t>
            </a:r>
          </a:p>
          <a:p>
            <a:r>
              <a:rPr lang="ru-RU" sz="3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Магнитофон</a:t>
            </a:r>
          </a:p>
          <a:p>
            <a:r>
              <a:rPr lang="ru-RU" sz="3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Фонема</a:t>
            </a:r>
          </a:p>
          <a:p>
            <a:r>
              <a:rPr lang="ru-RU" sz="3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Фонетика</a:t>
            </a:r>
          </a:p>
          <a:p>
            <a:r>
              <a:rPr lang="ru-RU" sz="3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Граммофон</a:t>
            </a:r>
          </a:p>
          <a:p>
            <a:r>
              <a:rPr lang="ru-RU" sz="3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Фонограф</a:t>
            </a:r>
          </a:p>
          <a:p>
            <a:r>
              <a:rPr lang="ru-RU" sz="3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Саксофон</a:t>
            </a:r>
            <a:endParaRPr lang="ru-RU" sz="32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66027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55576" y="404664"/>
            <a:ext cx="7772400" cy="5820667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FF0000"/>
                </a:solidFill>
              </a:rPr>
              <a:t>Корень – микро-(греч.)- значит «маленький» </a:t>
            </a:r>
          </a:p>
          <a:p>
            <a:r>
              <a:rPr lang="ru-RU" sz="3200" dirty="0" smtClean="0">
                <a:solidFill>
                  <a:srgbClr val="FF0000"/>
                </a:solidFill>
              </a:rPr>
              <a:t>Слова с этим корнем:</a:t>
            </a:r>
          </a:p>
          <a:p>
            <a:r>
              <a:rPr lang="ru-RU" sz="3200" dirty="0" smtClean="0">
                <a:solidFill>
                  <a:srgbClr val="FF0000"/>
                </a:solidFill>
              </a:rPr>
              <a:t>Микроскоп</a:t>
            </a:r>
          </a:p>
          <a:p>
            <a:r>
              <a:rPr lang="ru-RU" sz="3200" dirty="0" smtClean="0">
                <a:solidFill>
                  <a:srgbClr val="FF0000"/>
                </a:solidFill>
              </a:rPr>
              <a:t>Микроорганизмы</a:t>
            </a:r>
          </a:p>
          <a:p>
            <a:r>
              <a:rPr lang="ru-RU" sz="3200" dirty="0" smtClean="0">
                <a:solidFill>
                  <a:srgbClr val="FF0000"/>
                </a:solidFill>
              </a:rPr>
              <a:t>Микрофон</a:t>
            </a:r>
          </a:p>
          <a:p>
            <a:r>
              <a:rPr lang="ru-RU" sz="3200" dirty="0" smtClean="0">
                <a:solidFill>
                  <a:srgbClr val="FF0000"/>
                </a:solidFill>
              </a:rPr>
              <a:t>Микроб</a:t>
            </a:r>
          </a:p>
          <a:p>
            <a:endParaRPr lang="ru-RU" sz="3200" dirty="0" smtClean="0">
              <a:solidFill>
                <a:srgbClr val="FF0000"/>
              </a:solidFill>
            </a:endParaRPr>
          </a:p>
          <a:p>
            <a:endParaRPr lang="ru-RU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61444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60649"/>
            <a:ext cx="7772400" cy="6192688"/>
          </a:xfrm>
        </p:spPr>
        <p:txBody>
          <a:bodyPr>
            <a:normAutofit fontScale="92500"/>
          </a:bodyPr>
          <a:lstStyle/>
          <a:p>
            <a:r>
              <a:rPr lang="ru-RU" sz="3200" dirty="0" smtClean="0">
                <a:solidFill>
                  <a:srgbClr val="00B050"/>
                </a:solidFill>
              </a:rPr>
              <a:t>Корень –авто-(по-гречески) значит «сам» </a:t>
            </a:r>
          </a:p>
          <a:p>
            <a:r>
              <a:rPr lang="ru-RU" sz="3200" dirty="0" smtClean="0">
                <a:solidFill>
                  <a:srgbClr val="00B050"/>
                </a:solidFill>
              </a:rPr>
              <a:t>Например:</a:t>
            </a:r>
          </a:p>
          <a:p>
            <a:r>
              <a:rPr lang="ru-RU" sz="3200" dirty="0" smtClean="0">
                <a:solidFill>
                  <a:srgbClr val="00B050"/>
                </a:solidFill>
              </a:rPr>
              <a:t>Автопортрет – это портрет , на котором художник  изобразил самого себя.</a:t>
            </a:r>
          </a:p>
          <a:p>
            <a:r>
              <a:rPr lang="ru-RU" sz="3200" dirty="0" smtClean="0">
                <a:solidFill>
                  <a:srgbClr val="00B050"/>
                </a:solidFill>
              </a:rPr>
              <a:t>Автобиография- биография , в которой человек описывает собственную жизнь.</a:t>
            </a:r>
          </a:p>
          <a:p>
            <a:r>
              <a:rPr lang="ru-RU" sz="3200" dirty="0" smtClean="0">
                <a:solidFill>
                  <a:srgbClr val="00B050"/>
                </a:solidFill>
              </a:rPr>
              <a:t>Слова с этим корнем:</a:t>
            </a:r>
          </a:p>
          <a:p>
            <a:r>
              <a:rPr lang="ru-RU" sz="3200" dirty="0" smtClean="0">
                <a:solidFill>
                  <a:srgbClr val="00B050"/>
                </a:solidFill>
              </a:rPr>
              <a:t>Автомат</a:t>
            </a:r>
          </a:p>
          <a:p>
            <a:r>
              <a:rPr lang="ru-RU" sz="3200" dirty="0" smtClean="0">
                <a:solidFill>
                  <a:srgbClr val="00B050"/>
                </a:solidFill>
              </a:rPr>
              <a:t>Автопогрузчик</a:t>
            </a:r>
          </a:p>
          <a:p>
            <a:r>
              <a:rPr lang="ru-RU" sz="3200" dirty="0" smtClean="0">
                <a:solidFill>
                  <a:srgbClr val="00B050"/>
                </a:solidFill>
              </a:rPr>
              <a:t>Автопилот</a:t>
            </a:r>
          </a:p>
          <a:p>
            <a:r>
              <a:rPr lang="ru-RU" sz="3200" dirty="0" smtClean="0">
                <a:solidFill>
                  <a:srgbClr val="00B050"/>
                </a:solidFill>
              </a:rPr>
              <a:t>Автомобиль</a:t>
            </a:r>
            <a:endParaRPr lang="ru-RU" sz="32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68388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900">
        <p14:warp dir="i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5536" y="188640"/>
            <a:ext cx="8348464" cy="4320480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00B0F0"/>
                </a:solidFill>
              </a:rPr>
              <a:t>Корень –</a:t>
            </a:r>
            <a:r>
              <a:rPr lang="ru-RU" sz="3200" dirty="0" err="1" smtClean="0">
                <a:solidFill>
                  <a:srgbClr val="00B0F0"/>
                </a:solidFill>
              </a:rPr>
              <a:t>аква</a:t>
            </a:r>
            <a:r>
              <a:rPr lang="ru-RU" sz="3200" dirty="0" smtClean="0">
                <a:solidFill>
                  <a:srgbClr val="00B0F0"/>
                </a:solidFill>
              </a:rPr>
              <a:t>- ( по-латыни) значит « вода» </a:t>
            </a:r>
          </a:p>
          <a:p>
            <a:r>
              <a:rPr lang="ru-RU" sz="3200" dirty="0" smtClean="0">
                <a:solidFill>
                  <a:srgbClr val="00B0F0"/>
                </a:solidFill>
              </a:rPr>
              <a:t>Аквариум- стеклянные домик для рыбок.</a:t>
            </a:r>
          </a:p>
          <a:p>
            <a:r>
              <a:rPr lang="ru-RU" sz="3200" dirty="0" smtClean="0">
                <a:solidFill>
                  <a:srgbClr val="00B0F0"/>
                </a:solidFill>
              </a:rPr>
              <a:t>Акварель – краска</a:t>
            </a:r>
          </a:p>
          <a:p>
            <a:r>
              <a:rPr lang="ru-RU" sz="3200" dirty="0" smtClean="0">
                <a:solidFill>
                  <a:srgbClr val="00B0F0"/>
                </a:solidFill>
              </a:rPr>
              <a:t>Акваланг – аппарат  для плавания </a:t>
            </a:r>
          </a:p>
          <a:p>
            <a:r>
              <a:rPr lang="ru-RU" sz="3200" dirty="0" smtClean="0">
                <a:solidFill>
                  <a:srgbClr val="00B0F0"/>
                </a:solidFill>
              </a:rPr>
              <a:t>Аквамарин-  это камень передающий цвет морской воды.</a:t>
            </a:r>
          </a:p>
          <a:p>
            <a:endParaRPr lang="ru-RU" sz="32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4326142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99592" y="980728"/>
            <a:ext cx="7772400" cy="4032448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accent6"/>
                </a:solidFill>
              </a:rPr>
              <a:t>Корень-авиа- ( лат.) – птица</a:t>
            </a:r>
          </a:p>
          <a:p>
            <a:r>
              <a:rPr lang="ru-RU" sz="3200" dirty="0" smtClean="0">
                <a:solidFill>
                  <a:schemeClr val="accent6"/>
                </a:solidFill>
              </a:rPr>
              <a:t>Слова с этим корнем:</a:t>
            </a:r>
          </a:p>
          <a:p>
            <a:r>
              <a:rPr lang="ru-RU" sz="3200" dirty="0" smtClean="0">
                <a:solidFill>
                  <a:schemeClr val="accent6"/>
                </a:solidFill>
              </a:rPr>
              <a:t>Авиация</a:t>
            </a:r>
          </a:p>
          <a:p>
            <a:r>
              <a:rPr lang="ru-RU" sz="3200" dirty="0" smtClean="0">
                <a:solidFill>
                  <a:schemeClr val="accent6"/>
                </a:solidFill>
              </a:rPr>
              <a:t>Авиапочта</a:t>
            </a:r>
          </a:p>
          <a:p>
            <a:r>
              <a:rPr lang="ru-RU" sz="3200" dirty="0" smtClean="0">
                <a:solidFill>
                  <a:schemeClr val="accent6"/>
                </a:solidFill>
              </a:rPr>
              <a:t>Авианосец</a:t>
            </a:r>
          </a:p>
          <a:p>
            <a:r>
              <a:rPr lang="ru-RU" sz="3200" dirty="0" smtClean="0">
                <a:solidFill>
                  <a:schemeClr val="accent6"/>
                </a:solidFill>
              </a:rPr>
              <a:t>Авиатор</a:t>
            </a:r>
          </a:p>
          <a:p>
            <a:endParaRPr lang="ru-RU" sz="3200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45902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611560" y="332656"/>
            <a:ext cx="8094222" cy="5472608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Какую пользу принесёт вам знание таких греко-латинских словообразовательных элементов? ( Словообразовательные элементы- это морфемы, из  которых образуются слова) Во- первых , </a:t>
            </a:r>
            <a:r>
              <a:rPr lang="ru-RU" sz="32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в</a:t>
            </a:r>
            <a:r>
              <a:rPr lang="ru-RU" sz="32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ы станете гораздо лучше понимать многие слова. А во- вторых , писать их без ошибок.  </a:t>
            </a:r>
            <a:endParaRPr lang="ru-RU" sz="32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14078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45</TotalTime>
  <Words>181</Words>
  <Application>Microsoft Office PowerPoint</Application>
  <PresentationFormat>Экран (4:3)</PresentationFormat>
  <Paragraphs>39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Воздушный поток</vt:lpstr>
      <vt:lpstr>Пересаженные корни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Пересаженные корни</dc:title>
  <dc:creator>Хозяин</dc:creator>
  <cp:lastModifiedBy>Хозяин</cp:lastModifiedBy>
  <cp:revision>5</cp:revision>
  <dcterms:created xsi:type="dcterms:W3CDTF">2015-05-04T09:42:43Z</dcterms:created>
  <dcterms:modified xsi:type="dcterms:W3CDTF">2015-05-05T10:47:42Z</dcterms:modified>
</cp:coreProperties>
</file>