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75" autoAdjust="0"/>
  </p:normalViewPr>
  <p:slideViewPr>
    <p:cSldViewPr>
      <p:cViewPr varScale="1">
        <p:scale>
          <a:sx n="79" d="100"/>
          <a:sy n="79" d="100"/>
        </p:scale>
        <p:origin x="-7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89886-DE06-4506-BCDF-E2BE885206A4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24BAE8-BB9E-4702-8E29-7203BEE2777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Отвечает на вопросы Какой? Чей?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C38B6DBD-E3B0-46C3-9665-5180FC37F91F}" type="parTrans" cxnId="{831F9A17-8BC0-463F-9463-1EB56D760BA9}">
      <dgm:prSet/>
      <dgm:spPr/>
      <dgm:t>
        <a:bodyPr/>
        <a:lstStyle/>
        <a:p>
          <a:endParaRPr lang="ru-RU"/>
        </a:p>
      </dgm:t>
    </dgm:pt>
    <dgm:pt modelId="{CB4B82E9-D680-4BE6-A718-3BA83265BB47}" type="sibTrans" cxnId="{831F9A17-8BC0-463F-9463-1EB56D760BA9}">
      <dgm:prSet/>
      <dgm:spPr/>
      <dgm:t>
        <a:bodyPr/>
        <a:lstStyle/>
        <a:p>
          <a:endParaRPr lang="ru-RU"/>
        </a:p>
      </dgm:t>
    </dgm:pt>
    <dgm:pt modelId="{6B8C0E79-AAB1-4841-BDFB-65D00934A1AB}">
      <dgm:prSet phldrT="[Текст]" custT="1"/>
      <dgm:spPr/>
      <dgm:t>
        <a:bodyPr/>
        <a:lstStyle/>
        <a:p>
          <a:r>
            <a:rPr lang="ru-RU" sz="1800" dirty="0" smtClean="0"/>
            <a:t>Обозначает признак предмета</a:t>
          </a:r>
          <a:endParaRPr lang="ru-RU" sz="1800" dirty="0"/>
        </a:p>
      </dgm:t>
    </dgm:pt>
    <dgm:pt modelId="{357A334F-B0D1-4F60-A7B5-70F2C6601C4C}" type="parTrans" cxnId="{ADE26687-8295-43E4-A22F-5A3E8377782B}">
      <dgm:prSet/>
      <dgm:spPr/>
      <dgm:t>
        <a:bodyPr/>
        <a:lstStyle/>
        <a:p>
          <a:endParaRPr lang="ru-RU"/>
        </a:p>
      </dgm:t>
    </dgm:pt>
    <dgm:pt modelId="{F4A34DC9-F5E9-4BC5-B8DC-39F0E6C5E665}" type="sibTrans" cxnId="{ADE26687-8295-43E4-A22F-5A3E8377782B}">
      <dgm:prSet/>
      <dgm:spPr/>
      <dgm:t>
        <a:bodyPr/>
        <a:lstStyle/>
        <a:p>
          <a:endParaRPr lang="ru-RU"/>
        </a:p>
      </dgm:t>
    </dgm:pt>
    <dgm:pt modelId="{A7A382D9-9DF1-4FF1-A7CB-55FF1A9F7E57}">
      <dgm:prSet phldrT="[Текст]" custT="1"/>
      <dgm:spPr/>
      <dgm:t>
        <a:bodyPr/>
        <a:lstStyle/>
        <a:p>
          <a:r>
            <a:rPr lang="ru-RU" sz="1600" dirty="0" smtClean="0"/>
            <a:t>В предложении бывает определением</a:t>
          </a:r>
          <a:endParaRPr lang="ru-RU" sz="1600" dirty="0"/>
        </a:p>
      </dgm:t>
    </dgm:pt>
    <dgm:pt modelId="{F9DADDCE-7E83-40F1-B367-FB6C9F8256C1}" type="parTrans" cxnId="{75125ADC-DFDD-4835-917B-535D9EE28A6E}">
      <dgm:prSet/>
      <dgm:spPr/>
      <dgm:t>
        <a:bodyPr/>
        <a:lstStyle/>
        <a:p>
          <a:endParaRPr lang="ru-RU"/>
        </a:p>
      </dgm:t>
    </dgm:pt>
    <dgm:pt modelId="{F84D4F6C-F3D8-4763-90B3-156E71532F75}" type="sibTrans" cxnId="{75125ADC-DFDD-4835-917B-535D9EE28A6E}">
      <dgm:prSet/>
      <dgm:spPr/>
      <dgm:t>
        <a:bodyPr/>
        <a:lstStyle/>
        <a:p>
          <a:endParaRPr lang="ru-RU"/>
        </a:p>
      </dgm:t>
    </dgm:pt>
    <dgm:pt modelId="{C9073566-4889-4519-BAE2-807F0F671F43}">
      <dgm:prSet phldrT="[Текст]" custT="1"/>
      <dgm:spPr/>
      <dgm:t>
        <a:bodyPr/>
        <a:lstStyle/>
        <a:p>
          <a:r>
            <a:rPr lang="ru-RU" sz="1800" dirty="0" smtClean="0"/>
            <a:t>Имеет степени сравнения</a:t>
          </a:r>
          <a:endParaRPr lang="ru-RU" sz="1800" dirty="0"/>
        </a:p>
      </dgm:t>
    </dgm:pt>
    <dgm:pt modelId="{2C03F35B-D076-4D07-B1F4-1DFD25EDA3B2}" type="parTrans" cxnId="{BE37F533-951B-4936-A8F4-918B0F4D2B4E}">
      <dgm:prSet/>
      <dgm:spPr/>
      <dgm:t>
        <a:bodyPr/>
        <a:lstStyle/>
        <a:p>
          <a:endParaRPr lang="ru-RU"/>
        </a:p>
      </dgm:t>
    </dgm:pt>
    <dgm:pt modelId="{C8F896A7-A0A2-4E03-A297-0C0A1D807417}" type="sibTrans" cxnId="{BE37F533-951B-4936-A8F4-918B0F4D2B4E}">
      <dgm:prSet/>
      <dgm:spPr/>
      <dgm:t>
        <a:bodyPr/>
        <a:lstStyle/>
        <a:p>
          <a:endParaRPr lang="ru-RU"/>
        </a:p>
      </dgm:t>
    </dgm:pt>
    <dgm:pt modelId="{321D4957-36AF-4200-A693-F36F1D570177}">
      <dgm:prSet phldrT="[Текст]" custT="1"/>
      <dgm:spPr/>
      <dgm:t>
        <a:bodyPr/>
        <a:lstStyle/>
        <a:p>
          <a:r>
            <a:rPr lang="ru-RU" sz="1800" dirty="0" smtClean="0"/>
            <a:t>Может иметь краткую форму</a:t>
          </a:r>
          <a:endParaRPr lang="ru-RU" sz="1800" dirty="0"/>
        </a:p>
      </dgm:t>
    </dgm:pt>
    <dgm:pt modelId="{D2CFFD01-63B0-4856-B2D9-C35BC0814708}" type="parTrans" cxnId="{F21FCD9F-A7C4-4546-B66D-809221662E94}">
      <dgm:prSet/>
      <dgm:spPr/>
      <dgm:t>
        <a:bodyPr/>
        <a:lstStyle/>
        <a:p>
          <a:endParaRPr lang="ru-RU"/>
        </a:p>
      </dgm:t>
    </dgm:pt>
    <dgm:pt modelId="{3F779728-77C3-4636-B0D8-43251C4FC5F7}" type="sibTrans" cxnId="{F21FCD9F-A7C4-4546-B66D-809221662E94}">
      <dgm:prSet/>
      <dgm:spPr/>
      <dgm:t>
        <a:bodyPr/>
        <a:lstStyle/>
        <a:p>
          <a:endParaRPr lang="ru-RU"/>
        </a:p>
      </dgm:t>
    </dgm:pt>
    <dgm:pt modelId="{9F1C03B1-5D5F-419D-A350-15D72AC7A567}">
      <dgm:prSet phldrT="[Текст]" custT="1"/>
      <dgm:spPr/>
      <dgm:t>
        <a:bodyPr/>
        <a:lstStyle/>
        <a:p>
          <a:r>
            <a:rPr lang="ru-RU" sz="1800" dirty="0" smtClean="0"/>
            <a:t>3 разряда по значению</a:t>
          </a:r>
          <a:endParaRPr lang="ru-RU" sz="1800" dirty="0"/>
        </a:p>
      </dgm:t>
    </dgm:pt>
    <dgm:pt modelId="{F7AC342C-8F19-46DD-A19F-22FFD842F3BC}" type="parTrans" cxnId="{3930F03F-18ED-4BF6-985F-63470999FB7B}">
      <dgm:prSet/>
      <dgm:spPr/>
      <dgm:t>
        <a:bodyPr/>
        <a:lstStyle/>
        <a:p>
          <a:endParaRPr lang="ru-RU"/>
        </a:p>
      </dgm:t>
    </dgm:pt>
    <dgm:pt modelId="{3F6CD481-F506-4832-BF71-34F87E617621}" type="sibTrans" cxnId="{3930F03F-18ED-4BF6-985F-63470999FB7B}">
      <dgm:prSet/>
      <dgm:spPr/>
      <dgm:t>
        <a:bodyPr/>
        <a:lstStyle/>
        <a:p>
          <a:endParaRPr lang="ru-RU"/>
        </a:p>
      </dgm:t>
    </dgm:pt>
    <dgm:pt modelId="{B425DCDF-C970-4A17-9EDF-81B615D876F9}">
      <dgm:prSet phldrT="[Текст]" custT="1"/>
      <dgm:spPr/>
      <dgm:t>
        <a:bodyPr/>
        <a:lstStyle/>
        <a:p>
          <a:r>
            <a:rPr lang="ru-RU" sz="1800" dirty="0" smtClean="0"/>
            <a:t>Род, </a:t>
          </a:r>
        </a:p>
        <a:p>
          <a:r>
            <a:rPr lang="ru-RU" sz="1800" dirty="0" smtClean="0"/>
            <a:t>число, падеж</a:t>
          </a:r>
          <a:r>
            <a:rPr lang="ru-RU" sz="3900" dirty="0" smtClean="0"/>
            <a:t> </a:t>
          </a:r>
          <a:endParaRPr lang="ru-RU" sz="3900" dirty="0"/>
        </a:p>
      </dgm:t>
    </dgm:pt>
    <dgm:pt modelId="{B852932D-D15E-430F-AD82-B92863EA5B2E}" type="parTrans" cxnId="{829EF31A-60FE-4DF3-AB75-9938C10037A3}">
      <dgm:prSet/>
      <dgm:spPr/>
      <dgm:t>
        <a:bodyPr/>
        <a:lstStyle/>
        <a:p>
          <a:endParaRPr lang="ru-RU"/>
        </a:p>
      </dgm:t>
    </dgm:pt>
    <dgm:pt modelId="{5AAD34D7-4CE5-4B8F-A107-D7383ED49DD2}" type="sibTrans" cxnId="{829EF31A-60FE-4DF3-AB75-9938C10037A3}">
      <dgm:prSet/>
      <dgm:spPr/>
      <dgm:t>
        <a:bodyPr/>
        <a:lstStyle/>
        <a:p>
          <a:endParaRPr lang="ru-RU"/>
        </a:p>
      </dgm:t>
    </dgm:pt>
    <dgm:pt modelId="{6327ECD4-0CE9-4E07-919E-483D22C915F9}" type="pres">
      <dgm:prSet presAssocID="{D7589886-DE06-4506-BCDF-E2BE885206A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9042A61-A1D9-419B-8135-7A8F1AF5C9ED}" type="pres">
      <dgm:prSet presAssocID="{B224BAE8-BB9E-4702-8E29-7203BEE2777B}" presName="Parent" presStyleLbl="node0" presStyleIdx="0" presStyleCnt="1" custLinFactNeighborX="-430" custLinFactNeighborY="54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C7C244C2-C709-4BC1-BB96-87082AFC6ED3}" type="pres">
      <dgm:prSet presAssocID="{6B8C0E79-AAB1-4841-BDFB-65D00934A1AB}" presName="Accent1" presStyleCnt="0"/>
      <dgm:spPr/>
    </dgm:pt>
    <dgm:pt modelId="{7B682CAC-0E89-4ECB-AE02-1FC9153CDC8D}" type="pres">
      <dgm:prSet presAssocID="{6B8C0E79-AAB1-4841-BDFB-65D00934A1AB}" presName="Accent" presStyleLbl="bgShp" presStyleIdx="0" presStyleCnt="6"/>
      <dgm:spPr/>
    </dgm:pt>
    <dgm:pt modelId="{60E1D3A2-AF90-43A1-B35E-3C3F2F9B0546}" type="pres">
      <dgm:prSet presAssocID="{6B8C0E79-AAB1-4841-BDFB-65D00934A1A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CDD01-E079-455D-A07C-C0F60BA414B9}" type="pres">
      <dgm:prSet presAssocID="{A7A382D9-9DF1-4FF1-A7CB-55FF1A9F7E57}" presName="Accent2" presStyleCnt="0"/>
      <dgm:spPr/>
    </dgm:pt>
    <dgm:pt modelId="{A6309F9B-B6E9-4A6A-9D4D-196EB104FB6B}" type="pres">
      <dgm:prSet presAssocID="{A7A382D9-9DF1-4FF1-A7CB-55FF1A9F7E57}" presName="Accent" presStyleLbl="bgShp" presStyleIdx="1" presStyleCnt="6"/>
      <dgm:spPr/>
    </dgm:pt>
    <dgm:pt modelId="{A8F7CD04-EE42-41C2-BE1C-244776B613E9}" type="pres">
      <dgm:prSet presAssocID="{A7A382D9-9DF1-4FF1-A7CB-55FF1A9F7E5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85936-2B4E-4EA6-9CC9-447C239FBC15}" type="pres">
      <dgm:prSet presAssocID="{C9073566-4889-4519-BAE2-807F0F671F43}" presName="Accent3" presStyleCnt="0"/>
      <dgm:spPr/>
    </dgm:pt>
    <dgm:pt modelId="{72CBC2C6-3842-49E9-9597-02614D1DD29C}" type="pres">
      <dgm:prSet presAssocID="{C9073566-4889-4519-BAE2-807F0F671F43}" presName="Accent" presStyleLbl="bgShp" presStyleIdx="2" presStyleCnt="6"/>
      <dgm:spPr/>
    </dgm:pt>
    <dgm:pt modelId="{76782501-FD1D-4087-BCAB-284590D76B04}" type="pres">
      <dgm:prSet presAssocID="{C9073566-4889-4519-BAE2-807F0F671F43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34596-82E8-4E65-9506-45EBEEC32C4B}" type="pres">
      <dgm:prSet presAssocID="{321D4957-36AF-4200-A693-F36F1D570177}" presName="Accent4" presStyleCnt="0"/>
      <dgm:spPr/>
    </dgm:pt>
    <dgm:pt modelId="{5BC8F568-8196-4D3B-8FB0-A774A0012792}" type="pres">
      <dgm:prSet presAssocID="{321D4957-36AF-4200-A693-F36F1D570177}" presName="Accent" presStyleLbl="bgShp" presStyleIdx="3" presStyleCnt="6"/>
      <dgm:spPr/>
    </dgm:pt>
    <dgm:pt modelId="{E4C60599-906C-4A60-8242-24299E48DF73}" type="pres">
      <dgm:prSet presAssocID="{321D4957-36AF-4200-A693-F36F1D57017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E98D0-D7B4-42EE-BEA3-914E2AD88D8B}" type="pres">
      <dgm:prSet presAssocID="{9F1C03B1-5D5F-419D-A350-15D72AC7A567}" presName="Accent5" presStyleCnt="0"/>
      <dgm:spPr/>
    </dgm:pt>
    <dgm:pt modelId="{E5F917A4-A576-4609-B28C-A8BB5B3281F8}" type="pres">
      <dgm:prSet presAssocID="{9F1C03B1-5D5F-419D-A350-15D72AC7A567}" presName="Accent" presStyleLbl="bgShp" presStyleIdx="4" presStyleCnt="6"/>
      <dgm:spPr/>
    </dgm:pt>
    <dgm:pt modelId="{DF4D37D9-549C-4122-A861-31C16E75B5AA}" type="pres">
      <dgm:prSet presAssocID="{9F1C03B1-5D5F-419D-A350-15D72AC7A56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26A38-45F3-4FF2-8485-E8243294B0CC}" type="pres">
      <dgm:prSet presAssocID="{B425DCDF-C970-4A17-9EDF-81B615D876F9}" presName="Accent6" presStyleCnt="0"/>
      <dgm:spPr/>
    </dgm:pt>
    <dgm:pt modelId="{D364AE98-6BA1-45C3-B269-37F81BE74935}" type="pres">
      <dgm:prSet presAssocID="{B425DCDF-C970-4A17-9EDF-81B615D876F9}" presName="Accent" presStyleLbl="bgShp" presStyleIdx="5" presStyleCnt="6"/>
      <dgm:spPr/>
    </dgm:pt>
    <dgm:pt modelId="{70641ED5-FB0A-4E4F-8434-F60F9E8EC882}" type="pres">
      <dgm:prSet presAssocID="{B425DCDF-C970-4A17-9EDF-81B615D876F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62E51E-5EE5-40E1-8B60-3E46471FD002}" type="presOf" srcId="{A7A382D9-9DF1-4FF1-A7CB-55FF1A9F7E57}" destId="{A8F7CD04-EE42-41C2-BE1C-244776B613E9}" srcOrd="0" destOrd="0" presId="urn:microsoft.com/office/officeart/2011/layout/HexagonRadial"/>
    <dgm:cxn modelId="{F21FCD9F-A7C4-4546-B66D-809221662E94}" srcId="{B224BAE8-BB9E-4702-8E29-7203BEE2777B}" destId="{321D4957-36AF-4200-A693-F36F1D570177}" srcOrd="3" destOrd="0" parTransId="{D2CFFD01-63B0-4856-B2D9-C35BC0814708}" sibTransId="{3F779728-77C3-4636-B0D8-43251C4FC5F7}"/>
    <dgm:cxn modelId="{3930F03F-18ED-4BF6-985F-63470999FB7B}" srcId="{B224BAE8-BB9E-4702-8E29-7203BEE2777B}" destId="{9F1C03B1-5D5F-419D-A350-15D72AC7A567}" srcOrd="4" destOrd="0" parTransId="{F7AC342C-8F19-46DD-A19F-22FFD842F3BC}" sibTransId="{3F6CD481-F506-4832-BF71-34F87E617621}"/>
    <dgm:cxn modelId="{34AEAF4E-8F27-4A49-97A3-DEF72BD83D1C}" type="presOf" srcId="{9F1C03B1-5D5F-419D-A350-15D72AC7A567}" destId="{DF4D37D9-549C-4122-A861-31C16E75B5AA}" srcOrd="0" destOrd="0" presId="urn:microsoft.com/office/officeart/2011/layout/HexagonRadial"/>
    <dgm:cxn modelId="{F3AFE44A-099C-40C1-B9EB-4441DC379519}" type="presOf" srcId="{B224BAE8-BB9E-4702-8E29-7203BEE2777B}" destId="{F9042A61-A1D9-419B-8135-7A8F1AF5C9ED}" srcOrd="0" destOrd="0" presId="urn:microsoft.com/office/officeart/2011/layout/HexagonRadial"/>
    <dgm:cxn modelId="{42C5578B-DCEE-4559-974C-45A35F638A2D}" type="presOf" srcId="{321D4957-36AF-4200-A693-F36F1D570177}" destId="{E4C60599-906C-4A60-8242-24299E48DF73}" srcOrd="0" destOrd="0" presId="urn:microsoft.com/office/officeart/2011/layout/HexagonRadial"/>
    <dgm:cxn modelId="{ADE26687-8295-43E4-A22F-5A3E8377782B}" srcId="{B224BAE8-BB9E-4702-8E29-7203BEE2777B}" destId="{6B8C0E79-AAB1-4841-BDFB-65D00934A1AB}" srcOrd="0" destOrd="0" parTransId="{357A334F-B0D1-4F60-A7B5-70F2C6601C4C}" sibTransId="{F4A34DC9-F5E9-4BC5-B8DC-39F0E6C5E665}"/>
    <dgm:cxn modelId="{674AD51B-E0C2-4F87-8F3D-804BFB4FE8EA}" type="presOf" srcId="{D7589886-DE06-4506-BCDF-E2BE885206A4}" destId="{6327ECD4-0CE9-4E07-919E-483D22C915F9}" srcOrd="0" destOrd="0" presId="urn:microsoft.com/office/officeart/2011/layout/HexagonRadial"/>
    <dgm:cxn modelId="{9D241690-7618-47E1-BD79-61C579FB1A01}" type="presOf" srcId="{C9073566-4889-4519-BAE2-807F0F671F43}" destId="{76782501-FD1D-4087-BCAB-284590D76B04}" srcOrd="0" destOrd="0" presId="urn:microsoft.com/office/officeart/2011/layout/HexagonRadial"/>
    <dgm:cxn modelId="{CC539BD4-F10C-475D-AA8C-17C6AD110514}" type="presOf" srcId="{B425DCDF-C970-4A17-9EDF-81B615D876F9}" destId="{70641ED5-FB0A-4E4F-8434-F60F9E8EC882}" srcOrd="0" destOrd="0" presId="urn:microsoft.com/office/officeart/2011/layout/HexagonRadial"/>
    <dgm:cxn modelId="{BE37F533-951B-4936-A8F4-918B0F4D2B4E}" srcId="{B224BAE8-BB9E-4702-8E29-7203BEE2777B}" destId="{C9073566-4889-4519-BAE2-807F0F671F43}" srcOrd="2" destOrd="0" parTransId="{2C03F35B-D076-4D07-B1F4-1DFD25EDA3B2}" sibTransId="{C8F896A7-A0A2-4E03-A297-0C0A1D807417}"/>
    <dgm:cxn modelId="{CE11ED97-14B2-4103-BDE3-40BE88B0FB71}" type="presOf" srcId="{6B8C0E79-AAB1-4841-BDFB-65D00934A1AB}" destId="{60E1D3A2-AF90-43A1-B35E-3C3F2F9B0546}" srcOrd="0" destOrd="0" presId="urn:microsoft.com/office/officeart/2011/layout/HexagonRadial"/>
    <dgm:cxn modelId="{829EF31A-60FE-4DF3-AB75-9938C10037A3}" srcId="{B224BAE8-BB9E-4702-8E29-7203BEE2777B}" destId="{B425DCDF-C970-4A17-9EDF-81B615D876F9}" srcOrd="5" destOrd="0" parTransId="{B852932D-D15E-430F-AD82-B92863EA5B2E}" sibTransId="{5AAD34D7-4CE5-4B8F-A107-D7383ED49DD2}"/>
    <dgm:cxn modelId="{75125ADC-DFDD-4835-917B-535D9EE28A6E}" srcId="{B224BAE8-BB9E-4702-8E29-7203BEE2777B}" destId="{A7A382D9-9DF1-4FF1-A7CB-55FF1A9F7E57}" srcOrd="1" destOrd="0" parTransId="{F9DADDCE-7E83-40F1-B367-FB6C9F8256C1}" sibTransId="{F84D4F6C-F3D8-4763-90B3-156E71532F75}"/>
    <dgm:cxn modelId="{831F9A17-8BC0-463F-9463-1EB56D760BA9}" srcId="{D7589886-DE06-4506-BCDF-E2BE885206A4}" destId="{B224BAE8-BB9E-4702-8E29-7203BEE2777B}" srcOrd="0" destOrd="0" parTransId="{C38B6DBD-E3B0-46C3-9665-5180FC37F91F}" sibTransId="{CB4B82E9-D680-4BE6-A718-3BA83265BB47}"/>
    <dgm:cxn modelId="{D46CCBFB-B54B-42B6-9876-846755541CB6}" type="presParOf" srcId="{6327ECD4-0CE9-4E07-919E-483D22C915F9}" destId="{F9042A61-A1D9-419B-8135-7A8F1AF5C9ED}" srcOrd="0" destOrd="0" presId="urn:microsoft.com/office/officeart/2011/layout/HexagonRadial"/>
    <dgm:cxn modelId="{CB760147-0203-4EC3-BFAA-3B8F1BDEF851}" type="presParOf" srcId="{6327ECD4-0CE9-4E07-919E-483D22C915F9}" destId="{C7C244C2-C709-4BC1-BB96-87082AFC6ED3}" srcOrd="1" destOrd="0" presId="urn:microsoft.com/office/officeart/2011/layout/HexagonRadial"/>
    <dgm:cxn modelId="{8CB94C06-86D2-453C-866C-8781CC813459}" type="presParOf" srcId="{C7C244C2-C709-4BC1-BB96-87082AFC6ED3}" destId="{7B682CAC-0E89-4ECB-AE02-1FC9153CDC8D}" srcOrd="0" destOrd="0" presId="urn:microsoft.com/office/officeart/2011/layout/HexagonRadial"/>
    <dgm:cxn modelId="{43B5FB7A-35D7-4DE7-AB31-9D6513D4BE59}" type="presParOf" srcId="{6327ECD4-0CE9-4E07-919E-483D22C915F9}" destId="{60E1D3A2-AF90-43A1-B35E-3C3F2F9B0546}" srcOrd="2" destOrd="0" presId="urn:microsoft.com/office/officeart/2011/layout/HexagonRadial"/>
    <dgm:cxn modelId="{318AB645-CE61-47CD-8C8E-D23D6FC7F38A}" type="presParOf" srcId="{6327ECD4-0CE9-4E07-919E-483D22C915F9}" destId="{A2ECDD01-E079-455D-A07C-C0F60BA414B9}" srcOrd="3" destOrd="0" presId="urn:microsoft.com/office/officeart/2011/layout/HexagonRadial"/>
    <dgm:cxn modelId="{08F9C4F8-DE5A-400F-9C09-1422479404D9}" type="presParOf" srcId="{A2ECDD01-E079-455D-A07C-C0F60BA414B9}" destId="{A6309F9B-B6E9-4A6A-9D4D-196EB104FB6B}" srcOrd="0" destOrd="0" presId="urn:microsoft.com/office/officeart/2011/layout/HexagonRadial"/>
    <dgm:cxn modelId="{53AEDBD1-EFFC-4472-BABB-CADFADED66CE}" type="presParOf" srcId="{6327ECD4-0CE9-4E07-919E-483D22C915F9}" destId="{A8F7CD04-EE42-41C2-BE1C-244776B613E9}" srcOrd="4" destOrd="0" presId="urn:microsoft.com/office/officeart/2011/layout/HexagonRadial"/>
    <dgm:cxn modelId="{FCEDFB2B-5D8E-432A-823A-03D318B76AC6}" type="presParOf" srcId="{6327ECD4-0CE9-4E07-919E-483D22C915F9}" destId="{B0585936-2B4E-4EA6-9CC9-447C239FBC15}" srcOrd="5" destOrd="0" presId="urn:microsoft.com/office/officeart/2011/layout/HexagonRadial"/>
    <dgm:cxn modelId="{D035D0E4-2F1E-47E9-B55E-96CA2E201415}" type="presParOf" srcId="{B0585936-2B4E-4EA6-9CC9-447C239FBC15}" destId="{72CBC2C6-3842-49E9-9597-02614D1DD29C}" srcOrd="0" destOrd="0" presId="urn:microsoft.com/office/officeart/2011/layout/HexagonRadial"/>
    <dgm:cxn modelId="{F28171C2-B40E-4B4B-BF6F-CE7852B86646}" type="presParOf" srcId="{6327ECD4-0CE9-4E07-919E-483D22C915F9}" destId="{76782501-FD1D-4087-BCAB-284590D76B04}" srcOrd="6" destOrd="0" presId="urn:microsoft.com/office/officeart/2011/layout/HexagonRadial"/>
    <dgm:cxn modelId="{98D378FB-1132-4BF4-AC45-56C0A265B4D4}" type="presParOf" srcId="{6327ECD4-0CE9-4E07-919E-483D22C915F9}" destId="{A4334596-82E8-4E65-9506-45EBEEC32C4B}" srcOrd="7" destOrd="0" presId="urn:microsoft.com/office/officeart/2011/layout/HexagonRadial"/>
    <dgm:cxn modelId="{38FE79DB-0676-4664-AD77-94CAF61634D4}" type="presParOf" srcId="{A4334596-82E8-4E65-9506-45EBEEC32C4B}" destId="{5BC8F568-8196-4D3B-8FB0-A774A0012792}" srcOrd="0" destOrd="0" presId="urn:microsoft.com/office/officeart/2011/layout/HexagonRadial"/>
    <dgm:cxn modelId="{A8B9130F-423C-4EC4-8A90-1C8FD8FE6C52}" type="presParOf" srcId="{6327ECD4-0CE9-4E07-919E-483D22C915F9}" destId="{E4C60599-906C-4A60-8242-24299E48DF73}" srcOrd="8" destOrd="0" presId="urn:microsoft.com/office/officeart/2011/layout/HexagonRadial"/>
    <dgm:cxn modelId="{57AFB5DF-033B-4825-9DF3-8FC5420B51DE}" type="presParOf" srcId="{6327ECD4-0CE9-4E07-919E-483D22C915F9}" destId="{2FEE98D0-D7B4-42EE-BEA3-914E2AD88D8B}" srcOrd="9" destOrd="0" presId="urn:microsoft.com/office/officeart/2011/layout/HexagonRadial"/>
    <dgm:cxn modelId="{3D20F240-6FA0-4AE0-94CE-17129A77C5EA}" type="presParOf" srcId="{2FEE98D0-D7B4-42EE-BEA3-914E2AD88D8B}" destId="{E5F917A4-A576-4609-B28C-A8BB5B3281F8}" srcOrd="0" destOrd="0" presId="urn:microsoft.com/office/officeart/2011/layout/HexagonRadial"/>
    <dgm:cxn modelId="{6AE5E12D-CE9C-4C4D-AC1A-93A81340CAF5}" type="presParOf" srcId="{6327ECD4-0CE9-4E07-919E-483D22C915F9}" destId="{DF4D37D9-549C-4122-A861-31C16E75B5AA}" srcOrd="10" destOrd="0" presId="urn:microsoft.com/office/officeart/2011/layout/HexagonRadial"/>
    <dgm:cxn modelId="{DE71DC80-33F2-44D8-A564-F9DB835B6D8E}" type="presParOf" srcId="{6327ECD4-0CE9-4E07-919E-483D22C915F9}" destId="{A5826A38-45F3-4FF2-8485-E8243294B0CC}" srcOrd="11" destOrd="0" presId="urn:microsoft.com/office/officeart/2011/layout/HexagonRadial"/>
    <dgm:cxn modelId="{0BF4E447-4E1D-47DC-A0B2-D932B079F0DC}" type="presParOf" srcId="{A5826A38-45F3-4FF2-8485-E8243294B0CC}" destId="{D364AE98-6BA1-45C3-B269-37F81BE74935}" srcOrd="0" destOrd="0" presId="urn:microsoft.com/office/officeart/2011/layout/HexagonRadial"/>
    <dgm:cxn modelId="{CF3C5817-3713-411A-8917-CCDA85733FA2}" type="presParOf" srcId="{6327ECD4-0CE9-4E07-919E-483D22C915F9}" destId="{70641ED5-FB0A-4E4F-8434-F60F9E8EC88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42A61-A1D9-419B-8135-7A8F1AF5C9ED}">
      <dsp:nvSpPr>
        <dsp:cNvPr id="0" name=""/>
        <dsp:cNvSpPr/>
      </dsp:nvSpPr>
      <dsp:spPr>
        <a:xfrm>
          <a:off x="2266108" y="1305257"/>
          <a:ext cx="1649228" cy="142664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Отвечает на вопросы Какой? Чей?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539408" y="1541673"/>
        <a:ext cx="1102628" cy="953817"/>
      </dsp:txXfrm>
    </dsp:sp>
    <dsp:sp modelId="{A6309F9B-B6E9-4A6A-9D4D-196EB104FB6B}">
      <dsp:nvSpPr>
        <dsp:cNvPr id="0" name=""/>
        <dsp:cNvSpPr/>
      </dsp:nvSpPr>
      <dsp:spPr>
        <a:xfrm>
          <a:off x="3305934" y="614983"/>
          <a:ext cx="622249" cy="536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1D3A2-AF90-43A1-B35E-3C3F2F9B0546}">
      <dsp:nvSpPr>
        <dsp:cNvPr id="0" name=""/>
        <dsp:cNvSpPr/>
      </dsp:nvSpPr>
      <dsp:spPr>
        <a:xfrm>
          <a:off x="2425118" y="0"/>
          <a:ext cx="1351531" cy="11692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Обозначает признак предмета</a:t>
          </a:r>
          <a:endParaRPr lang="ru-RU" sz="1800" kern="1200" dirty="0"/>
        </a:p>
      </dsp:txBody>
      <dsp:txXfrm>
        <a:off x="2649096" y="193767"/>
        <a:ext cx="903575" cy="781699"/>
      </dsp:txXfrm>
    </dsp:sp>
    <dsp:sp modelId="{72CBC2C6-3842-49E9-9597-02614D1DD29C}">
      <dsp:nvSpPr>
        <dsp:cNvPr id="0" name=""/>
        <dsp:cNvSpPr/>
      </dsp:nvSpPr>
      <dsp:spPr>
        <a:xfrm>
          <a:off x="4032147" y="1617298"/>
          <a:ext cx="622249" cy="536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7CD04-EE42-41C2-BE1C-244776B613E9}">
      <dsp:nvSpPr>
        <dsp:cNvPr id="0" name=""/>
        <dsp:cNvSpPr/>
      </dsp:nvSpPr>
      <dsp:spPr>
        <a:xfrm>
          <a:off x="3664629" y="719156"/>
          <a:ext cx="1351531" cy="11692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предложении бывает определением</a:t>
          </a:r>
          <a:endParaRPr lang="ru-RU" sz="1600" kern="1200" dirty="0"/>
        </a:p>
      </dsp:txBody>
      <dsp:txXfrm>
        <a:off x="3888607" y="912923"/>
        <a:ext cx="903575" cy="781699"/>
      </dsp:txXfrm>
    </dsp:sp>
    <dsp:sp modelId="{5BC8F568-8196-4D3B-8FB0-A774A0012792}">
      <dsp:nvSpPr>
        <dsp:cNvPr id="0" name=""/>
        <dsp:cNvSpPr/>
      </dsp:nvSpPr>
      <dsp:spPr>
        <a:xfrm>
          <a:off x="3527672" y="2748723"/>
          <a:ext cx="622249" cy="536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82501-FD1D-4087-BCAB-284590D76B04}">
      <dsp:nvSpPr>
        <dsp:cNvPr id="0" name=""/>
        <dsp:cNvSpPr/>
      </dsp:nvSpPr>
      <dsp:spPr>
        <a:xfrm>
          <a:off x="3664629" y="2132935"/>
          <a:ext cx="1351531" cy="11692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Имеет степени сравнения</a:t>
          </a:r>
          <a:endParaRPr lang="ru-RU" sz="1800" kern="1200" dirty="0"/>
        </a:p>
      </dsp:txBody>
      <dsp:txXfrm>
        <a:off x="3888607" y="2326702"/>
        <a:ext cx="903575" cy="781699"/>
      </dsp:txXfrm>
    </dsp:sp>
    <dsp:sp modelId="{E5F917A4-A576-4609-B28C-A8BB5B3281F8}">
      <dsp:nvSpPr>
        <dsp:cNvPr id="0" name=""/>
        <dsp:cNvSpPr/>
      </dsp:nvSpPr>
      <dsp:spPr>
        <a:xfrm>
          <a:off x="2276269" y="2866169"/>
          <a:ext cx="622249" cy="536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60599-906C-4A60-8242-24299E48DF73}">
      <dsp:nvSpPr>
        <dsp:cNvPr id="0" name=""/>
        <dsp:cNvSpPr/>
      </dsp:nvSpPr>
      <dsp:spPr>
        <a:xfrm>
          <a:off x="2425118" y="2852896"/>
          <a:ext cx="1351531" cy="11692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Может иметь краткую форму</a:t>
          </a:r>
          <a:endParaRPr lang="ru-RU" sz="1800" kern="1200" dirty="0"/>
        </a:p>
      </dsp:txBody>
      <dsp:txXfrm>
        <a:off x="2649096" y="3046663"/>
        <a:ext cx="903575" cy="781699"/>
      </dsp:txXfrm>
    </dsp:sp>
    <dsp:sp modelId="{D364AE98-6BA1-45C3-B269-37F81BE74935}">
      <dsp:nvSpPr>
        <dsp:cNvPr id="0" name=""/>
        <dsp:cNvSpPr/>
      </dsp:nvSpPr>
      <dsp:spPr>
        <a:xfrm>
          <a:off x="1538163" y="1864257"/>
          <a:ext cx="622249" cy="536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D37D9-549C-4122-A861-31C16E75B5AA}">
      <dsp:nvSpPr>
        <dsp:cNvPr id="0" name=""/>
        <dsp:cNvSpPr/>
      </dsp:nvSpPr>
      <dsp:spPr>
        <a:xfrm>
          <a:off x="1179852" y="2133739"/>
          <a:ext cx="1351531" cy="11692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 разряда по значению</a:t>
          </a:r>
          <a:endParaRPr lang="ru-RU" sz="1800" kern="1200" dirty="0"/>
        </a:p>
      </dsp:txBody>
      <dsp:txXfrm>
        <a:off x="1403830" y="2327506"/>
        <a:ext cx="903575" cy="781699"/>
      </dsp:txXfrm>
    </dsp:sp>
    <dsp:sp modelId="{70641ED5-FB0A-4E4F-8434-F60F9E8EC882}">
      <dsp:nvSpPr>
        <dsp:cNvPr id="0" name=""/>
        <dsp:cNvSpPr/>
      </dsp:nvSpPr>
      <dsp:spPr>
        <a:xfrm>
          <a:off x="1179852" y="717547"/>
          <a:ext cx="1351531" cy="11692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Род,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число, падеж</a:t>
          </a:r>
          <a:r>
            <a:rPr lang="ru-RU" sz="3900" kern="1200" dirty="0" smtClean="0"/>
            <a:t> </a:t>
          </a:r>
          <a:endParaRPr lang="ru-RU" sz="3900" kern="1200" dirty="0"/>
        </a:p>
      </dsp:txBody>
      <dsp:txXfrm>
        <a:off x="1403830" y="911314"/>
        <a:ext cx="903575" cy="781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59C9043-3EB6-40EF-89C7-FC06737DEF6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376855-7247-4DE9-B959-3FAE5B9813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7212636" cy="36004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Разряды 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имён прилагательных 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по значению (закрепление)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ru-RU" altLang="ru-RU" sz="4400" b="1" dirty="0">
                <a:solidFill>
                  <a:srgbClr val="FF0066"/>
                </a:solidFill>
              </a:rPr>
              <a:t>1  </a:t>
            </a:r>
            <a:r>
              <a:rPr lang="ru-RU" altLang="ru-RU" sz="4400" b="1" dirty="0" smtClean="0">
                <a:solidFill>
                  <a:srgbClr val="FF0066"/>
                </a:solidFill>
              </a:rPr>
              <a:t> 2   3   4  </a:t>
            </a:r>
            <a:r>
              <a:rPr lang="ru-RU" altLang="ru-RU" sz="4400" b="1" dirty="0">
                <a:solidFill>
                  <a:srgbClr val="FF0066"/>
                </a:solidFill>
              </a:rPr>
              <a:t>5  </a:t>
            </a:r>
            <a:r>
              <a:rPr lang="ru-RU" altLang="ru-RU" sz="4400" b="1" dirty="0" smtClean="0">
                <a:solidFill>
                  <a:srgbClr val="FF0066"/>
                </a:solidFill>
              </a:rPr>
              <a:t> 6  </a:t>
            </a:r>
            <a:r>
              <a:rPr lang="ru-RU" altLang="ru-RU" sz="4400" b="1" dirty="0">
                <a:solidFill>
                  <a:srgbClr val="FF0066"/>
                </a:solidFill>
              </a:rPr>
              <a:t>7  8  </a:t>
            </a:r>
            <a:r>
              <a:rPr lang="ru-RU" altLang="ru-RU" sz="4400" b="1" dirty="0" smtClean="0">
                <a:solidFill>
                  <a:srgbClr val="FF0066"/>
                </a:solidFill>
              </a:rPr>
              <a:t> 9   10</a:t>
            </a:r>
            <a:endParaRPr lang="ru-RU" altLang="ru-RU" sz="4400" b="1" dirty="0">
              <a:solidFill>
                <a:srgbClr val="FF0066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4400" b="1" dirty="0">
                <a:solidFill>
                  <a:srgbClr val="0000FF"/>
                </a:solidFill>
              </a:rPr>
              <a:t>К  </a:t>
            </a:r>
            <a:r>
              <a:rPr lang="ru-RU" altLang="ru-RU" sz="4400" b="1" dirty="0" err="1" smtClean="0">
                <a:solidFill>
                  <a:srgbClr val="0000FF"/>
                </a:solidFill>
              </a:rPr>
              <a:t>К</a:t>
            </a:r>
            <a:r>
              <a:rPr lang="ru-RU" altLang="ru-RU" sz="4400" b="1" dirty="0" smtClean="0">
                <a:solidFill>
                  <a:srgbClr val="0000FF"/>
                </a:solidFill>
              </a:rPr>
              <a:t>  </a:t>
            </a:r>
            <a:r>
              <a:rPr lang="ru-RU" altLang="ru-RU" sz="4400" b="1" dirty="0">
                <a:solidFill>
                  <a:srgbClr val="0000FF"/>
                </a:solidFill>
              </a:rPr>
              <a:t>О  </a:t>
            </a:r>
            <a:r>
              <a:rPr lang="ru-RU" altLang="ru-RU" sz="4400" b="1" dirty="0" smtClean="0">
                <a:solidFill>
                  <a:srgbClr val="0000FF"/>
                </a:solidFill>
              </a:rPr>
              <a:t>П  </a:t>
            </a:r>
            <a:r>
              <a:rPr lang="ru-RU" altLang="ru-RU" sz="4400" b="1" dirty="0">
                <a:solidFill>
                  <a:srgbClr val="0000FF"/>
                </a:solidFill>
              </a:rPr>
              <a:t>К  О К </a:t>
            </a:r>
            <a:r>
              <a:rPr lang="ru-RU" altLang="ru-RU" sz="4400" b="1" dirty="0" smtClean="0">
                <a:solidFill>
                  <a:srgbClr val="0000FF"/>
                </a:solidFill>
              </a:rPr>
              <a:t> О  </a:t>
            </a:r>
            <a:r>
              <a:rPr lang="ru-RU" altLang="ru-RU" sz="4400" b="1" dirty="0">
                <a:solidFill>
                  <a:srgbClr val="0000FF"/>
                </a:solidFill>
              </a:rPr>
              <a:t>П   </a:t>
            </a:r>
            <a:r>
              <a:rPr lang="ru-RU" altLang="ru-RU" sz="4400" b="1" dirty="0" smtClean="0">
                <a:solidFill>
                  <a:srgbClr val="0000FF"/>
                </a:solidFill>
              </a:rPr>
              <a:t>О</a:t>
            </a:r>
            <a:endParaRPr lang="ru-RU" altLang="ru-RU" sz="4400" b="1" dirty="0">
              <a:solidFill>
                <a:srgbClr val="0000FF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3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200" b="1" i="1" dirty="0">
                <a:solidFill>
                  <a:srgbClr val="993300"/>
                </a:solidFill>
              </a:rPr>
              <a:t>а) Сегодня мы </a:t>
            </a:r>
            <a:r>
              <a:rPr lang="ru-RU" altLang="ru-RU" sz="3200" b="1" i="1" dirty="0" smtClean="0">
                <a:solidFill>
                  <a:srgbClr val="993300"/>
                </a:solidFill>
              </a:rPr>
              <a:t>повторили… </a:t>
            </a:r>
            <a:r>
              <a:rPr lang="ru-RU" altLang="ru-RU" sz="3200" b="1" i="1" dirty="0">
                <a:solidFill>
                  <a:srgbClr val="9933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altLang="ru-RU" sz="3200" b="1" i="1" dirty="0">
                <a:solidFill>
                  <a:srgbClr val="993300"/>
                </a:solidFill>
              </a:rPr>
              <a:t>б) Я научился… .</a:t>
            </a:r>
          </a:p>
          <a:p>
            <a:pPr marL="0" indent="0" algn="ctr">
              <a:buNone/>
            </a:pPr>
            <a:r>
              <a:rPr lang="ru-RU" altLang="ru-RU" sz="3200" b="1" i="1" dirty="0">
                <a:solidFill>
                  <a:srgbClr val="993300"/>
                </a:solidFill>
              </a:rPr>
              <a:t>в) Мне было трудно… .</a:t>
            </a:r>
          </a:p>
          <a:p>
            <a:pPr marL="0" indent="0" algn="ctr">
              <a:buNone/>
            </a:pPr>
            <a:r>
              <a:rPr lang="ru-RU" altLang="ru-RU" sz="3200" b="1" i="1" dirty="0">
                <a:solidFill>
                  <a:srgbClr val="993300"/>
                </a:solidFill>
              </a:rPr>
              <a:t>г) Теперь я могу… </a:t>
            </a:r>
            <a:r>
              <a:rPr lang="ru-RU" altLang="ru-RU" sz="3200" b="1" i="1" dirty="0" smtClean="0">
                <a:solidFill>
                  <a:srgbClr val="99330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altLang="ru-RU" sz="3200" b="1" i="1" dirty="0" smtClean="0">
                <a:solidFill>
                  <a:srgbClr val="993300"/>
                </a:solidFill>
              </a:rPr>
              <a:t>д) Мне этот урок понравился (не понравился)… .</a:t>
            </a:r>
          </a:p>
          <a:p>
            <a:pPr marL="0" indent="0" algn="ctr">
              <a:buNone/>
            </a:pPr>
            <a:endParaRPr lang="ru-RU" altLang="ru-RU" sz="3200" b="1" i="1" dirty="0">
              <a:solidFill>
                <a:srgbClr val="9933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600" dirty="0">
                <a:solidFill>
                  <a:schemeClr val="accent5">
                    <a:lumMod val="50000"/>
                  </a:schemeClr>
                </a:solidFill>
              </a:rPr>
              <a:t>обратитесь к сказке А.С. Пушкина «Сказка о мертвой царевне и семи богатырях» и выпишите 5 качественных и 5 относительных </a:t>
            </a:r>
            <a:r>
              <a:rPr lang="ru-RU" altLang="ru-RU" sz="3600" dirty="0" smtClean="0">
                <a:solidFill>
                  <a:schemeClr val="accent5">
                    <a:lumMod val="50000"/>
                  </a:schemeClr>
                </a:solidFill>
              </a:rPr>
              <a:t>прилагательных вместе с существительными. </a:t>
            </a:r>
            <a:endParaRPr lang="ru-RU" alt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08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321994"/>
              </p:ext>
            </p:extLst>
          </p:nvPr>
        </p:nvGraphicFramePr>
        <p:xfrm>
          <a:off x="1463675" y="1700809"/>
          <a:ext cx="6196013" cy="402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мы знаем о прилагательном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41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476672"/>
            <a:ext cx="7408333" cy="55054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                    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Всё </a:t>
            </a:r>
            <a:r>
              <a:rPr lang="ru-RU" sz="2800" b="1" dirty="0"/>
              <a:t>(…) со временем становится </a:t>
            </a:r>
            <a:r>
              <a:rPr lang="ru-RU" sz="2800" b="1" dirty="0" smtClean="0"/>
              <a:t>явным.</a:t>
            </a:r>
            <a:br>
              <a:rPr lang="ru-RU" sz="2800" b="1" dirty="0" smtClean="0"/>
            </a:br>
            <a:r>
              <a:rPr lang="ru-RU" sz="2800" b="1" dirty="0"/>
              <a:t>                       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В </a:t>
            </a:r>
            <a:r>
              <a:rPr lang="ru-RU" sz="2800" b="1" dirty="0"/>
              <a:t>(…)  омуте черти водятся.</a:t>
            </a:r>
            <a:br>
              <a:rPr lang="ru-RU" sz="2800" b="1" dirty="0"/>
            </a:br>
            <a:r>
              <a:rPr lang="ru-RU" sz="2800" b="1" dirty="0"/>
              <a:t>                    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/>
              <a:t> </a:t>
            </a:r>
            <a:r>
              <a:rPr lang="ru-RU" sz="2800" b="1" dirty="0" smtClean="0"/>
              <a:t>(…)  </a:t>
            </a:r>
            <a:r>
              <a:rPr lang="ru-RU" sz="2800" b="1" dirty="0"/>
              <a:t>пример заразителен.</a:t>
            </a:r>
            <a:br>
              <a:rPr lang="ru-RU" sz="2800" b="1" dirty="0"/>
            </a:br>
            <a:r>
              <a:rPr lang="ru-RU" sz="2800" b="1" dirty="0"/>
              <a:t>                        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 </a:t>
            </a:r>
            <a:r>
              <a:rPr lang="ru-RU" sz="2800" b="1" dirty="0"/>
              <a:t>В (…) доме и стены помогают</a:t>
            </a:r>
            <a:r>
              <a:rPr lang="ru-RU" sz="2800" b="1" dirty="0" smtClean="0"/>
              <a:t>.</a:t>
            </a:r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8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 </a:t>
            </a:r>
            <a:r>
              <a:rPr lang="ru-RU" sz="2800" b="1" i="1" dirty="0" smtClean="0"/>
              <a:t>Всё </a:t>
            </a:r>
            <a:r>
              <a:rPr lang="ru-RU" sz="2800" b="1" i="1" u="sng" dirty="0" smtClean="0"/>
              <a:t>тайное </a:t>
            </a:r>
            <a:r>
              <a:rPr lang="ru-RU" sz="2800" b="1" i="1" dirty="0"/>
              <a:t>со временем становится явным</a:t>
            </a:r>
            <a:r>
              <a:rPr lang="ru-RU" sz="2800" b="1" i="1" dirty="0" smtClean="0"/>
              <a:t>.</a:t>
            </a:r>
          </a:p>
          <a:p>
            <a:pPr marL="0" indent="0">
              <a:buNone/>
            </a:pP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/>
              <a:t>                         В </a:t>
            </a:r>
            <a:r>
              <a:rPr lang="ru-RU" sz="2800" b="1" i="1" u="sng" dirty="0" smtClean="0"/>
              <a:t>тихом</a:t>
            </a:r>
            <a:r>
              <a:rPr lang="ru-RU" sz="2800" b="1" i="1" dirty="0" smtClean="0"/>
              <a:t>  </a:t>
            </a:r>
            <a:r>
              <a:rPr lang="ru-RU" sz="2800" b="1" i="1" dirty="0"/>
              <a:t>омуте черти водятся</a:t>
            </a:r>
            <a:r>
              <a:rPr lang="ru-RU" sz="2800" b="1" i="1" dirty="0" smtClean="0"/>
              <a:t>.</a:t>
            </a:r>
          </a:p>
          <a:p>
            <a:pPr marL="0" indent="0">
              <a:buNone/>
            </a:pP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/>
              <a:t>                         </a:t>
            </a:r>
            <a:r>
              <a:rPr lang="ru-RU" sz="2800" b="1" i="1" u="sng" dirty="0" smtClean="0"/>
              <a:t>Дурной</a:t>
            </a:r>
            <a:r>
              <a:rPr lang="ru-RU" sz="2800" b="1" i="1" dirty="0" smtClean="0"/>
              <a:t>  </a:t>
            </a:r>
            <a:r>
              <a:rPr lang="ru-RU" sz="2800" b="1" i="1" dirty="0"/>
              <a:t>пример заразителен</a:t>
            </a:r>
            <a:r>
              <a:rPr lang="ru-RU" sz="2800" b="1" i="1" dirty="0" smtClean="0"/>
              <a:t>.</a:t>
            </a:r>
          </a:p>
          <a:p>
            <a:pPr marL="0" indent="0">
              <a:buNone/>
            </a:pP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/>
              <a:t>                  В </a:t>
            </a:r>
            <a:r>
              <a:rPr lang="ru-RU" sz="2800" b="1" i="1" u="sng" dirty="0" smtClean="0"/>
              <a:t>родном</a:t>
            </a:r>
            <a:r>
              <a:rPr lang="ru-RU" sz="2800" b="1" i="1" dirty="0" smtClean="0"/>
              <a:t> </a:t>
            </a:r>
            <a:r>
              <a:rPr lang="ru-RU" sz="2800" b="1" i="1" dirty="0"/>
              <a:t>доме и стены помогают.</a:t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7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624925"/>
              </p:ext>
            </p:extLst>
          </p:nvPr>
        </p:nvGraphicFramePr>
        <p:xfrm>
          <a:off x="1331640" y="2132856"/>
          <a:ext cx="6484047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177"/>
                <a:gridCol w="885145"/>
                <a:gridCol w="885145"/>
                <a:gridCol w="885145"/>
                <a:gridCol w="885145"/>
                <a:gridCol w="885145"/>
                <a:gridCol w="8851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Разряд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Вопрос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Обозначает переменный признак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Обозначает постоянный признак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Обозначает принадлежность другому предмету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Образуют / не  образуют степени сравнения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Имеют / не имеют краткую форму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Качествен-</a:t>
                      </a:r>
                    </a:p>
                    <a:p>
                      <a:r>
                        <a:rPr lang="ru-RU" sz="1400" dirty="0" err="1" smtClean="0"/>
                        <a:t>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Какой?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Относи-тельные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Какой?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Притяжа</a:t>
                      </a:r>
                      <a:r>
                        <a:rPr lang="ru-RU" sz="1400" dirty="0" smtClean="0"/>
                        <a:t>-тельные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Чей?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_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     Разряды имён прилагательных </a:t>
            </a:r>
            <a:br>
              <a:rPr lang="ru-RU" sz="2800" dirty="0" smtClean="0"/>
            </a:br>
            <a:r>
              <a:rPr lang="ru-RU" sz="2800" dirty="0" smtClean="0"/>
              <a:t>                         по значению </a:t>
            </a:r>
            <a:r>
              <a:rPr lang="ru-RU" dirty="0" smtClean="0"/>
              <a:t> 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97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Задать вопрос к прилагательному.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Отвечает слово на вопрос какой? (какая? какое? какие?).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Да                            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Нет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Имеет степени сравнения              Притяжательное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или краткую форму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Да                           Нет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Качественное          Относительное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            Алгоритм определения разрядов прилагательных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419872" y="2996952"/>
            <a:ext cx="216024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32893" y="2996952"/>
            <a:ext cx="17563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47864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84168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051720" y="5009184"/>
            <a:ext cx="216024" cy="292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527884" y="5009184"/>
            <a:ext cx="252028" cy="292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051720" y="57332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928999" y="57332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8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7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i="1" dirty="0">
                <a:solidFill>
                  <a:srgbClr val="7030A0"/>
                </a:solidFill>
              </a:rPr>
              <a:t>Зимний</a:t>
            </a:r>
            <a:r>
              <a:rPr lang="ru-RU" sz="2800" i="1" dirty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(вечер), </a:t>
            </a:r>
            <a:r>
              <a:rPr lang="ru-RU" sz="2800" b="1" i="1" dirty="0" smtClean="0">
                <a:solidFill>
                  <a:srgbClr val="7030A0"/>
                </a:solidFill>
              </a:rPr>
              <a:t>малиновое </a:t>
            </a:r>
            <a:r>
              <a:rPr lang="ru-RU" sz="2800" i="1" dirty="0" smtClean="0">
                <a:solidFill>
                  <a:srgbClr val="7030A0"/>
                </a:solidFill>
              </a:rPr>
              <a:t>(варенье), </a:t>
            </a:r>
            <a:r>
              <a:rPr lang="ru-RU" sz="2800" b="1" i="1" dirty="0">
                <a:solidFill>
                  <a:srgbClr val="7030A0"/>
                </a:solidFill>
              </a:rPr>
              <a:t>теплый</a:t>
            </a:r>
            <a:r>
              <a:rPr lang="ru-RU" sz="2800" i="1" dirty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(хлеб), </a:t>
            </a:r>
            <a:r>
              <a:rPr lang="ru-RU" sz="2800" b="1" i="1" dirty="0" smtClean="0">
                <a:solidFill>
                  <a:srgbClr val="7030A0"/>
                </a:solidFill>
              </a:rPr>
              <a:t>оловянный</a:t>
            </a:r>
            <a:r>
              <a:rPr lang="ru-RU" sz="2800" i="1" dirty="0" smtClean="0">
                <a:solidFill>
                  <a:srgbClr val="7030A0"/>
                </a:solidFill>
              </a:rPr>
              <a:t> (солдатик), </a:t>
            </a:r>
            <a:r>
              <a:rPr lang="ru-RU" sz="2800" b="1" i="1" dirty="0" smtClean="0">
                <a:solidFill>
                  <a:srgbClr val="7030A0"/>
                </a:solidFill>
              </a:rPr>
              <a:t>приятный</a:t>
            </a:r>
            <a:r>
              <a:rPr lang="ru-RU" sz="2800" i="1" dirty="0" smtClean="0">
                <a:solidFill>
                  <a:srgbClr val="7030A0"/>
                </a:solidFill>
              </a:rPr>
              <a:t> (собеседник), </a:t>
            </a:r>
            <a:r>
              <a:rPr lang="ru-RU" sz="2800" b="1" i="1" dirty="0">
                <a:solidFill>
                  <a:srgbClr val="7030A0"/>
                </a:solidFill>
              </a:rPr>
              <a:t>стальное </a:t>
            </a:r>
            <a:r>
              <a:rPr lang="ru-RU" sz="2800" i="1" dirty="0" smtClean="0">
                <a:solidFill>
                  <a:srgbClr val="7030A0"/>
                </a:solidFill>
              </a:rPr>
              <a:t>(колечко), </a:t>
            </a:r>
            <a:r>
              <a:rPr lang="ru-RU" sz="2800" b="1" i="1" dirty="0" smtClean="0">
                <a:solidFill>
                  <a:srgbClr val="7030A0"/>
                </a:solidFill>
              </a:rPr>
              <a:t>веселое </a:t>
            </a:r>
            <a:r>
              <a:rPr lang="ru-RU" sz="2800" i="1" dirty="0" smtClean="0">
                <a:solidFill>
                  <a:srgbClr val="7030A0"/>
                </a:solidFill>
              </a:rPr>
              <a:t>(настроение), </a:t>
            </a:r>
            <a:r>
              <a:rPr lang="ru-RU" sz="2800" b="1" i="1" dirty="0" smtClean="0">
                <a:solidFill>
                  <a:srgbClr val="7030A0"/>
                </a:solidFill>
              </a:rPr>
              <a:t>соловьиные</a:t>
            </a:r>
            <a:r>
              <a:rPr lang="ru-RU" sz="2800" i="1" dirty="0" smtClean="0">
                <a:solidFill>
                  <a:srgbClr val="7030A0"/>
                </a:solidFill>
              </a:rPr>
              <a:t> (трели), </a:t>
            </a:r>
            <a:r>
              <a:rPr lang="ru-RU" sz="2800" b="1" i="1" dirty="0">
                <a:solidFill>
                  <a:srgbClr val="7030A0"/>
                </a:solidFill>
              </a:rPr>
              <a:t>добрый</a:t>
            </a:r>
            <a:r>
              <a:rPr lang="ru-RU" sz="2800" i="1" dirty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(человек), </a:t>
            </a:r>
            <a:r>
              <a:rPr lang="ru-RU" sz="2800" b="1" i="1" dirty="0">
                <a:solidFill>
                  <a:srgbClr val="7030A0"/>
                </a:solidFill>
              </a:rPr>
              <a:t>хрустальная</a:t>
            </a:r>
            <a:r>
              <a:rPr lang="ru-RU" sz="2800" i="1" dirty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(туфелька), </a:t>
            </a:r>
            <a:r>
              <a:rPr lang="ru-RU" sz="2800" b="1" i="1" dirty="0" smtClean="0">
                <a:solidFill>
                  <a:srgbClr val="7030A0"/>
                </a:solidFill>
              </a:rPr>
              <a:t>родительское</a:t>
            </a:r>
            <a:r>
              <a:rPr lang="ru-RU" sz="2800" i="1" dirty="0" smtClean="0">
                <a:solidFill>
                  <a:srgbClr val="7030A0"/>
                </a:solidFill>
              </a:rPr>
              <a:t> (благословение), </a:t>
            </a:r>
            <a:r>
              <a:rPr lang="ru-RU" sz="2800" b="1" i="1" dirty="0" smtClean="0">
                <a:solidFill>
                  <a:srgbClr val="7030A0"/>
                </a:solidFill>
              </a:rPr>
              <a:t>соломенная</a:t>
            </a:r>
            <a:r>
              <a:rPr lang="ru-RU" sz="2800" i="1" dirty="0" smtClean="0">
                <a:solidFill>
                  <a:srgbClr val="7030A0"/>
                </a:solidFill>
              </a:rPr>
              <a:t> (шляпка), </a:t>
            </a:r>
            <a:r>
              <a:rPr lang="ru-RU" sz="2800" b="1" i="1" dirty="0">
                <a:solidFill>
                  <a:srgbClr val="7030A0"/>
                </a:solidFill>
              </a:rPr>
              <a:t>воронье</a:t>
            </a:r>
            <a:r>
              <a:rPr lang="ru-RU" sz="2800" i="1" dirty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(гнездо), </a:t>
            </a:r>
            <a:r>
              <a:rPr lang="ru-RU" sz="2800" b="1" i="1" dirty="0" smtClean="0">
                <a:solidFill>
                  <a:srgbClr val="7030A0"/>
                </a:solidFill>
              </a:rPr>
              <a:t>лисий</a:t>
            </a:r>
            <a:r>
              <a:rPr lang="ru-RU" sz="2800" i="1" dirty="0" smtClean="0">
                <a:solidFill>
                  <a:srgbClr val="7030A0"/>
                </a:solidFill>
              </a:rPr>
              <a:t> (воротник), </a:t>
            </a:r>
            <a:r>
              <a:rPr lang="ru-RU" sz="2800" b="1" i="1" dirty="0">
                <a:solidFill>
                  <a:srgbClr val="7030A0"/>
                </a:solidFill>
              </a:rPr>
              <a:t>глубокое</a:t>
            </a:r>
            <a:r>
              <a:rPr lang="ru-RU" sz="2800" i="1" dirty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(чувство), </a:t>
            </a:r>
            <a:r>
              <a:rPr lang="ru-RU" sz="2800" b="1" i="1" dirty="0">
                <a:solidFill>
                  <a:srgbClr val="7030A0"/>
                </a:solidFill>
              </a:rPr>
              <a:t>лисья</a:t>
            </a:r>
            <a:r>
              <a:rPr lang="ru-RU" sz="2800" i="1" dirty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(нора), </a:t>
            </a:r>
            <a:r>
              <a:rPr lang="ru-RU" sz="2800" b="1" i="1" dirty="0">
                <a:solidFill>
                  <a:srgbClr val="7030A0"/>
                </a:solidFill>
              </a:rPr>
              <a:t>сестрицыно</a:t>
            </a:r>
            <a:r>
              <a:rPr lang="ru-RU" sz="2800" i="1" dirty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rgbClr val="7030A0"/>
                </a:solidFill>
              </a:rPr>
              <a:t>(рукоделие), </a:t>
            </a:r>
            <a:r>
              <a:rPr lang="ru-RU" sz="2800" b="1" i="1" dirty="0">
                <a:solidFill>
                  <a:srgbClr val="7030A0"/>
                </a:solidFill>
              </a:rPr>
              <a:t>мохнатый </a:t>
            </a:r>
            <a:r>
              <a:rPr lang="ru-RU" sz="2800" i="1" dirty="0" smtClean="0">
                <a:solidFill>
                  <a:srgbClr val="7030A0"/>
                </a:solidFill>
              </a:rPr>
              <a:t>(шмель).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Определите разряд прилагательных по значению и </a:t>
            </a:r>
            <a:r>
              <a:rPr lang="ru-RU" sz="2400" b="1" i="1" dirty="0"/>
              <a:t>впишите в одну из трех колонок. (Подсказка: для объяснения своей точки зрения используйте алгоритм.)</a:t>
            </a:r>
          </a:p>
        </p:txBody>
      </p:sp>
    </p:spTree>
    <p:extLst>
      <p:ext uri="{BB962C8B-B14F-4D97-AF65-F5344CB8AC3E}">
        <p14:creationId xmlns:p14="http://schemas.microsoft.com/office/powerpoint/2010/main" val="26837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  <a:r>
              <a:rPr lang="ru-RU" sz="2800" b="1" smtClean="0">
                <a:solidFill>
                  <a:schemeClr val="tx2">
                    <a:lumMod val="50000"/>
                  </a:schemeClr>
                </a:solidFill>
              </a:rPr>
              <a:t>Возле самого леса стоит избушка, в которой живет старик-охотник. Дом его похож не то на жилье рыбака, не то на охотничью палатку. На полке рядом с тяжелым охотничьим ружьем лежат резиновые сапоги, рыболовные сети. На полу лежит спальный мешок из оленьих шкур. Старый охотник – прекрасный рассказчик. Он хорошо разбирается в волчьих и медвежьих повадках, лисьих хитростях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412776"/>
            <a:ext cx="8568952" cy="51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Все мерещится поле с </a:t>
            </a:r>
            <a:r>
              <a:rPr lang="ru-RU" altLang="ru-RU" sz="2000" b="1" i="1" dirty="0" err="1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гречихою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маленьком</a:t>
            </a:r>
            <a:r>
              <a:rPr lang="ru-RU" altLang="ru-RU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доме сирень на окне.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Милое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детство мое вспоминается мне.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Перед нами простирались</a:t>
            </a:r>
            <a:r>
              <a:rPr lang="ru-RU" altLang="ru-RU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Кавказские</a:t>
            </a:r>
            <a:r>
              <a:rPr lang="ru-RU" altLang="ru-RU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горы.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Мамины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руки помнятся мне.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Меня манит к себе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глубокое</a:t>
            </a:r>
            <a:r>
              <a:rPr lang="ru-RU" altLang="ru-RU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озеро Байкал.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Ее привезли издалека в края, где шумят ковыли, как долго она привыкала к огню </a:t>
            </a:r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волгоградской</a:t>
            </a:r>
            <a:r>
              <a:rPr lang="ru-RU" altLang="ru-RU" sz="2000" b="1" i="1" dirty="0" smtClean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земли.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 startAt="7"/>
            </a:pP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Меня покорил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честный</a:t>
            </a:r>
            <a:r>
              <a:rPr lang="ru-RU" altLang="ru-RU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поступок моего товарища.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 startAt="7"/>
            </a:pP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Одна в глуши лесов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сосновых</a:t>
            </a:r>
            <a:r>
              <a:rPr lang="ru-RU" altLang="ru-RU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давно, давно ты ждешь меня.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 startAt="7"/>
            </a:pP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Я помню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отцово</a:t>
            </a:r>
            <a:r>
              <a:rPr lang="ru-RU" altLang="ru-RU" sz="2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наставленье.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 startAt="7"/>
            </a:pPr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Часовая</a:t>
            </a:r>
            <a:r>
              <a:rPr lang="ru-RU" altLang="ru-RU" sz="2000" b="1" i="1" dirty="0" smtClean="0">
                <a:solidFill>
                  <a:srgbClr val="27139D"/>
                </a:solidFill>
                <a:latin typeface="Times New Roman" pitchFamily="18" charset="0"/>
                <a:cs typeface="Times New Roman" pitchFamily="18" charset="0"/>
              </a:rPr>
              <a:t> стрелка движется медленно.</a:t>
            </a:r>
            <a:endParaRPr lang="ru-RU" altLang="ru-RU" sz="2000" b="1" i="1" dirty="0">
              <a:solidFill>
                <a:srgbClr val="2713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Буквенный диктант (К, О, П)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8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473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Разряды  имён прилагательных  по значению (закрепление)</vt:lpstr>
      <vt:lpstr>Что мы знаем о прилагательном</vt:lpstr>
      <vt:lpstr>Презентация PowerPoint</vt:lpstr>
      <vt:lpstr>Проверим!</vt:lpstr>
      <vt:lpstr>     Разряды имён прилагательных                           по значению  </vt:lpstr>
      <vt:lpstr>             Алгоритм определения разрядов прилагательных</vt:lpstr>
      <vt:lpstr>Определите разряд прилагательных по значению и впишите в одну из трех колонок. (Подсказка: для объяснения своей точки зрения используйте алгоритм.)</vt:lpstr>
      <vt:lpstr>Презентация PowerPoint</vt:lpstr>
      <vt:lpstr>Буквенный диктант (К, О, П)</vt:lpstr>
      <vt:lpstr>ПРОВЕРКА!</vt:lpstr>
      <vt:lpstr>Закончи предложение</vt:lpstr>
      <vt:lpstr>Домашнее задание</vt:lpstr>
    </vt:vector>
  </TitlesOfParts>
  <Company>ССОКТ г. Бугульма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Разряды  имён прилагательных</dc:title>
  <dc:creator>user</dc:creator>
  <cp:lastModifiedBy>user</cp:lastModifiedBy>
  <cp:revision>19</cp:revision>
  <dcterms:created xsi:type="dcterms:W3CDTF">2014-01-25T17:43:15Z</dcterms:created>
  <dcterms:modified xsi:type="dcterms:W3CDTF">2014-01-29T17:09:05Z</dcterms:modified>
</cp:coreProperties>
</file>