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BE03E-326D-4C48-B210-3D52E6AEBAC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22EDE-1871-43DB-AFAA-4C5D881D3D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22EDE-1871-43DB-AFAA-4C5D881D3D2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A481C9-A3EA-4484-B2F8-172BE259DC39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8DFF50-CEE5-457B-A727-7E33F3AD99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722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АППЛИКАЦИЯ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528392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это наиболее простой и доступный способ создания детьми художественных работ, сохраняющих реалистическую основу самого изображения;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это дидактическое средство для развития пространственного мышления, мелкой моторики, следовательно, развитие речи и интеллекта;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занятие, вырабатывающее умение слушать, понимать и выполнять инструкции, совершать последовательные действия, координировать работу рук и глаз                           </a:t>
            </a:r>
          </a:p>
          <a:p>
            <a:pPr algn="l">
              <a:buFont typeface="Arial" pitchFamily="34" charset="0"/>
              <a:buChar char="•"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Знакомить детей с разными свойствами бумаги, как материала.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Знакомить с приемами выкладывания и наклеивания готовых форм на лист бумаги.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Учить ориентироваться на листе бумаги.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Знакомить с приемами работы с клеем и кистью.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Учить составлению сюжетной композиции из геометрических фигур.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Развивать подвижность руки.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239000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Методы и приемы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1.Предварительная работа: игры с мозаикой, мелким однородным материалом</a:t>
            </a:r>
          </a:p>
          <a:p>
            <a:pPr>
              <a:buNone/>
            </a:pPr>
            <a:r>
              <a:rPr lang="ru-RU" dirty="0" smtClean="0"/>
              <a:t>2. Обследование и рассматривание предмета</a:t>
            </a:r>
          </a:p>
          <a:p>
            <a:pPr>
              <a:buNone/>
            </a:pPr>
            <a:r>
              <a:rPr lang="ru-RU" dirty="0" smtClean="0"/>
              <a:t>3. Показ способов обследования, выкладывания</a:t>
            </a:r>
          </a:p>
          <a:p>
            <a:pPr>
              <a:buNone/>
            </a:pPr>
            <a:r>
              <a:rPr lang="ru-RU" dirty="0" smtClean="0"/>
              <a:t>4. Совет, напоминание, помощь, исправление ошибок</a:t>
            </a:r>
          </a:p>
          <a:p>
            <a:pPr>
              <a:buNone/>
            </a:pPr>
            <a:r>
              <a:rPr lang="ru-RU" dirty="0" smtClean="0"/>
              <a:t>5. Анализ в игровой форме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Тематика занятий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1 квартал:</a:t>
            </a:r>
          </a:p>
          <a:p>
            <a:pPr>
              <a:buNone/>
            </a:pPr>
            <a:r>
              <a:rPr lang="ru-RU" dirty="0" smtClean="0"/>
              <a:t>«Узоры на полосе, круге, квадрате»,</a:t>
            </a:r>
          </a:p>
          <a:p>
            <a:pPr>
              <a:buNone/>
            </a:pPr>
            <a:r>
              <a:rPr lang="ru-RU" dirty="0" smtClean="0"/>
              <a:t>«Мячик», «Яблоко», «Шар»</a:t>
            </a:r>
          </a:p>
          <a:p>
            <a:pPr algn="ctr">
              <a:buNone/>
            </a:pPr>
            <a:r>
              <a:rPr lang="ru-RU" dirty="0" smtClean="0"/>
              <a:t>2 квартал:</a:t>
            </a:r>
          </a:p>
          <a:p>
            <a:pPr>
              <a:buNone/>
            </a:pPr>
            <a:r>
              <a:rPr lang="ru-RU" dirty="0" smtClean="0"/>
              <a:t>«Узоры на квадрате, круге», предметы, состоящие из 2-3 частей: «Гриб»,</a:t>
            </a:r>
          </a:p>
          <a:p>
            <a:pPr>
              <a:buNone/>
            </a:pPr>
            <a:r>
              <a:rPr lang="ru-RU" dirty="0" smtClean="0"/>
              <a:t>«Погремушка», «Снеговик», « Тележка»,</a:t>
            </a:r>
          </a:p>
          <a:p>
            <a:pPr>
              <a:buNone/>
            </a:pPr>
            <a:r>
              <a:rPr lang="ru-RU" dirty="0" smtClean="0"/>
              <a:t>« Домик»</a:t>
            </a:r>
          </a:p>
          <a:p>
            <a:pPr algn="ctr">
              <a:buNone/>
            </a:pPr>
            <a:r>
              <a:rPr lang="ru-RU" dirty="0" smtClean="0"/>
              <a:t>3 квартал:</a:t>
            </a:r>
          </a:p>
          <a:p>
            <a:pPr>
              <a:buNone/>
            </a:pPr>
            <a:r>
              <a:rPr lang="ru-RU" dirty="0" smtClean="0"/>
              <a:t>Сюжеты из готовых фигур и силуэтов « Кошка играет в мяч», « Курочка с цыплятами», « Слон жонглер»</a:t>
            </a:r>
          </a:p>
          <a:p>
            <a:pPr>
              <a:buNone/>
            </a:pPr>
            <a:r>
              <a:rPr lang="ru-RU" dirty="0" smtClean="0"/>
              <a:t>Со 2 квартал- занятия- загадки (3-4)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7239000" cy="7920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Средняя группа (4- 5 лет)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067128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Учить наклеивать узор на основу неправильной формы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Учить правильно держать ножницы и действовать с ними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Научить приемам вырезывания форм путем срезания углов, вырезывания фигур круг и овал из квадрата и прямоугольника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Познакомить с техникой обрывания бумаги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Продолжать учить детей наклеивать готовые формы по образцу, составлять композиции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Продолжать развивать мелкую моторику руки.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Методы и приемы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dirty="0" smtClean="0"/>
              <a:t>1</a:t>
            </a:r>
            <a:r>
              <a:rPr lang="ru-RU" b="1" dirty="0" smtClean="0"/>
              <a:t>.Информационно- рецептивный: </a:t>
            </a:r>
            <a:r>
              <a:rPr lang="ru-RU" sz="2400" dirty="0" smtClean="0"/>
              <a:t>рассматривание и анализ предмета</a:t>
            </a:r>
          </a:p>
          <a:p>
            <a:pPr marL="514350" indent="-514350">
              <a:buNone/>
            </a:pPr>
            <a:r>
              <a:rPr lang="ru-RU" dirty="0" smtClean="0"/>
              <a:t>2</a:t>
            </a:r>
            <a:r>
              <a:rPr lang="ru-RU" b="1" dirty="0" smtClean="0"/>
              <a:t>.Показ образцов, конструкций, цветового решения, расположения</a:t>
            </a:r>
          </a:p>
          <a:p>
            <a:pPr marL="514350" indent="-514350">
              <a:buNone/>
            </a:pPr>
            <a:r>
              <a:rPr lang="ru-RU" b="1" dirty="0" smtClean="0"/>
              <a:t>3.Показ техники работы с ножницами и приемов вырезывания</a:t>
            </a:r>
          </a:p>
          <a:p>
            <a:pPr marL="514350" indent="-514350">
              <a:buNone/>
            </a:pPr>
            <a:r>
              <a:rPr lang="ru-RU" dirty="0" smtClean="0"/>
              <a:t>4</a:t>
            </a:r>
            <a:r>
              <a:rPr lang="ru-RU" b="1" dirty="0" smtClean="0"/>
              <a:t>.Репродуктивный:</a:t>
            </a:r>
            <a:r>
              <a:rPr lang="ru-RU" sz="2400" dirty="0" smtClean="0"/>
              <a:t>упражнения в том или ином способе</a:t>
            </a:r>
          </a:p>
          <a:p>
            <a:pPr marL="514350" indent="-514350">
              <a:buNone/>
            </a:pPr>
            <a:r>
              <a:rPr lang="ru-RU" sz="2400" dirty="0" smtClean="0"/>
              <a:t>5. </a:t>
            </a:r>
            <a:r>
              <a:rPr lang="ru-RU" sz="2400" b="1" dirty="0" smtClean="0"/>
              <a:t>Словесные</a:t>
            </a:r>
            <a:r>
              <a:rPr lang="ru-RU" sz="2400" dirty="0" smtClean="0"/>
              <a:t>: пояснения, указания, образные сравнения, советы</a:t>
            </a:r>
          </a:p>
          <a:p>
            <a:pPr marL="514350" indent="-514350">
              <a:buNone/>
            </a:pPr>
            <a:r>
              <a:rPr lang="ru-RU" sz="2400" dirty="0" smtClean="0"/>
              <a:t>6. </a:t>
            </a:r>
            <a:r>
              <a:rPr lang="ru-RU" b="1" dirty="0" smtClean="0"/>
              <a:t>Индивидуальное обучение</a:t>
            </a:r>
          </a:p>
          <a:p>
            <a:pPr marL="514350" indent="-514350">
              <a:buNone/>
            </a:pPr>
            <a:r>
              <a:rPr lang="ru-RU" dirty="0" smtClean="0"/>
              <a:t>7</a:t>
            </a:r>
            <a:r>
              <a:rPr lang="ru-RU" b="1" dirty="0" smtClean="0"/>
              <a:t>. Анализ работ при активном участии детей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9361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Тематика</a:t>
            </a:r>
            <a:r>
              <a:rPr lang="ru-RU" sz="3600" dirty="0" smtClean="0"/>
              <a:t> занятий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-   закрепление полученных знаний и умений во 2 младшей группе </a:t>
            </a:r>
          </a:p>
          <a:p>
            <a:pPr>
              <a:buNone/>
            </a:pPr>
            <a:r>
              <a:rPr lang="ru-RU" sz="1800" dirty="0" smtClean="0"/>
              <a:t>-   введение ножниц, обучение резанью по прямой линии узких и широких полосок:</a:t>
            </a:r>
          </a:p>
          <a:p>
            <a:pPr>
              <a:buNone/>
            </a:pPr>
            <a:r>
              <a:rPr lang="ru-RU" sz="1800" dirty="0" smtClean="0"/>
              <a:t>    « Билеты», «Лесенка»,»Забор»,»Скамейка»,</a:t>
            </a:r>
          </a:p>
          <a:p>
            <a:pPr>
              <a:buNone/>
            </a:pPr>
            <a:r>
              <a:rPr lang="ru-RU" sz="1800" dirty="0" smtClean="0"/>
              <a:t>    «Ворота»,»Тележка»,»Домик»,»Елочка»</a:t>
            </a:r>
          </a:p>
          <a:p>
            <a:pPr>
              <a:buNone/>
            </a:pPr>
            <a:r>
              <a:rPr lang="ru-RU" sz="1800" dirty="0" smtClean="0"/>
              <a:t>-    обучение косым срезам у прямоугольников, разрезанию      квадрата по диагонали: «Дом с крышей и окнами», « Чашка с блюдцем»</a:t>
            </a:r>
          </a:p>
          <a:p>
            <a:pPr>
              <a:buFontTx/>
              <a:buChar char="-"/>
            </a:pPr>
            <a:r>
              <a:rPr lang="ru-RU" sz="1800" dirty="0" smtClean="0"/>
              <a:t>Декоративная аппликация: украшение полос («Полотенце»,»Шарфик»), круга (Тарелочка»)</a:t>
            </a:r>
          </a:p>
          <a:p>
            <a:pPr>
              <a:buNone/>
            </a:pPr>
            <a:r>
              <a:rPr lang="ru-RU" sz="1800" dirty="0" smtClean="0"/>
              <a:t>-</a:t>
            </a:r>
            <a:r>
              <a:rPr lang="ru-RU" sz="1800" dirty="0" smtClean="0"/>
              <a:t>   обучение вырезыванию округлых форм- кругов и овалов: « Снеговик», «Фрукты»</a:t>
            </a:r>
          </a:p>
          <a:p>
            <a:pPr>
              <a:buFontTx/>
              <a:buChar char="-"/>
            </a:pPr>
            <a:r>
              <a:rPr lang="ru-RU" sz="1800" dirty="0" smtClean="0"/>
              <a:t>-сюжетные композиции: «Колобок на дорожке»,»Грибы в траве»</a:t>
            </a:r>
          </a:p>
          <a:p>
            <a:pPr>
              <a:buNone/>
            </a:pPr>
            <a:r>
              <a:rPr lang="ru-RU" sz="1800" dirty="0" smtClean="0"/>
              <a:t>-   коллективные работы по желанию </a:t>
            </a:r>
          </a:p>
          <a:p>
            <a:pPr>
              <a:buFontTx/>
              <a:buChar char="-"/>
            </a:pP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7239000" cy="10081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Старшая группа (5-6 лет)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Учить находить и выделять знакомые формы в предметах, различать и называть квадрат, прямоугольник, круг, овал,   треугольник по основным признакам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Уточнять знания о различных цветах и дифференцировать их на яркие, светлые, темные тона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Учить сравнивать фигуры по величине: высокий, низкий, узкий, широкий, толстый, тонкий, длинный, короткий, вверху, внизу, посередине, друг за другом,  рядом, слева, справа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Продолжать обучать приемам вырезывания + вырезывание гармошкой симметрично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     </a:t>
            </a:r>
            <a:r>
              <a:rPr lang="ru-RU" sz="3200" dirty="0" smtClean="0"/>
              <a:t>Методы и приемы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dirty="0" smtClean="0"/>
              <a:t>Рассматривание и самостоятельный анализ предмета без наводящих вопросов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Показ образца только при показе конечного результата новой, сложной работы или нового приема вырезывания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Привлечение детей к показу трудных моментов работы, к объяснению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Тренировочные действия «прорисовка пальцем» линии контура на листе бумаги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Словесные: совет, указания, косвенные вопросы, напоминания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Анализ работ при активном участии детей, самостоятельное подведение итогов занятия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АППЛИКАЦИЯ способствует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Формированию  у  детей определенных знаний, развитию умений, отработке навыков и воспитанию личности</a:t>
            </a:r>
          </a:p>
          <a:p>
            <a:r>
              <a:rPr lang="ru-RU" dirty="0" smtClean="0"/>
              <a:t>Усвоению знаний о цвете, строении предметов, их величине, плоскостной форме и композиции</a:t>
            </a:r>
          </a:p>
          <a:p>
            <a:r>
              <a:rPr lang="ru-RU" dirty="0" smtClean="0"/>
              <a:t>Усвоению знаний о симметрии  и </a:t>
            </a:r>
            <a:r>
              <a:rPr lang="ru-RU" dirty="0" err="1" smtClean="0"/>
              <a:t>ассиметрии</a:t>
            </a:r>
            <a:endParaRPr lang="ru-RU" dirty="0" smtClean="0"/>
          </a:p>
          <a:p>
            <a:r>
              <a:rPr lang="ru-RU" dirty="0" smtClean="0"/>
              <a:t>Развитию ориентировки в пространстве и на ограниченной поверхности, мелкой мускулатуры  кисти рук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3600" dirty="0" smtClean="0"/>
              <a:t>Тематика занятий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В начале года – закрепление пройденного материала средней группы</a:t>
            </a:r>
          </a:p>
          <a:p>
            <a:pPr>
              <a:buNone/>
            </a:pPr>
            <a:r>
              <a:rPr lang="ru-RU" sz="2000" dirty="0" smtClean="0"/>
              <a:t>-закрепление умения вырезывания предметов округлой формы (« Листья»,     « Фрукты», «Овощи».</a:t>
            </a:r>
          </a:p>
          <a:p>
            <a:pPr>
              <a:buNone/>
            </a:pPr>
            <a:r>
              <a:rPr lang="ru-RU" sz="2000" dirty="0" smtClean="0"/>
              <a:t>-предметная аппликация:</a:t>
            </a:r>
          </a:p>
          <a:p>
            <a:pPr>
              <a:buNone/>
            </a:pPr>
            <a:r>
              <a:rPr lang="ru-RU" sz="2000" dirty="0" smtClean="0"/>
              <a:t>(«Самолет»,»Ракета»,»Машина»,» Автобус»)</a:t>
            </a:r>
          </a:p>
          <a:p>
            <a:pPr>
              <a:buNone/>
            </a:pPr>
            <a:r>
              <a:rPr lang="ru-RU" sz="2000" dirty="0" smtClean="0"/>
              <a:t>-вырезывание одинаковых фигур из бумаги, сложенной гармошкой («Веточка с листьями»,»Елочные бусы»)</a:t>
            </a:r>
          </a:p>
          <a:p>
            <a:pPr>
              <a:buNone/>
            </a:pPr>
            <a:r>
              <a:rPr lang="ru-RU" sz="2000" dirty="0" smtClean="0"/>
              <a:t>-вырезание симметрических фигур («Ваза»,»Матрешка»)</a:t>
            </a:r>
          </a:p>
          <a:p>
            <a:pPr>
              <a:buNone/>
            </a:pPr>
            <a:r>
              <a:rPr lang="ru-RU" sz="2000" dirty="0" smtClean="0"/>
              <a:t>-прием обрывания бумаги</a:t>
            </a:r>
          </a:p>
          <a:p>
            <a:pPr>
              <a:buNone/>
            </a:pPr>
            <a:r>
              <a:rPr lang="ru-RU" sz="2000" dirty="0" smtClean="0"/>
              <a:t>-коллективные работы и по замыслу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929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Подготовительная группа(6-7 лет)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067128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</a:t>
            </a:r>
            <a:r>
              <a:rPr lang="ru-RU" sz="3600" dirty="0" smtClean="0">
                <a:solidFill>
                  <a:schemeClr val="tx1"/>
                </a:solidFill>
              </a:rPr>
              <a:t>Задачи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Продолжать уточнять знания детей о знакомых геометрических фигурах + многоугольники с разным количеством углов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Учить дифференцировать оттенки основных спектральных тонов, различать холодные и теплые цвета, светлые и темные оттенки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Продолжать обучать ориентировке на плоскости листа бумаги + напротив, по парам, на одном уровне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Учить «рисовать» ножницами – вырезывание без предварительной прорисовки линии контура с передачей характерных особенностей различных силуэтов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Формировать  умение самостоятельно планировать работу </a:t>
            </a:r>
            <a:endParaRPr lang="ru-RU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Методы и приемы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2000" dirty="0" smtClean="0"/>
              <a:t>В повседневной работе обследование предметов, игрушек, произведений декоративно- прикладного искусства, изделий народных промыслов</a:t>
            </a:r>
          </a:p>
          <a:p>
            <a:pPr>
              <a:buNone/>
            </a:pPr>
            <a:r>
              <a:rPr lang="ru-RU" sz="2000" dirty="0" smtClean="0"/>
              <a:t>2. Рассматривание и самостоятельный анализ предмета без наводящих вопросов + образное словесное пояснение</a:t>
            </a:r>
          </a:p>
          <a:p>
            <a:pPr>
              <a:buNone/>
            </a:pPr>
            <a:r>
              <a:rPr lang="ru-RU" sz="2000" dirty="0" smtClean="0"/>
              <a:t>3. Частичный показ приемов вырезывания</a:t>
            </a:r>
          </a:p>
          <a:p>
            <a:pPr>
              <a:buNone/>
            </a:pPr>
            <a:r>
              <a:rPr lang="ru-RU" sz="2000" dirty="0" smtClean="0"/>
              <a:t>4. Словесные: косвенные вопросы, напоминание, указания, совет</a:t>
            </a:r>
          </a:p>
          <a:p>
            <a:pPr>
              <a:buNone/>
            </a:pPr>
            <a:r>
              <a:rPr lang="ru-RU" sz="2000" dirty="0" smtClean="0"/>
              <a:t>5. Анализ работ- самостоятельный с нахождением ошибок и их причин + выставки работ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Тематика занятий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В начале года- закрепление пройденного материала старшей группы</a:t>
            </a:r>
          </a:p>
          <a:p>
            <a:pPr>
              <a:buNone/>
            </a:pPr>
            <a:r>
              <a:rPr lang="ru-RU" sz="2000" dirty="0" smtClean="0"/>
              <a:t>-вырезывание симметричных форм (вдвое) </a:t>
            </a:r>
          </a:p>
          <a:p>
            <a:pPr>
              <a:buNone/>
            </a:pPr>
            <a:r>
              <a:rPr lang="ru-RU" sz="2000" dirty="0" smtClean="0"/>
              <a:t>« Петрушка»,»Космонавт»</a:t>
            </a:r>
          </a:p>
          <a:p>
            <a:pPr>
              <a:buNone/>
            </a:pPr>
            <a:r>
              <a:rPr lang="ru-RU" sz="2000" dirty="0" smtClean="0"/>
              <a:t>-вырезывание  гармошкой – для украшения (« Матрешка»,»Петрушка»)</a:t>
            </a:r>
          </a:p>
          <a:p>
            <a:pPr>
              <a:buNone/>
            </a:pPr>
            <a:r>
              <a:rPr lang="ru-RU" sz="2000" dirty="0" smtClean="0"/>
              <a:t>-сюжетная и пейзажная аппликация («Золотая осень»,»Морское дно»)</a:t>
            </a:r>
          </a:p>
          <a:p>
            <a:pPr>
              <a:buNone/>
            </a:pPr>
            <a:r>
              <a:rPr lang="ru-RU" sz="2000" dirty="0" smtClean="0"/>
              <a:t>-декоративная аппликация для украшения поделок ( елочные украшения, открытки)</a:t>
            </a:r>
          </a:p>
          <a:p>
            <a:pPr>
              <a:buNone/>
            </a:pPr>
            <a:r>
              <a:rPr lang="ru-RU" sz="2000" dirty="0" smtClean="0"/>
              <a:t>-способом обрывания бумаги(«Зимний пейзаж»,»Снеговик»)</a:t>
            </a:r>
          </a:p>
          <a:p>
            <a:pPr>
              <a:buNone/>
            </a:pPr>
            <a:r>
              <a:rPr lang="ru-RU" sz="2000" dirty="0" smtClean="0"/>
              <a:t>-прием вынимания</a:t>
            </a:r>
          </a:p>
          <a:p>
            <a:pPr>
              <a:buNone/>
            </a:pPr>
            <a:r>
              <a:rPr lang="ru-RU" sz="2000" dirty="0" smtClean="0"/>
              <a:t>-коллективные работы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83568" y="1556792"/>
            <a:ext cx="5580112" cy="4536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Виды аппликации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None/>
            </a:pPr>
            <a:endParaRPr lang="ru-RU" dirty="0" smtClean="0"/>
          </a:p>
          <a:p>
            <a:pPr marL="514350" indent="-514350" algn="just">
              <a:buNone/>
            </a:pPr>
            <a:r>
              <a:rPr lang="ru-RU" sz="4800" b="1" dirty="0" smtClean="0"/>
              <a:t>      Предметная</a:t>
            </a:r>
          </a:p>
          <a:p>
            <a:pPr marL="514350" indent="-514350" algn="just">
              <a:buNone/>
            </a:pPr>
            <a:r>
              <a:rPr lang="ru-RU" sz="4800" b="1" dirty="0" smtClean="0"/>
              <a:t>      Сюжетная</a:t>
            </a:r>
          </a:p>
          <a:p>
            <a:pPr marL="514350" indent="-514350" algn="just">
              <a:buNone/>
            </a:pPr>
            <a:r>
              <a:rPr lang="ru-RU" sz="4800" b="1" dirty="0" smtClean="0"/>
              <a:t>      Пейзажная</a:t>
            </a:r>
          </a:p>
          <a:p>
            <a:pPr marL="514350" indent="-514350" algn="just">
              <a:buNone/>
            </a:pPr>
            <a:r>
              <a:rPr lang="ru-RU" sz="4800" b="1" dirty="0" smtClean="0"/>
              <a:t>      Декоративная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Создание развивающей среды</a:t>
            </a:r>
            <a:br>
              <a:rPr lang="ru-RU" sz="2400" dirty="0" smtClean="0"/>
            </a:br>
            <a:r>
              <a:rPr lang="ru-RU" sz="2400" dirty="0" smtClean="0"/>
              <a:t>(уголок эстетической деятельности)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Белая, цветная и </a:t>
            </a:r>
            <a:r>
              <a:rPr lang="ru-RU" sz="2000" dirty="0" err="1" smtClean="0"/>
              <a:t>разнофактурная</a:t>
            </a:r>
            <a:r>
              <a:rPr lang="ru-RU" sz="2000" dirty="0" smtClean="0"/>
              <a:t> бумага, картон</a:t>
            </a:r>
          </a:p>
          <a:p>
            <a:pPr>
              <a:buNone/>
            </a:pPr>
            <a:r>
              <a:rPr lang="ru-RU" sz="2000" dirty="0" smtClean="0"/>
              <a:t>Наборы ножниц, клея, кистей, салфеток</a:t>
            </a:r>
          </a:p>
          <a:p>
            <a:pPr>
              <a:buNone/>
            </a:pPr>
            <a:r>
              <a:rPr lang="ru-RU" sz="2000" dirty="0" smtClean="0"/>
              <a:t>Цветные карандаши, фломастеры и маркеры, фурнитура,</a:t>
            </a:r>
          </a:p>
          <a:p>
            <a:pPr>
              <a:buNone/>
            </a:pPr>
            <a:r>
              <a:rPr lang="ru-RU" sz="2000" dirty="0" smtClean="0"/>
              <a:t>бросовый материал</a:t>
            </a:r>
          </a:p>
          <a:p>
            <a:pPr>
              <a:buNone/>
            </a:pPr>
            <a:r>
              <a:rPr lang="ru-RU" sz="2000" dirty="0" smtClean="0"/>
              <a:t>Подборка дидактических игр</a:t>
            </a:r>
          </a:p>
          <a:p>
            <a:pPr>
              <a:buNone/>
            </a:pPr>
            <a:r>
              <a:rPr lang="ru-RU" sz="2000" dirty="0" smtClean="0"/>
              <a:t>Альбомы и книги для рассматривания</a:t>
            </a:r>
          </a:p>
          <a:p>
            <a:pPr>
              <a:buNone/>
            </a:pPr>
            <a:r>
              <a:rPr lang="ru-RU" sz="2000" dirty="0" smtClean="0"/>
              <a:t>Заголовки</a:t>
            </a:r>
          </a:p>
          <a:p>
            <a:pPr>
              <a:buNone/>
            </a:pPr>
            <a:r>
              <a:rPr lang="ru-RU" sz="2000" dirty="0" smtClean="0"/>
              <a:t>Трафареты</a:t>
            </a:r>
          </a:p>
          <a:p>
            <a:pPr>
              <a:buNone/>
            </a:pPr>
            <a:r>
              <a:rPr lang="ru-RU" sz="2000" dirty="0" smtClean="0"/>
              <a:t>Альбомы с образцами, алгоритмами, моделями и схемами</a:t>
            </a:r>
          </a:p>
          <a:p>
            <a:pPr>
              <a:buNone/>
            </a:pPr>
            <a:r>
              <a:rPr lang="ru-RU" sz="2000" dirty="0" smtClean="0"/>
              <a:t>Игры со счетными палочками</a:t>
            </a:r>
          </a:p>
          <a:p>
            <a:pPr>
              <a:buNone/>
            </a:pPr>
            <a:r>
              <a:rPr lang="ru-RU" sz="2000" dirty="0" smtClean="0"/>
              <a:t>Картотека пальчиковых игр</a:t>
            </a:r>
          </a:p>
          <a:p>
            <a:pPr>
              <a:buNone/>
            </a:pPr>
            <a:r>
              <a:rPr lang="ru-RU" sz="2000" dirty="0" smtClean="0"/>
              <a:t>Плоскостная геометрическая мозаика</a:t>
            </a:r>
          </a:p>
          <a:p>
            <a:pPr>
              <a:buNone/>
            </a:pPr>
            <a:r>
              <a:rPr lang="ru-RU" sz="2000" dirty="0" smtClean="0"/>
              <a:t>Набор игр- упражнений и материалов для пальчикового</a:t>
            </a:r>
          </a:p>
          <a:p>
            <a:pPr>
              <a:buNone/>
            </a:pPr>
            <a:r>
              <a:rPr lang="ru-RU" sz="2000" dirty="0" smtClean="0"/>
              <a:t>массажа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Способы вырезывания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1. </a:t>
            </a:r>
            <a:r>
              <a:rPr lang="ru-RU" sz="2000" b="1" dirty="0" smtClean="0"/>
              <a:t>Вырезывание правильных геометрических форм</a:t>
            </a:r>
          </a:p>
          <a:p>
            <a:pPr>
              <a:buNone/>
            </a:pPr>
            <a:r>
              <a:rPr lang="ru-RU" sz="1600" b="1" dirty="0" smtClean="0"/>
              <a:t>                                  Должен </a:t>
            </a:r>
            <a:r>
              <a:rPr lang="ru-RU" sz="1600" b="1" dirty="0" smtClean="0"/>
              <a:t>соответствовать 2 </a:t>
            </a: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                               </a:t>
            </a:r>
            <a:r>
              <a:rPr lang="ru-RU" sz="1600" b="1" dirty="0" smtClean="0"/>
              <a:t>Диаметр соответствует стороне   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</a:t>
            </a:r>
            <a:r>
              <a:rPr lang="ru-RU" sz="1600" b="1" dirty="0" smtClean="0"/>
              <a:t>                               Разрезается по диагонали</a:t>
            </a:r>
            <a:r>
              <a:rPr lang="ru-RU" sz="1800" b="1" dirty="0" smtClean="0"/>
              <a:t>   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     </a:t>
            </a:r>
          </a:p>
          <a:p>
            <a:pPr>
              <a:buNone/>
            </a:pPr>
            <a:r>
              <a:rPr lang="ru-RU" sz="1600" b="1" dirty="0" smtClean="0"/>
              <a:t> </a:t>
            </a:r>
            <a:r>
              <a:rPr lang="ru-RU" sz="1600" b="1" dirty="0" smtClean="0"/>
              <a:t>                            Сторона соответствует стороне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  Диаметр соответствует стороне</a:t>
            </a:r>
            <a:endParaRPr lang="ru-RU" sz="16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340768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1412776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2060848"/>
            <a:ext cx="93610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2204864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1331640" y="2924944"/>
            <a:ext cx="792088" cy="7200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12160" y="3212976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4077072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5157192"/>
            <a:ext cx="720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данные 11"/>
          <p:cNvSpPr/>
          <p:nvPr/>
        </p:nvSpPr>
        <p:spPr>
          <a:xfrm rot="19326914">
            <a:off x="1257393" y="3983254"/>
            <a:ext cx="821016" cy="57910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115616" y="5013176"/>
            <a:ext cx="115212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Способы вырезывания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2</a:t>
            </a:r>
            <a:r>
              <a:rPr lang="ru-RU" dirty="0" smtClean="0"/>
              <a:t>. </a:t>
            </a:r>
            <a:r>
              <a:rPr lang="ru-RU" sz="2000" b="1" dirty="0" smtClean="0"/>
              <a:t>Вырезывание из бумаги, сложенной вдвое</a:t>
            </a:r>
          </a:p>
          <a:p>
            <a:pPr>
              <a:buNone/>
            </a:pPr>
            <a:r>
              <a:rPr lang="ru-RU" sz="2000" dirty="0" smtClean="0"/>
              <a:t>    Используется для вырезывания предметов симметричных форм (листьев, цветов)</a:t>
            </a:r>
          </a:p>
          <a:p>
            <a:pPr>
              <a:buNone/>
            </a:pPr>
            <a:r>
              <a:rPr lang="ru-RU" sz="2400" b="1" dirty="0" smtClean="0"/>
              <a:t>  3.</a:t>
            </a:r>
            <a:r>
              <a:rPr lang="ru-RU" sz="2000" b="1" dirty="0" smtClean="0"/>
              <a:t>Вырезывание из бумаги, сложенной в несколько раз</a:t>
            </a:r>
          </a:p>
          <a:p>
            <a:pPr>
              <a:buNone/>
            </a:pPr>
            <a:r>
              <a:rPr lang="ru-RU" sz="2000" dirty="0" smtClean="0"/>
              <a:t>    Для вырезывания предметов более сложной симметричной формы</a:t>
            </a:r>
          </a:p>
          <a:p>
            <a:pPr>
              <a:buNone/>
            </a:pPr>
            <a:r>
              <a:rPr lang="ru-RU" sz="2400" b="1" dirty="0" smtClean="0"/>
              <a:t>  </a:t>
            </a:r>
            <a:r>
              <a:rPr lang="ru-RU" sz="2000" b="1" dirty="0" smtClean="0"/>
              <a:t>4.Вырезывание из бумаги, сложенной гармошкой</a:t>
            </a:r>
          </a:p>
          <a:p>
            <a:pPr>
              <a:buNone/>
            </a:pPr>
            <a:r>
              <a:rPr lang="ru-RU" sz="2000" dirty="0" smtClean="0"/>
              <a:t>    Для вырезывания нескольких одинаковых форм и для гирлянд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</a:t>
            </a:r>
            <a:r>
              <a:rPr lang="ru-RU" sz="2400" b="1" dirty="0" smtClean="0"/>
              <a:t>5.Вырезывание по частям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  6. Вырезывание по контуру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  7. Обрывание бумаги</a:t>
            </a:r>
            <a:endParaRPr lang="ru-RU" sz="2400" b="1" dirty="0"/>
          </a:p>
        </p:txBody>
      </p:sp>
      <p:sp>
        <p:nvSpPr>
          <p:cNvPr id="5" name="Пятно 1 4"/>
          <p:cNvSpPr/>
          <p:nvPr/>
        </p:nvSpPr>
        <p:spPr>
          <a:xfrm>
            <a:off x="5292080" y="4221088"/>
            <a:ext cx="1584176" cy="1656184"/>
          </a:xfrm>
          <a:prstGeom prst="irregularSeal1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7239000" cy="18002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1 </a:t>
            </a:r>
            <a:r>
              <a:rPr lang="ru-RU" sz="3600" dirty="0" smtClean="0">
                <a:solidFill>
                  <a:srgbClr val="FF0000"/>
                </a:solidFill>
              </a:rPr>
              <a:t>младшая группа (2-3 лет)</a:t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               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67544" y="332656"/>
            <a:ext cx="7239000" cy="50405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 1 младшая (2-3 лет)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В 1 младшей группе не предусмотрена программой, но работа воспитателя направлена на подготовку ребенка к овладению новым видом изобразительной деятельности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Дети учатся: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расскладывать</a:t>
            </a:r>
            <a:r>
              <a:rPr lang="ru-RU" dirty="0" smtClean="0"/>
              <a:t> фигуры в заданном порядке</a:t>
            </a:r>
          </a:p>
          <a:p>
            <a:pPr>
              <a:buNone/>
            </a:pPr>
            <a:r>
              <a:rPr lang="ru-RU" dirty="0" smtClean="0"/>
              <a:t>- составлять предметы из 2-3 частей</a:t>
            </a:r>
          </a:p>
          <a:p>
            <a:pPr>
              <a:buNone/>
            </a:pPr>
            <a:r>
              <a:rPr lang="ru-RU" dirty="0" smtClean="0"/>
              <a:t>- соотносить их по форме, цвету, величине, пространственному расположению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000" b="1" dirty="0" smtClean="0"/>
              <a:t>Тематика занятий</a:t>
            </a:r>
            <a:r>
              <a:rPr lang="ru-RU" dirty="0" smtClean="0"/>
              <a:t>: «Дорожка для зайчика»,</a:t>
            </a:r>
          </a:p>
          <a:p>
            <a:pPr>
              <a:buNone/>
            </a:pPr>
            <a:r>
              <a:rPr lang="ru-RU" dirty="0" smtClean="0"/>
              <a:t>«Домик для Маши», «Шарики», « Узор»,</a:t>
            </a:r>
          </a:p>
          <a:p>
            <a:pPr>
              <a:buNone/>
            </a:pPr>
            <a:r>
              <a:rPr lang="ru-RU" dirty="0" smtClean="0"/>
              <a:t>« Флажки», мозаика сюжетного характера: « Солнышко и дождик», « Курочка ряба»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 младшая группа (3-4 года)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262</TotalTime>
  <Words>1258</Words>
  <Application>Microsoft Office PowerPoint</Application>
  <PresentationFormat>Экран (4:3)</PresentationFormat>
  <Paragraphs>169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АППЛИКАЦИЯ</vt:lpstr>
      <vt:lpstr>АППЛИКАЦИЯ способствует</vt:lpstr>
      <vt:lpstr>       Виды аппликации</vt:lpstr>
      <vt:lpstr>Создание развивающей среды (уголок эстетической деятельности)</vt:lpstr>
      <vt:lpstr>Способы вырезывания</vt:lpstr>
      <vt:lpstr>Способы вырезывания</vt:lpstr>
      <vt:lpstr>        1 младшая группа (2-3 лет) </vt:lpstr>
      <vt:lpstr>      1 младшая (2-3 лет)</vt:lpstr>
      <vt:lpstr> 2 младшая группа (3-4 года)</vt:lpstr>
      <vt:lpstr>Задачи</vt:lpstr>
      <vt:lpstr>Методы и приемы   </vt:lpstr>
      <vt:lpstr>Тематика занятий </vt:lpstr>
      <vt:lpstr>Средняя группа (4- 5 лет)</vt:lpstr>
      <vt:lpstr>задачи</vt:lpstr>
      <vt:lpstr>Методы и приемы</vt:lpstr>
      <vt:lpstr>Тематика занятий </vt:lpstr>
      <vt:lpstr>Старшая группа (5-6 лет)</vt:lpstr>
      <vt:lpstr>                 Задачи</vt:lpstr>
      <vt:lpstr>     Методы и приемы</vt:lpstr>
      <vt:lpstr>  Тематика занятий</vt:lpstr>
      <vt:lpstr>Подготовительная группа(6-7 лет)</vt:lpstr>
      <vt:lpstr>                 Задачи</vt:lpstr>
      <vt:lpstr> Методы и приемы</vt:lpstr>
      <vt:lpstr> Тематика занятий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</dc:title>
  <dc:creator>Наташа</dc:creator>
  <cp:lastModifiedBy>Наташа</cp:lastModifiedBy>
  <cp:revision>27</cp:revision>
  <dcterms:created xsi:type="dcterms:W3CDTF">2015-12-17T18:19:59Z</dcterms:created>
  <dcterms:modified xsi:type="dcterms:W3CDTF">2015-12-17T22:42:45Z</dcterms:modified>
</cp:coreProperties>
</file>