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301" r:id="rId5"/>
    <p:sldId id="302" r:id="rId6"/>
    <p:sldId id="303" r:id="rId7"/>
    <p:sldId id="305" r:id="rId8"/>
    <p:sldId id="306" r:id="rId9"/>
    <p:sldId id="261" r:id="rId10"/>
    <p:sldId id="299" r:id="rId11"/>
    <p:sldId id="307" r:id="rId12"/>
    <p:sldId id="308" r:id="rId13"/>
    <p:sldId id="312" r:id="rId14"/>
    <p:sldId id="324" r:id="rId15"/>
    <p:sldId id="328" r:id="rId16"/>
    <p:sldId id="315" r:id="rId17"/>
    <p:sldId id="316" r:id="rId18"/>
    <p:sldId id="317" r:id="rId19"/>
    <p:sldId id="318" r:id="rId20"/>
    <p:sldId id="329" r:id="rId21"/>
    <p:sldId id="320" r:id="rId22"/>
    <p:sldId id="330" r:id="rId23"/>
    <p:sldId id="321" r:id="rId24"/>
    <p:sldId id="309" r:id="rId25"/>
    <p:sldId id="310" r:id="rId26"/>
    <p:sldId id="311" r:id="rId27"/>
    <p:sldId id="326" r:id="rId28"/>
    <p:sldId id="327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280" autoAdjust="0"/>
  </p:normalViewPr>
  <p:slideViewPr>
    <p:cSldViewPr>
      <p:cViewPr varScale="1">
        <p:scale>
          <a:sx n="78" d="100"/>
          <a:sy n="78" d="100"/>
        </p:scale>
        <p:origin x="132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6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7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8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9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753486774111931E-2"/>
          <c:y val="4.8706080651997934E-2"/>
          <c:w val="0.94524651322588804"/>
          <c:h val="0.802149850267559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Математика</c:v>
                </c:pt>
                <c:pt idx="1">
                  <c:v>естетественные науки</c:v>
                </c:pt>
                <c:pt idx="2">
                  <c:v>Гуманитарные науки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0.28999999999999998</c:v>
                </c:pt>
                <c:pt idx="1">
                  <c:v>0.27</c:v>
                </c:pt>
                <c:pt idx="2">
                  <c:v>0.35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pattFill prst="narHorz">
              <a:fgClr>
                <a:schemeClr val="accent4"/>
              </a:fgClr>
              <a:bgClr>
                <a:schemeClr val="accent4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4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4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Математика</c:v>
                </c:pt>
                <c:pt idx="1">
                  <c:v>естетественные науки</c:v>
                </c:pt>
                <c:pt idx="2">
                  <c:v>Гуманитарные науки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0.03</c:v>
                </c:pt>
                <c:pt idx="1">
                  <c:v>0.44</c:v>
                </c:pt>
                <c:pt idx="2">
                  <c:v>0.22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9859824"/>
        <c:axId val="79860384"/>
      </c:barChart>
      <c:lineChart>
        <c:grouping val="standar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3"/>
                <c:pt idx="0">
                  <c:v>Математика</c:v>
                </c:pt>
                <c:pt idx="1">
                  <c:v>естетественные науки</c:v>
                </c:pt>
                <c:pt idx="2">
                  <c:v>Гуманитарные науки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0.48</c:v>
                </c:pt>
                <c:pt idx="1">
                  <c:v>0.75</c:v>
                </c:pt>
                <c:pt idx="2">
                  <c:v>0.19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9859824"/>
        <c:axId val="79860384"/>
      </c:lineChart>
      <c:catAx>
        <c:axId val="79859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860384"/>
        <c:crosses val="autoZero"/>
        <c:auto val="1"/>
        <c:lblAlgn val="ctr"/>
        <c:lblOffset val="100"/>
        <c:noMultiLvlLbl val="0"/>
      </c:catAx>
      <c:valAx>
        <c:axId val="79860384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859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1484031618158129E-2"/>
          <c:y val="9.1532607488056875E-2"/>
          <c:w val="0.84293297071675233"/>
          <c:h val="0.768811983853645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0"/>
                    </a:schemeClr>
                  </a:gs>
                  <a:gs pos="44000">
                    <a:schemeClr val="accent1">
                      <a:tint val="60000"/>
                      <a:satMod val="120000"/>
                    </a:schemeClr>
                  </a:gs>
                  <a:gs pos="100000">
                    <a:schemeClr val="accent1">
                      <a:tint val="90000"/>
                      <a:alpha val="100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0"/>
                    </a:schemeClr>
                  </a:gs>
                  <a:gs pos="44000">
                    <a:schemeClr val="accent2">
                      <a:tint val="60000"/>
                      <a:satMod val="120000"/>
                    </a:schemeClr>
                  </a:gs>
                  <a:gs pos="100000">
                    <a:schemeClr val="accent2">
                      <a:tint val="90000"/>
                      <a:alpha val="100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0"/>
                    </a:schemeClr>
                  </a:gs>
                  <a:gs pos="44000">
                    <a:schemeClr val="accent3">
                      <a:tint val="60000"/>
                      <a:satMod val="120000"/>
                    </a:schemeClr>
                  </a:gs>
                  <a:gs pos="100000">
                    <a:schemeClr val="accent3">
                      <a:tint val="90000"/>
                      <a:alpha val="100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0"/>
                    </a:schemeClr>
                  </a:gs>
                  <a:gs pos="44000">
                    <a:schemeClr val="accent4">
                      <a:tint val="60000"/>
                      <a:satMod val="120000"/>
                    </a:schemeClr>
                  </a:gs>
                  <a:gs pos="100000">
                    <a:schemeClr val="accent4">
                      <a:tint val="90000"/>
                      <a:alpha val="100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положительное</c:v>
                </c:pt>
                <c:pt idx="1">
                  <c:v>нейтральное</c:v>
                </c:pt>
                <c:pt idx="2">
                  <c:v>отрицательное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0.89</c:v>
                </c:pt>
                <c:pt idx="1">
                  <c:v>0.03</c:v>
                </c:pt>
                <c:pt idx="2">
                  <c:v>0</c:v>
                </c:pt>
                <c:pt idx="3" formatCode="General">
                  <c:v>1.2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405129046369202"/>
          <c:y val="0.10650329105590241"/>
          <c:w val="0.41634186351706037"/>
          <c:h val="0.7604484433201712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1">
                      <a:shade val="89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6360000"/>
                </a:lightRig>
              </a:scene3d>
              <a:sp3d contourW="19050" prstMaterial="flat">
                <a:bevelT w="63500" h="63500"/>
                <a:contourClr>
                  <a:scrgbClr r="0" g="0" b="0">
                    <a:shade val="25000"/>
                    <a:satMod val="180000"/>
                  </a:scrgbClr>
                </a:contourClr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3">
                      <a:shade val="89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6360000"/>
                </a:lightRig>
              </a:scene3d>
              <a:sp3d contourW="19050" prstMaterial="flat">
                <a:bevelT w="63500" h="63500"/>
                <a:contourClr>
                  <a:scrgbClr r="0" g="0" b="0">
                    <a:shade val="25000"/>
                    <a:satMod val="180000"/>
                  </a:scrgbClr>
                </a:contourClr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5">
                      <a:shade val="89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6360000"/>
                </a:lightRig>
              </a:scene3d>
              <a:sp3d contourW="19050" prstMaterial="flat">
                <a:bevelT w="63500" h="63500"/>
                <a:contourClr>
                  <a:scrgbClr r="0" g="0" b="0">
                    <a:shade val="25000"/>
                    <a:satMod val="180000"/>
                  </a:scrgbClr>
                </a:contourClr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1">
                      <a:lumMod val="60000"/>
                      <a:shade val="89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6360000"/>
                </a:lightRig>
              </a:scene3d>
              <a:sp3d contourW="19050" prstMaterial="flat">
                <a:bevelT w="63500" h="63500"/>
                <a:contourClr>
                  <a:scrgbClr r="0" g="0" b="0">
                    <a:shade val="25000"/>
                    <a:satMod val="180000"/>
                  </a:scrgbClr>
                </a:contourClr>
              </a:sp3d>
            </c:spPr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положительное отношение</c:v>
                </c:pt>
                <c:pt idx="1">
                  <c:v>нейтральное отношение</c:v>
                </c:pt>
                <c:pt idx="2">
                  <c:v>отрицательное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0.96</c:v>
                </c:pt>
                <c:pt idx="1">
                  <c:v>0.03</c:v>
                </c:pt>
                <c:pt idx="2">
                  <c:v>0</c:v>
                </c:pt>
                <c:pt idx="3" formatCode="General">
                  <c:v>1.2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6033572027350496E-2"/>
          <c:y val="0"/>
          <c:w val="0.66931853760968707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1">
                      <a:shade val="89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6360000"/>
                </a:lightRig>
              </a:scene3d>
              <a:sp3d prstMaterial="flat">
                <a:bevelT w="63500" h="63500"/>
                <a:contourClr>
                  <a:scrgbClr r="0" g="0" b="0">
                    <a:shade val="25000"/>
                    <a:satMod val="180000"/>
                  </a:scrgbClr>
                </a:contourClr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3">
                      <a:shade val="89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6360000"/>
                </a:lightRig>
              </a:scene3d>
              <a:sp3d prstMaterial="flat">
                <a:bevelT w="63500" h="63500"/>
                <a:contourClr>
                  <a:scrgbClr r="0" g="0" b="0">
                    <a:shade val="25000"/>
                    <a:satMod val="180000"/>
                  </a:scrgbClr>
                </a:contourClr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5">
                      <a:shade val="89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6360000"/>
                </a:lightRig>
              </a:scene3d>
              <a:sp3d prstMaterial="flat">
                <a:bevelT w="63500" h="63500"/>
                <a:contourClr>
                  <a:scrgbClr r="0" g="0" b="0">
                    <a:shade val="25000"/>
                    <a:satMod val="180000"/>
                  </a:scrgbClr>
                </a:contourClr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1">
                      <a:lumMod val="60000"/>
                      <a:shade val="89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6360000"/>
                </a:lightRig>
              </a:scene3d>
              <a:sp3d prstMaterial="flat">
                <a:bevelT w="63500" h="63500"/>
                <a:contourClr>
                  <a:scrgbClr r="0" g="0" b="0">
                    <a:shade val="25000"/>
                    <a:satMod val="180000"/>
                  </a:scrgbClr>
                </a:contourClr>
              </a:sp3d>
            </c:spPr>
          </c:dPt>
          <c:cat>
            <c:strRef>
              <c:f>Лист1!$A$2:$A$5</c:f>
              <c:strCache>
                <c:ptCount val="4"/>
                <c:pt idx="0">
                  <c:v>ребенок фактически недисциплинирован и неисполнителен</c:v>
                </c:pt>
                <c:pt idx="1">
                  <c:v>ребенок нуждается во внешнем контроле</c:v>
                </c:pt>
                <c:pt idx="2">
                  <c:v>ребенок исполнителен и ответственен</c:v>
                </c:pt>
                <c:pt idx="3">
                  <c:v>Ребенок нерационально в высшей степени исполнителен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0.22</c:v>
                </c:pt>
                <c:pt idx="1">
                  <c:v>0.32</c:v>
                </c:pt>
                <c:pt idx="2">
                  <c:v>0.18</c:v>
                </c:pt>
                <c:pt idx="3" formatCode="General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самокритичность отсутствует</c:v>
                </c:pt>
                <c:pt idx="1">
                  <c:v>начальная стадия формирования критичности</c:v>
                </c:pt>
                <c:pt idx="2">
                  <c:v>Ребенок умеет анализировать и оценивать свои поступки</c:v>
                </c:pt>
                <c:pt idx="3">
                  <c:v>Ребенок самокритичен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0.22</c:v>
                </c:pt>
                <c:pt idx="1">
                  <c:v>0.54</c:v>
                </c:pt>
                <c:pt idx="2">
                  <c:v>0.18</c:v>
                </c:pt>
                <c:pt idx="3">
                  <c:v>0.05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1633756979142007"/>
          <c:y val="0"/>
          <c:w val="0.37337744987016902"/>
          <c:h val="0.98881875276170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277777777777777E-2"/>
          <c:y val="0"/>
          <c:w val="0.70535629921259846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</c:dPt>
          <c:cat>
            <c:strRef>
              <c:f>Лист1!$A$2:$A$5</c:f>
              <c:strCache>
                <c:ptCount val="4"/>
                <c:pt idx="0">
                  <c:v>высокий уровень тревожности</c:v>
                </c:pt>
                <c:pt idx="1">
                  <c:v>повышеный уровень тревожности</c:v>
                </c:pt>
                <c:pt idx="2">
                  <c:v>оптимальный уровень тревожности</c:v>
                </c:pt>
                <c:pt idx="3">
                  <c:v>слабый уровень тревожности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7.0000000000000007E-2</c:v>
                </c:pt>
                <c:pt idx="1">
                  <c:v>0.21</c:v>
                </c:pt>
                <c:pt idx="2">
                  <c:v>0.45</c:v>
                </c:pt>
                <c:pt idx="3" formatCode="General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47582020997375"/>
          <c:y val="1.9386734807243629E-2"/>
          <c:w val="0.28690846456692914"/>
          <c:h val="0.953978477277258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отсутствие заинтиресованости вколючения в учебу</c:v>
                </c:pt>
                <c:pt idx="1">
                  <c:v>нормальная работоспособность</c:v>
                </c:pt>
                <c:pt idx="2">
                  <c:v>хорошая работоспособность</c:v>
                </c:pt>
                <c:pt idx="3">
                  <c:v>высокий уровень психического напряжения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0.23</c:v>
                </c:pt>
                <c:pt idx="1">
                  <c:v>0.55000000000000004</c:v>
                </c:pt>
                <c:pt idx="2">
                  <c:v>0.08</c:v>
                </c:pt>
                <c:pt idx="3" formatCode="General">
                  <c:v>1.2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924666703199484E-2"/>
          <c:y val="0.26975175481169733"/>
          <c:w val="0.93964700651733024"/>
          <c:h val="0.63493773949829413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2929280"/>
        <c:axId val="202929840"/>
      </c:barChart>
      <c:catAx>
        <c:axId val="202929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2929840"/>
        <c:crosses val="autoZero"/>
        <c:auto val="1"/>
        <c:lblAlgn val="ctr"/>
        <c:lblOffset val="100"/>
        <c:noMultiLvlLbl val="0"/>
      </c:catAx>
      <c:valAx>
        <c:axId val="2029298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292928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950328435729358"/>
          <c:y val="0"/>
          <c:w val="0.45923233232021837"/>
          <c:h val="0.9113339074803149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средний</c:v>
                </c:pt>
                <c:pt idx="1">
                  <c:v>хороший</c:v>
                </c:pt>
                <c:pt idx="2">
                  <c:v>слабый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0.34</c:v>
                </c:pt>
                <c:pt idx="1">
                  <c:v>0.13</c:v>
                </c:pt>
                <c:pt idx="2">
                  <c:v>0.53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delete val="1"/>
      </c:legendEntry>
      <c:layout>
        <c:manualLayout>
          <c:xMode val="edge"/>
          <c:yMode val="edge"/>
          <c:x val="0.77538838062895188"/>
          <c:y val="1.6319525103271358E-2"/>
          <c:w val="0.21617914731550816"/>
          <c:h val="0.6409574020395040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Линейное</c:v>
                </c:pt>
                <c:pt idx="1">
                  <c:v>структурное</c:v>
                </c:pt>
                <c:pt idx="2">
                  <c:v>Динамическое</c:v>
                </c:pt>
                <c:pt idx="3">
                  <c:v>комбинатроное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0.47</c:v>
                </c:pt>
                <c:pt idx="1">
                  <c:v>0.34</c:v>
                </c:pt>
                <c:pt idx="2">
                  <c:v>0.56999999999999995</c:v>
                </c:pt>
                <c:pt idx="3">
                  <c:v>0.39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Линейное</c:v>
                </c:pt>
                <c:pt idx="1">
                  <c:v>структурное</c:v>
                </c:pt>
                <c:pt idx="2">
                  <c:v>Динамическое</c:v>
                </c:pt>
                <c:pt idx="3">
                  <c:v>комбинатроное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0.17</c:v>
                </c:pt>
                <c:pt idx="1">
                  <c:v>0.47</c:v>
                </c:pt>
                <c:pt idx="2">
                  <c:v>0.09</c:v>
                </c:pt>
                <c:pt idx="3">
                  <c:v>0.17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Линейное</c:v>
                </c:pt>
                <c:pt idx="1">
                  <c:v>структурное</c:v>
                </c:pt>
                <c:pt idx="2">
                  <c:v>Динамическое</c:v>
                </c:pt>
                <c:pt idx="3">
                  <c:v>комбинатроное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0.14000000000000001</c:v>
                </c:pt>
                <c:pt idx="1">
                  <c:v>0.41</c:v>
                </c:pt>
                <c:pt idx="2">
                  <c:v>0.4</c:v>
                </c:pt>
                <c:pt idx="3">
                  <c:v>0.78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Линейное</c:v>
                </c:pt>
                <c:pt idx="1">
                  <c:v>структурное</c:v>
                </c:pt>
                <c:pt idx="2">
                  <c:v>Динамическое</c:v>
                </c:pt>
                <c:pt idx="3">
                  <c:v>комбинатроное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2935440"/>
        <c:axId val="202936000"/>
      </c:barChart>
      <c:catAx>
        <c:axId val="202935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2936000"/>
        <c:crosses val="autoZero"/>
        <c:auto val="1"/>
        <c:lblAlgn val="ctr"/>
        <c:lblOffset val="100"/>
        <c:noMultiLvlLbl val="0"/>
      </c:catAx>
      <c:valAx>
        <c:axId val="202936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2935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811817793339921"/>
          <c:y val="9.5618512267383327E-2"/>
          <c:w val="0.72806781932231968"/>
          <c:h val="0.7940435642416823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1">
                      <a:shade val="89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6360000"/>
                </a:lightRig>
              </a:scene3d>
              <a:sp3d prstMaterial="flat">
                <a:bevelT w="63500" h="63500"/>
                <a:contourClr>
                  <a:scrgbClr r="0" g="0" b="0">
                    <a:shade val="25000"/>
                    <a:satMod val="180000"/>
                  </a:scrgbClr>
                </a:contourClr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3">
                      <a:shade val="89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6360000"/>
                </a:lightRig>
              </a:scene3d>
              <a:sp3d prstMaterial="flat">
                <a:bevelT w="63500" h="63500"/>
                <a:contourClr>
                  <a:scrgbClr r="0" g="0" b="0">
                    <a:shade val="25000"/>
                    <a:satMod val="180000"/>
                  </a:scrgbClr>
                </a:contourClr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5">
                      <a:shade val="89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6360000"/>
                </a:lightRig>
              </a:scene3d>
              <a:sp3d prstMaterial="flat">
                <a:bevelT w="63500" h="63500"/>
                <a:contourClr>
                  <a:scrgbClr r="0" g="0" b="0">
                    <a:shade val="25000"/>
                    <a:satMod val="180000"/>
                  </a:scrgbClr>
                </a:contourClr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1">
                      <a:lumMod val="60000"/>
                      <a:shade val="89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6360000"/>
                </a:lightRig>
              </a:scene3d>
              <a:sp3d prstMaterial="flat">
                <a:bevelT w="63500" h="63500"/>
                <a:contourClr>
                  <a:scrgbClr r="0" g="0" b="0">
                    <a:shade val="25000"/>
                    <a:satMod val="180000"/>
                  </a:scrgbClr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высокий</c:v>
                </c:pt>
                <c:pt idx="1">
                  <c:v>хороший</c:v>
                </c:pt>
                <c:pt idx="2">
                  <c:v>средний</c:v>
                </c:pt>
                <c:pt idx="3">
                  <c:v>слабый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0.05</c:v>
                </c:pt>
                <c:pt idx="1">
                  <c:v>0.11</c:v>
                </c:pt>
                <c:pt idx="2">
                  <c:v>0.32</c:v>
                </c:pt>
                <c:pt idx="3">
                  <c:v>0.48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6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Интуитивное мышление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2"/>
          <c:dPt>
            <c:idx val="0"/>
            <c:bubble3D val="0"/>
            <c:explosion val="24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Итуитивное</c:v>
                </c:pt>
                <c:pt idx="1">
                  <c:v>средний</c:v>
                </c:pt>
                <c:pt idx="2">
                  <c:v>хороший</c:v>
                </c:pt>
                <c:pt idx="3">
                  <c:v>слабый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 formatCode="General">
                  <c:v>8.1999999999999993</c:v>
                </c:pt>
                <c:pt idx="1">
                  <c:v>0.55000000000000004</c:v>
                </c:pt>
                <c:pt idx="2">
                  <c:v>0.22</c:v>
                </c:pt>
                <c:pt idx="3" formatCode="General">
                  <c:v>1.2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638912669834063"/>
          <c:y val="3.1993406982557503E-2"/>
          <c:w val="0.2873078294755298"/>
          <c:h val="0.9067056785357182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800"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011428602650715"/>
          <c:y val="4.2130069013294726E-2"/>
          <c:w val="0.5901071329050871"/>
          <c:h val="0.9159501404963427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3"/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средний уровеь</c:v>
                </c:pt>
                <c:pt idx="1">
                  <c:v>хороший уровень</c:v>
                </c:pt>
                <c:pt idx="2">
                  <c:v>слабый уровень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0.34</c:v>
                </c:pt>
                <c:pt idx="1">
                  <c:v>0.16</c:v>
                </c:pt>
                <c:pt idx="2">
                  <c:v>0.35</c:v>
                </c:pt>
                <c:pt idx="3" formatCode="General">
                  <c:v>1.2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средний уровень</c:v>
                </c:pt>
                <c:pt idx="1">
                  <c:v>хороший уровень</c:v>
                </c:pt>
                <c:pt idx="2">
                  <c:v>Слабый уровень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</c:v>
                </c:pt>
                <c:pt idx="1">
                  <c:v>0.34</c:v>
                </c:pt>
                <c:pt idx="2">
                  <c:v>0.5</c:v>
                </c:pt>
                <c:pt idx="3" formatCode="General">
                  <c:v>1.2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egendEntry>
        <c:idx val="3"/>
        <c:delete val="1"/>
      </c:legendEntry>
      <c:layout>
        <c:manualLayout>
          <c:xMode val="edge"/>
          <c:yMode val="edge"/>
          <c:x val="0.68363387864311376"/>
          <c:y val="0.11196156776231213"/>
          <c:w val="0.3163661213568863"/>
          <c:h val="0.776076864475375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explosion val="21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хороший уровень</c:v>
                </c:pt>
                <c:pt idx="1">
                  <c:v>средний уровень</c:v>
                </c:pt>
                <c:pt idx="2">
                  <c:v>слабый уровень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0.25</c:v>
                </c:pt>
                <c:pt idx="1">
                  <c:v>0.36</c:v>
                </c:pt>
                <c:pt idx="2">
                  <c:v>0.23</c:v>
                </c:pt>
                <c:pt idx="3" formatCode="General">
                  <c:v>1.2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высокий уровень</c:v>
                </c:pt>
                <c:pt idx="1">
                  <c:v>хороший уровень</c:v>
                </c:pt>
                <c:pt idx="2">
                  <c:v>средний уровень</c:v>
                </c:pt>
                <c:pt idx="3">
                  <c:v>слабый уровень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0.27</c:v>
                </c:pt>
                <c:pt idx="1">
                  <c:v>0.16</c:v>
                </c:pt>
                <c:pt idx="2">
                  <c:v>0.26</c:v>
                </c:pt>
                <c:pt idx="3">
                  <c:v>0.41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положителное отноешение к уроку математики</c:v>
                </c:pt>
                <c:pt idx="1">
                  <c:v>русский язык</c:v>
                </c:pt>
                <c:pt idx="2">
                  <c:v>Английский язык</c:v>
                </c:pt>
                <c:pt idx="3">
                  <c:v>Отрицательное отношение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0.95</c:v>
                </c:pt>
                <c:pt idx="1">
                  <c:v>0.91</c:v>
                </c:pt>
                <c:pt idx="2">
                  <c:v>0.69</c:v>
                </c:pt>
                <c:pt idx="3">
                  <c:v>0.11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положителное отноешение к уроку математики</c:v>
                </c:pt>
                <c:pt idx="1">
                  <c:v>русский язык</c:v>
                </c:pt>
                <c:pt idx="2">
                  <c:v>Английский язык</c:v>
                </c:pt>
                <c:pt idx="3">
                  <c:v>Отрицательное отношение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положителное отноешение к уроку математики</c:v>
                </c:pt>
                <c:pt idx="1">
                  <c:v>русский язык</c:v>
                </c:pt>
                <c:pt idx="2">
                  <c:v>Английский язык</c:v>
                </c:pt>
                <c:pt idx="3">
                  <c:v>Отрицательное отношение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положительное отношение</c:v>
                </c:pt>
                <c:pt idx="1">
                  <c:v>нейтральное</c:v>
                </c:pt>
                <c:pt idx="2">
                  <c:v>отрицательное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0.8</c:v>
                </c:pt>
                <c:pt idx="1">
                  <c:v>0.1</c:v>
                </c:pt>
                <c:pt idx="2">
                  <c:v>0.12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78008405570114"/>
          <c:y val="0"/>
          <c:w val="0.6685178611590582"/>
          <c:h val="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6">
                      <a:shade val="89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6360000"/>
                </a:lightRig>
              </a:scene3d>
              <a:sp3d contourW="19050" prstMaterial="flat">
                <a:bevelT w="63500" h="63500"/>
                <a:contourClr>
                  <a:scrgbClr r="0" g="0" b="0">
                    <a:shade val="25000"/>
                    <a:satMod val="180000"/>
                  </a:scrgbClr>
                </a:contourClr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5">
                      <a:shade val="89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6360000"/>
                </a:lightRig>
              </a:scene3d>
              <a:sp3d contourW="19050" prstMaterial="flat">
                <a:bevelT w="63500" h="63500"/>
                <a:contourClr>
                  <a:scrgbClr r="0" g="0" b="0">
                    <a:shade val="25000"/>
                    <a:satMod val="180000"/>
                  </a:scrgbClr>
                </a:contourClr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4">
                      <a:shade val="89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6360000"/>
                </a:lightRig>
              </a:scene3d>
              <a:sp3d contourW="19050" prstMaterial="flat">
                <a:bevelT w="63500" h="63500"/>
                <a:contourClr>
                  <a:scrgbClr r="0" g="0" b="0">
                    <a:shade val="25000"/>
                    <a:satMod val="180000"/>
                  </a:scrgbClr>
                </a:contourClr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tint val="96000"/>
                      <a:satMod val="120000"/>
                      <a:lumMod val="120000"/>
                    </a:schemeClr>
                  </a:gs>
                  <a:gs pos="100000">
                    <a:schemeClr val="accent6">
                      <a:lumMod val="60000"/>
                      <a:shade val="89000"/>
                      <a:lumMod val="90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25400" dir="5400000" rotWithShape="0">
                  <a:srgbClr val="000000">
                    <a:alpha val="38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flat" dir="tl">
                  <a:rot lat="0" lon="0" rev="6360000"/>
                </a:lightRig>
              </a:scene3d>
              <a:sp3d contourW="19050" prstMaterial="flat">
                <a:bevelT w="63500" h="63500"/>
                <a:contourClr>
                  <a:scrgbClr r="0" g="0" b="0">
                    <a:shade val="25000"/>
                    <a:satMod val="180000"/>
                  </a:scrgbClr>
                </a:contourClr>
              </a:sp3d>
            </c:spPr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40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положительное</c:v>
                </c:pt>
                <c:pt idx="1">
                  <c:v>нейтральное</c:v>
                </c:pt>
                <c:pt idx="2">
                  <c:v>отрицательное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0.68</c:v>
                </c:pt>
                <c:pt idx="1">
                  <c:v>0.13</c:v>
                </c:pt>
                <c:pt idx="2">
                  <c:v>0.04</c:v>
                </c:pt>
                <c:pt idx="3" formatCode="General">
                  <c:v>1.2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15875" cap="flat" cmpd="sng" algn="ctr">
        <a:solidFill>
          <a:schemeClr val="tx1">
            <a:lumMod val="65000"/>
            <a:lumOff val="3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6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A1ED-17C5-4F8E-AD98-62469EE5DBB9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4583-6D8C-462F-8D9C-D025B69CC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A1ED-17C5-4F8E-AD98-62469EE5DBB9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4583-6D8C-462F-8D9C-D025B69CC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A1ED-17C5-4F8E-AD98-62469EE5DBB9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4583-6D8C-462F-8D9C-D025B69CCEE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A1ED-17C5-4F8E-AD98-62469EE5DBB9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4583-6D8C-462F-8D9C-D025B69CCE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A1ED-17C5-4F8E-AD98-62469EE5DBB9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4583-6D8C-462F-8D9C-D025B69CC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A1ED-17C5-4F8E-AD98-62469EE5DBB9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4583-6D8C-462F-8D9C-D025B69CCE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A1ED-17C5-4F8E-AD98-62469EE5DBB9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4583-6D8C-462F-8D9C-D025B69CC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A1ED-17C5-4F8E-AD98-62469EE5DBB9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4583-6D8C-462F-8D9C-D025B69CC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A1ED-17C5-4F8E-AD98-62469EE5DBB9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4583-6D8C-462F-8D9C-D025B69CCE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A1ED-17C5-4F8E-AD98-62469EE5DBB9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4583-6D8C-462F-8D9C-D025B69CCE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8A1ED-17C5-4F8E-AD98-62469EE5DBB9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4583-6D8C-462F-8D9C-D025B69CCE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0F8A1ED-17C5-4F8E-AD98-62469EE5DBB9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0454583-6D8C-462F-8D9C-D025B69CCEE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8640960" cy="297564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Психолого-педагогические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причины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школьной неуспеваемости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717032"/>
            <a:ext cx="6400800" cy="14732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МБОУ СОШ №5</a:t>
            </a:r>
          </a:p>
          <a:p>
            <a:pPr algn="l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Педагог-психолог</a:t>
            </a:r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Сидорова Ксения Викторовна</a:t>
            </a:r>
          </a:p>
        </p:txBody>
      </p:sp>
    </p:spTree>
    <p:extLst>
      <p:ext uri="{BB962C8B-B14F-4D97-AF65-F5344CB8AC3E}">
        <p14:creationId xmlns:p14="http://schemas.microsoft.com/office/powerpoint/2010/main" val="276970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Интеллектуальные особенности,</a:t>
            </a:r>
            <a:br>
              <a:rPr lang="ru-RU" dirty="0" smtClean="0"/>
            </a:br>
            <a:r>
              <a:rPr lang="ru-RU" dirty="0" smtClean="0"/>
              <a:t>влияющие на обучение (понятийное мышление)</a:t>
            </a:r>
            <a:endParaRPr lang="ru-RU" dirty="0"/>
          </a:p>
        </p:txBody>
      </p:sp>
      <p:graphicFrame>
        <p:nvGraphicFramePr>
          <p:cNvPr id="28" name="Объект 2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9817931"/>
              </p:ext>
            </p:extLst>
          </p:nvPr>
        </p:nvGraphicFramePr>
        <p:xfrm>
          <a:off x="-3824" y="1943944"/>
          <a:ext cx="903649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924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0717145"/>
              </p:ext>
            </p:extLst>
          </p:nvPr>
        </p:nvGraphicFramePr>
        <p:xfrm>
          <a:off x="0" y="764704"/>
          <a:ext cx="8784976" cy="515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Логическое мышление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62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6881911"/>
              </p:ext>
            </p:extLst>
          </p:nvPr>
        </p:nvGraphicFramePr>
        <p:xfrm>
          <a:off x="323528" y="1340768"/>
          <a:ext cx="792088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Категоризация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162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2524959"/>
              </p:ext>
            </p:extLst>
          </p:nvPr>
        </p:nvGraphicFramePr>
        <p:xfrm>
          <a:off x="250825" y="1700213"/>
          <a:ext cx="8642350" cy="4897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Осведомлённость (эрудиция)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502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425714"/>
              </p:ext>
            </p:extLst>
          </p:nvPr>
        </p:nvGraphicFramePr>
        <p:xfrm>
          <a:off x="107504" y="1484784"/>
          <a:ext cx="8928992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Навык чтения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433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9562136"/>
              </p:ext>
            </p:extLst>
          </p:nvPr>
        </p:nvGraphicFramePr>
        <p:xfrm>
          <a:off x="107504" y="1591056"/>
          <a:ext cx="8856984" cy="5150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Эмоциональное состояние во время уроков (98 человек)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9756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4351801"/>
              </p:ext>
            </p:extLst>
          </p:nvPr>
        </p:nvGraphicFramePr>
        <p:xfrm>
          <a:off x="179512" y="1700808"/>
          <a:ext cx="885698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Эмоциональное состояние</a:t>
            </a:r>
            <a:br>
              <a:rPr lang="ru-RU" dirty="0" smtClean="0"/>
            </a:br>
            <a:r>
              <a:rPr lang="ru-RU" dirty="0" smtClean="0"/>
              <a:t>(ответ у доски)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692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397475"/>
              </p:ext>
            </p:extLst>
          </p:nvPr>
        </p:nvGraphicFramePr>
        <p:xfrm>
          <a:off x="107504" y="1772816"/>
          <a:ext cx="8856984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Эмоциональное состояние перед контрольной работой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22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2102339"/>
              </p:ext>
            </p:extLst>
          </p:nvPr>
        </p:nvGraphicFramePr>
        <p:xfrm>
          <a:off x="251520" y="1268760"/>
          <a:ext cx="871296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Эмоциональное состояние к школе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657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6467386"/>
              </p:ext>
            </p:extLst>
          </p:nvPr>
        </p:nvGraphicFramePr>
        <p:xfrm>
          <a:off x="0" y="1591056"/>
          <a:ext cx="9144000" cy="500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Эмоциональное состояние к учителю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397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916832"/>
            <a:ext cx="8640960" cy="46805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Внутренние по отношению к школьнику:</a:t>
            </a:r>
          </a:p>
          <a:p>
            <a:pPr marL="342900" indent="-342900" algn="just">
              <a:buAutoNum type="arabicParenR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Недостатки биологического развития (дефекты органов чувств, соматическая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ослабленность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особенности ВНД и др.).</a:t>
            </a:r>
          </a:p>
          <a:p>
            <a:pPr marL="342900" indent="-342900" algn="just">
              <a:buAutoNum type="arabicParenR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Недостатки психического развития (познавательная, эмоционально-волевая сфера)</a:t>
            </a:r>
          </a:p>
          <a:p>
            <a:pPr marL="342900" indent="-342900" algn="just">
              <a:buAutoNum type="arabicParenR"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Недостатки воспитанности (безответственность, слабая воля, отсутствие трудолюбия, неумение выстраивать взаимоотношения с одноклассниками).</a:t>
            </a:r>
          </a:p>
          <a:p>
            <a:pPr marL="342900" indent="-342900" algn="just">
              <a:buNone/>
            </a:pP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Внешние по отношению к школьнику:</a:t>
            </a:r>
          </a:p>
          <a:p>
            <a:pPr marL="342900" indent="-342900" algn="just">
              <a:buNone/>
            </a:pP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Недостатки образования личности (пробелы в знаниях, навыках учебного труда).</a:t>
            </a:r>
          </a:p>
          <a:p>
            <a:pPr marL="342900" indent="-342900"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2) Школьные факторы (нарушение принципов и правил дидактики, жесткая унифицированная система обучения, натаскивание, ориентация на зубрежку,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непосильность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учебных требований, перегрузка учебными заданиями, негативное стимулирование поведения и пр.)</a:t>
            </a:r>
          </a:p>
          <a:p>
            <a:pPr marL="0" indent="0">
              <a:buNone/>
            </a:pPr>
            <a:r>
              <a:rPr lang="ru-RU" sz="1800" dirty="0" smtClean="0"/>
              <a:t>3.   Детско-родительские отношения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Причины неуспеваемости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954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0770768"/>
              </p:ext>
            </p:extLst>
          </p:nvPr>
        </p:nvGraphicFramePr>
        <p:xfrm>
          <a:off x="179512" y="1844824"/>
          <a:ext cx="871296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Личностные особенности</a:t>
            </a:r>
            <a:br>
              <a:rPr lang="ru-RU" dirty="0" smtClean="0"/>
            </a:br>
            <a:r>
              <a:rPr lang="ru-RU" dirty="0" smtClean="0"/>
              <a:t>влияющие на обучение (79 человек)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10950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8297394"/>
              </p:ext>
            </p:extLst>
          </p:nvPr>
        </p:nvGraphicFramePr>
        <p:xfrm>
          <a:off x="457200" y="1588024"/>
          <a:ext cx="9036496" cy="501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Самокритичность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873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987916"/>
              </p:ext>
            </p:extLst>
          </p:nvPr>
        </p:nvGraphicFramePr>
        <p:xfrm>
          <a:off x="0" y="1484784"/>
          <a:ext cx="914400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Тревожность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34926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4278141"/>
              </p:ext>
            </p:extLst>
          </p:nvPr>
        </p:nvGraphicFramePr>
        <p:xfrm>
          <a:off x="0" y="1340768"/>
          <a:ext cx="903649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Психическое напряжение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378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828792"/>
          </a:xfrm>
        </p:spPr>
        <p:txBody>
          <a:bodyPr/>
          <a:lstStyle/>
          <a:p>
            <a:r>
              <a:rPr lang="ru-RU" dirty="0" smtClean="0"/>
              <a:t>Самостоятельность мышления</a:t>
            </a:r>
            <a:endParaRPr lang="ru-RU" dirty="0"/>
          </a:p>
        </p:txBody>
      </p:sp>
      <p:graphicFrame>
        <p:nvGraphicFramePr>
          <p:cNvPr id="27" name="Объект 2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2138106"/>
              </p:ext>
            </p:extLst>
          </p:nvPr>
        </p:nvGraphicFramePr>
        <p:xfrm>
          <a:off x="9972600" y="5805264"/>
          <a:ext cx="7408862" cy="345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7" name="Диаграмма 36"/>
          <p:cNvGraphicFramePr/>
          <p:nvPr>
            <p:extLst>
              <p:ext uri="{D42A27DB-BD31-4B8C-83A1-F6EECF244321}">
                <p14:modId xmlns:p14="http://schemas.microsoft.com/office/powerpoint/2010/main" val="1546771358"/>
              </p:ext>
            </p:extLst>
          </p:nvPr>
        </p:nvGraphicFramePr>
        <p:xfrm>
          <a:off x="0" y="1988840"/>
          <a:ext cx="903649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0001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5421400"/>
              </p:ext>
            </p:extLst>
          </p:nvPr>
        </p:nvGraphicFramePr>
        <p:xfrm>
          <a:off x="251520" y="1412776"/>
          <a:ext cx="8712968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Визуальное мышление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248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886419"/>
              </p:ext>
            </p:extLst>
          </p:nvPr>
        </p:nvGraphicFramePr>
        <p:xfrm>
          <a:off x="0" y="1340768"/>
          <a:ext cx="903649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Оперативная память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475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591056"/>
            <a:ext cx="8604944" cy="515031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dirty="0" smtClean="0"/>
              <a:t>«Подругу бы превратила в змею»</a:t>
            </a:r>
          </a:p>
          <a:p>
            <a:pPr marL="457200" indent="-457200">
              <a:buAutoNum type="arabicPeriod"/>
            </a:pPr>
            <a:r>
              <a:rPr lang="ru-RU" dirty="0" smtClean="0"/>
              <a:t>«Чтобы моя семья стали экстрасенсами»</a:t>
            </a:r>
          </a:p>
          <a:p>
            <a:pPr marL="457200" indent="-457200">
              <a:buAutoNum type="arabicPeriod"/>
            </a:pPr>
            <a:r>
              <a:rPr lang="ru-RU" dirty="0" smtClean="0"/>
              <a:t>«Превратил бы маму в фею»</a:t>
            </a:r>
          </a:p>
          <a:p>
            <a:pPr marL="457200" indent="-457200">
              <a:buAutoNum type="arabicPeriod"/>
            </a:pPr>
            <a:r>
              <a:rPr lang="ru-RU" dirty="0" smtClean="0"/>
              <a:t>«Чтобы папа превратил маму в принцессу»</a:t>
            </a:r>
          </a:p>
          <a:p>
            <a:pPr marL="457200" indent="-457200">
              <a:buAutoNum type="arabicPeriod"/>
            </a:pPr>
            <a:r>
              <a:rPr lang="ru-RU" dirty="0" smtClean="0"/>
              <a:t>«Хотел бы стать тигром»</a:t>
            </a:r>
          </a:p>
          <a:p>
            <a:pPr marL="457200" indent="-457200">
              <a:buAutoNum type="arabicPeriod"/>
            </a:pPr>
            <a:r>
              <a:rPr lang="ru-RU" dirty="0" smtClean="0"/>
              <a:t>«Наколдовал бы денег для бездомных детей и пенсионеров»</a:t>
            </a:r>
          </a:p>
          <a:p>
            <a:pPr marL="457200" indent="-457200">
              <a:buAutoNum type="arabicPeriod"/>
            </a:pPr>
            <a:r>
              <a:rPr lang="ru-RU" dirty="0" smtClean="0"/>
              <a:t>«Превратил бы себя в знайку»</a:t>
            </a:r>
          </a:p>
          <a:p>
            <a:pPr marL="457200" indent="-457200">
              <a:buAutoNum type="arabicPeriod"/>
            </a:pPr>
            <a:r>
              <a:rPr lang="ru-RU" dirty="0" smtClean="0"/>
              <a:t>«Превратила бы себя в знаменитость»</a:t>
            </a:r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endParaRPr lang="ru-RU" dirty="0" smtClean="0"/>
          </a:p>
          <a:p>
            <a:pPr marL="457200" indent="-457200">
              <a:buAutoNum type="arabicPeriod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«Был бы я волшебником…..»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079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7" cy="468052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dirty="0" smtClean="0"/>
              <a:t>Проблемы успеваемости при переходе из начальной школы в среднюю принято связывать с трудностями социальной адаптации детей.</a:t>
            </a:r>
          </a:p>
          <a:p>
            <a:r>
              <a:rPr lang="ru-RU" dirty="0" smtClean="0"/>
              <a:t>Основными причинами нарушения учебной деятельности оказываются недостатки и дисгармоничность развития интеллекта учащихся.</a:t>
            </a:r>
          </a:p>
          <a:p>
            <a:r>
              <a:rPr lang="ru-RU" dirty="0" smtClean="0"/>
              <a:t>Предлагаемая методика позволяет в процессе комплексного психологического обследования выявить недостатки или дисгармоничность развития ученика, спрогнозировать причины неуспеваемости.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Прогноз и профилактика проблем обучения в 3-6 классах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983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Этапы работы с учащимися, их родителями и педагогическим  коллективом школы:</a:t>
            </a: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1.Диагностический этап.</a:t>
            </a: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2. Аналитический этап.</a:t>
            </a: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3. Прогностический этап.</a:t>
            </a: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4. Информационный этап.</a:t>
            </a: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6. Обучающий этап.</a:t>
            </a: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7. Консультационный этап.</a:t>
            </a:r>
          </a:p>
          <a:p>
            <a:pPr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8 Коррекционно-развивающий этап.</a:t>
            </a: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Технология профилактики школьной неуспеваемости в начальной школе</a:t>
            </a:r>
          </a:p>
        </p:txBody>
      </p:sp>
    </p:spTree>
    <p:extLst>
      <p:ext uri="{BB962C8B-B14F-4D97-AF65-F5344CB8AC3E}">
        <p14:creationId xmlns:p14="http://schemas.microsoft.com/office/powerpoint/2010/main" val="386712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6700" dirty="0">
                <a:latin typeface="Times New Roman" pitchFamily="18" charset="0"/>
                <a:cs typeface="Times New Roman" pitchFamily="18" charset="0"/>
              </a:rPr>
              <a:t>позволяет выявить индивидуальные особенности ребенка и понять какие в связи с этим могут у него возникнуть проблемы в учебе и предупредительно предпринять необходимые шаги, чтобы этих проблем не возникало.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Диагностический этап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865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тест структуры интеллекта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Амтхауэра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(переработка для 3-6 классов);</a:t>
            </a:r>
          </a:p>
          <a:p>
            <a:pPr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тест самостоятельности мышления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Ясюковой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None/>
            </a:pP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3)тест «Навык чтения (русский язык)»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Ясюковой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прогрессивные матрицы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Равена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, серия А, В, С, Д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(визуальное линейное, структурное, динамическое мышление, комбинаторное мышление);</a:t>
            </a:r>
          </a:p>
          <a:p>
            <a:pPr>
              <a:buNone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личностный опросник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Кеттелла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(детский вариант);</a:t>
            </a:r>
          </a:p>
          <a:p>
            <a:pPr algn="just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6)цветовой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тест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Люшера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(эмоционально-энергетические характеристики, личностные установки), его модификация ЦТЭС (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Ясюковой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Методический комплекс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ступени включает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(по Л.А.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Ясюковой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63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Для показателей интеллектуальных тестов это зоны: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«патологии»,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некоторой задержки в интеллектуальном развитии, причины которой - нарушения или отклонения анатомо-физиологического характера;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слабого уровня развития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способностей, явный их недостаток, который может существенно осложнять обучение ребенка по определенным предметам школьного цикла;</a:t>
            </a:r>
          </a:p>
          <a:p>
            <a:pPr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среднего уровня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свидетельствующего о начальной стадии формирования той или иной, необходимой для обучения в школе, интеллектуальной операции;</a:t>
            </a:r>
          </a:p>
          <a:p>
            <a:pPr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хорошего уровня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или наличия задатков к определенным видам интеллектуаль­ной деятельности; </a:t>
            </a:r>
          </a:p>
          <a:p>
            <a:pPr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высокого уровня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или талантливости.</a:t>
            </a:r>
          </a:p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Для показателей личностных тестов разработаны четыре зоны: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слабой выраженности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какого-либо свойства, манеры поведения, нехарактерной для ребенка;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среднего уровня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выраженности свойства, форм реагирования, которые в основном характерны для поведения ребенка;</a:t>
            </a:r>
          </a:p>
          <a:p>
            <a:pPr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хорошего или явного уровня выраженности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данного свойства, способов реаги­рования, которые типичны для данного ребенка;</a:t>
            </a:r>
          </a:p>
          <a:p>
            <a:pPr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высокого уровня или излишне сильного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демонстрируемого «на показ», гипертрофированного проявления какого-либо свойства.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Аналитический этап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174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3" y="1916832"/>
            <a:ext cx="7740848" cy="468052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   Для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реализации информационного этапа используется модульная форма составления и выдачи итоговых, индивидуальных психологических характеристик. Характеристика компонуется из отдельных стандартных блоков, количество которых, а также набор входящих в каждый блок свойств, может варьироваться, сокращаться или расширяться в зависимости от того, что является наиболее важным (или не столь существенным) на данном этапе развития, обучения или в соответствии с запросом педагогов, родителей, учащихся. </a:t>
            </a:r>
          </a:p>
          <a:p>
            <a:pPr algn="just">
              <a:buNone/>
            </a:pPr>
            <a:r>
              <a:rPr lang="ru-RU" sz="2600" dirty="0"/>
              <a:t>	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Излагаются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методы  предупреждения учебных проблем или коррекции нежелательного поведения, которые могут использоваться самими учащими­ся, родителями, педагогами.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Информационный этап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394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772816"/>
            <a:ext cx="8712967" cy="4896544"/>
          </a:xfrm>
        </p:spPr>
        <p:txBody>
          <a:bodyPr>
            <a:noAutofit/>
          </a:bodyPr>
          <a:lstStyle/>
          <a:p>
            <a:pPr algn="just"/>
            <a:r>
              <a:rPr lang="ru-RU" sz="4000" dirty="0"/>
              <a:t>В марте 2014 года было проведено психолого-педагогическое исследование в начальной школе на параллели 3-х классов:</a:t>
            </a:r>
          </a:p>
          <a:p>
            <a:pPr algn="just"/>
            <a:r>
              <a:rPr lang="ru-RU" sz="4000" dirty="0"/>
              <a:t>В исследовании приняли участие </a:t>
            </a:r>
            <a:r>
              <a:rPr lang="ru-RU" sz="4000" dirty="0" smtClean="0"/>
              <a:t>170 </a:t>
            </a:r>
            <a:r>
              <a:rPr lang="ru-RU" sz="4000" dirty="0"/>
              <a:t>учащихся, по согласию родителей</a:t>
            </a:r>
          </a:p>
          <a:p>
            <a:pPr algn="just"/>
            <a:r>
              <a:rPr lang="ru-RU" sz="4000" dirty="0"/>
              <a:t>Получены </a:t>
            </a:r>
            <a:r>
              <a:rPr lang="ru-RU" sz="4000" dirty="0" smtClean="0"/>
              <a:t>следующие результаты:</a:t>
            </a:r>
            <a:endParaRPr lang="ru-RU" sz="4000" dirty="0"/>
          </a:p>
          <a:p>
            <a:pPr marL="0" indent="0">
              <a:buNone/>
            </a:pP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Результаты психолого-педагогического исследования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954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818966" cy="4209331"/>
          </a:xfrm>
        </p:spPr>
        <p:txBody>
          <a:bodyPr/>
          <a:lstStyle/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67505" cy="12527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Специальные способности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146270861"/>
              </p:ext>
            </p:extLst>
          </p:nvPr>
        </p:nvGraphicFramePr>
        <p:xfrm>
          <a:off x="323528" y="1369360"/>
          <a:ext cx="8568952" cy="5227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239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1417</TotalTime>
  <Words>733</Words>
  <Application>Microsoft Office PowerPoint</Application>
  <PresentationFormat>Экран (4:3)</PresentationFormat>
  <Paragraphs>83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2" baseType="lpstr">
      <vt:lpstr>Candara</vt:lpstr>
      <vt:lpstr>Symbol</vt:lpstr>
      <vt:lpstr>Times New Roman</vt:lpstr>
      <vt:lpstr>Волна</vt:lpstr>
      <vt:lpstr>Психолого-педагогические причины школьной неуспеваемости</vt:lpstr>
      <vt:lpstr>Причины неуспеваемости</vt:lpstr>
      <vt:lpstr>Технология профилактики школьной неуспеваемости в начальной школе</vt:lpstr>
      <vt:lpstr> Диагностический этап</vt:lpstr>
      <vt:lpstr>Методический комплекс II ступени включает  (по Л.А. Ясюковой)</vt:lpstr>
      <vt:lpstr> Аналитический этап </vt:lpstr>
      <vt:lpstr> Информационный этап </vt:lpstr>
      <vt:lpstr>Результаты психолого-педагогического исследования</vt:lpstr>
      <vt:lpstr> Специальные способности</vt:lpstr>
      <vt:lpstr>Интеллектуальные особенности, влияющие на обучение (понятийное мышление)</vt:lpstr>
      <vt:lpstr>Логическое мышление</vt:lpstr>
      <vt:lpstr>Категоризация</vt:lpstr>
      <vt:lpstr>Осведомлённость (эрудиция)</vt:lpstr>
      <vt:lpstr>Навык чтения</vt:lpstr>
      <vt:lpstr>Эмоциональное состояние во время уроков (98 человек)</vt:lpstr>
      <vt:lpstr>Эмоциональное состояние (ответ у доски)</vt:lpstr>
      <vt:lpstr>Эмоциональное состояние перед контрольной работой</vt:lpstr>
      <vt:lpstr>Эмоциональное состояние к школе</vt:lpstr>
      <vt:lpstr>Эмоциональное состояние к учителю</vt:lpstr>
      <vt:lpstr>Личностные особенности влияющие на обучение (79 человек)</vt:lpstr>
      <vt:lpstr>Самокритичность</vt:lpstr>
      <vt:lpstr>Тревожность</vt:lpstr>
      <vt:lpstr>Психическое напряжение</vt:lpstr>
      <vt:lpstr>Самостоятельность мышления</vt:lpstr>
      <vt:lpstr>Визуальное мышление</vt:lpstr>
      <vt:lpstr>Оперативная память</vt:lpstr>
      <vt:lpstr>«Был бы я волшебником…..»</vt:lpstr>
      <vt:lpstr>Прогноз и профилактика проблем обучения в 3-6 классах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школьной неуспеваемости младших школьников</dc:title>
  <dc:creator>Admin</dc:creator>
  <cp:lastModifiedBy>Ксения</cp:lastModifiedBy>
  <cp:revision>86</cp:revision>
  <cp:lastPrinted>2014-03-25T11:06:46Z</cp:lastPrinted>
  <dcterms:created xsi:type="dcterms:W3CDTF">2013-10-22T00:16:16Z</dcterms:created>
  <dcterms:modified xsi:type="dcterms:W3CDTF">2014-03-27T02:04:06Z</dcterms:modified>
</cp:coreProperties>
</file>