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C00000"/>
                </a:solidFill>
                <a:latin typeface="Batang" pitchFamily="18" charset="-127"/>
                <a:ea typeface="Batang" pitchFamily="18" charset="-127"/>
              </a:rPr>
              <a:t>Задание 15.2 ОГЭ по русскому языку</a:t>
            </a:r>
            <a:endParaRPr lang="ru-RU" b="1" dirty="0">
              <a:solidFill>
                <a:srgbClr val="C00000"/>
              </a:solidFill>
              <a:latin typeface="Batang" pitchFamily="18" charset="-127"/>
              <a:ea typeface="Batang" pitchFamily="18" charset="-127"/>
            </a:endParaRPr>
          </a:p>
        </p:txBody>
      </p:sp>
      <p:sp>
        <p:nvSpPr>
          <p:cNvPr id="3" name="Подзаголовок 2"/>
          <p:cNvSpPr>
            <a:spLocks noGrp="1"/>
          </p:cNvSpPr>
          <p:nvPr>
            <p:ph type="subTitle" idx="1"/>
          </p:nvPr>
        </p:nvSpPr>
        <p:spPr>
          <a:xfrm>
            <a:off x="1447800" y="3810000"/>
            <a:ext cx="6324600" cy="1828800"/>
          </a:xfrm>
        </p:spPr>
        <p:txBody>
          <a:bodyPr>
            <a:normAutofit/>
          </a:bodyPr>
          <a:lstStyle/>
          <a:p>
            <a:r>
              <a:rPr lang="ru-RU" sz="2400" b="1" dirty="0" smtClean="0">
                <a:solidFill>
                  <a:srgbClr val="7030A0"/>
                </a:solidFill>
                <a:latin typeface="Batang" pitchFamily="18" charset="-127"/>
                <a:ea typeface="Batang" pitchFamily="18" charset="-127"/>
              </a:rPr>
              <a:t>Подготовила: </a:t>
            </a:r>
            <a:r>
              <a:rPr lang="ru-RU" sz="2400" b="1" dirty="0" err="1" smtClean="0">
                <a:solidFill>
                  <a:srgbClr val="7030A0"/>
                </a:solidFill>
                <a:latin typeface="Batang" pitchFamily="18" charset="-127"/>
                <a:ea typeface="Batang" pitchFamily="18" charset="-127"/>
              </a:rPr>
              <a:t>Преснякова</a:t>
            </a:r>
            <a:r>
              <a:rPr lang="ru-RU" sz="2400" b="1" dirty="0" smtClean="0">
                <a:solidFill>
                  <a:srgbClr val="7030A0"/>
                </a:solidFill>
                <a:latin typeface="Batang" pitchFamily="18" charset="-127"/>
                <a:ea typeface="Batang" pitchFamily="18" charset="-127"/>
              </a:rPr>
              <a:t> И.Н., учитель русского языка и литературы </a:t>
            </a:r>
          </a:p>
          <a:p>
            <a:r>
              <a:rPr lang="ru-RU" sz="2400" b="1" dirty="0" smtClean="0">
                <a:solidFill>
                  <a:srgbClr val="7030A0"/>
                </a:solidFill>
                <a:latin typeface="Batang" pitchFamily="18" charset="-127"/>
                <a:ea typeface="Batang" pitchFamily="18" charset="-127"/>
              </a:rPr>
              <a:t>МБОУ «</a:t>
            </a:r>
            <a:r>
              <a:rPr lang="ru-RU" sz="2400" b="1" dirty="0" err="1" smtClean="0">
                <a:solidFill>
                  <a:srgbClr val="7030A0"/>
                </a:solidFill>
                <a:latin typeface="Batang" pitchFamily="18" charset="-127"/>
                <a:ea typeface="Batang" pitchFamily="18" charset="-127"/>
              </a:rPr>
              <a:t>Чамзинская</a:t>
            </a:r>
            <a:r>
              <a:rPr lang="ru-RU" sz="2400" b="1" dirty="0" smtClean="0">
                <a:solidFill>
                  <a:srgbClr val="7030A0"/>
                </a:solidFill>
                <a:latin typeface="Batang" pitchFamily="18" charset="-127"/>
                <a:ea typeface="Batang" pitchFamily="18" charset="-127"/>
              </a:rPr>
              <a:t> СОШ №2»</a:t>
            </a:r>
            <a:endParaRPr lang="ru-RU" sz="2400" b="1" dirty="0">
              <a:solidFill>
                <a:srgbClr val="7030A0"/>
              </a:solidFill>
              <a:latin typeface="Batang" pitchFamily="18" charset="-127"/>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2"/>
          <p:cNvSpPr>
            <a:spLocks noGrp="1"/>
          </p:cNvSpPr>
          <p:nvPr>
            <p:ph type="ctrTitle"/>
          </p:nvPr>
        </p:nvSpPr>
        <p:spPr>
          <a:xfrm>
            <a:off x="762000" y="457201"/>
            <a:ext cx="7696200" cy="5943600"/>
          </a:xfrm>
        </p:spPr>
        <p:txBody>
          <a:bodyPr>
            <a:normAutofit fontScale="90000"/>
          </a:bodyPr>
          <a:lstStyle/>
          <a:p>
            <a:pPr algn="l"/>
            <a:r>
              <a:rPr lang="ru-RU" sz="1300" b="1" dirty="0" smtClean="0">
                <a:latin typeface="Arial" pitchFamily="34" charset="0"/>
                <a:cs typeface="Arial" pitchFamily="34" charset="0"/>
              </a:rPr>
              <a:t>1)Дядя Митяй и Саня перешли речку и встали перед ягодником. (2)Столько ягоды Саня никогда ещё не видывал. (3)И не представлял, что её может столько быть. (4)На этот раз они были первые, никто до них ягоду тут не трогал и не мял, а наросло её на диво, в редкий год, по словам дяди Митяя, удается такой урожай. (5)Теперь Саня знал, что это такое - кусты ломятся от ягоды: они действительно ломились, лежали от тяжести на земле или стояли согбенно, поддерживая друг друга в непосильной ноше. </a:t>
            </a:r>
            <a:br>
              <a:rPr lang="ru-RU" sz="1300" b="1" dirty="0" smtClean="0">
                <a:latin typeface="Arial" pitchFamily="34" charset="0"/>
                <a:cs typeface="Arial" pitchFamily="34" charset="0"/>
              </a:rPr>
            </a:br>
            <a:r>
              <a:rPr lang="ru-RU" sz="1300" b="1" dirty="0" smtClean="0">
                <a:latin typeface="Arial" pitchFamily="34" charset="0"/>
                <a:cs typeface="Arial" pitchFamily="34" charset="0"/>
              </a:rPr>
              <a:t>(6)Саня раздвигал кусты и замирал от восторга: дымчато-синяя, сыто и </a:t>
            </a:r>
            <a:r>
              <a:rPr lang="ru-RU" sz="1300" b="1" dirty="0" err="1" smtClean="0">
                <a:latin typeface="Arial" pitchFamily="34" charset="0"/>
                <a:cs typeface="Arial" pitchFamily="34" charset="0"/>
              </a:rPr>
              <a:t>рясно</a:t>
            </a:r>
            <a:r>
              <a:rPr lang="ru-RU" sz="1300" b="1" dirty="0" smtClean="0">
                <a:latin typeface="Arial" pitchFamily="34" charset="0"/>
                <a:cs typeface="Arial" pitchFamily="34" charset="0"/>
              </a:rPr>
              <a:t> подрагивающая сыпь ослепляла, вызывая и удивление, и восторг, и вину, и что-то ещё, чему Саня не знал имени и что западало в душу. (7)Нагибая к себе куст, обряженный то круглыми, то продолговатыми плодами, Саня приступал к нему с игрой, которая вызвалась сама собой и нравилась ему. (8)«Не обижайся, - наговаривал он, - что я возьму тебя, я возьму тебя, чтоб ты не пропала напрасно, чтоб не упала на землю и не сгнила, никому не дав пользы». (9)И как приятно было, не заглядывая в бидон, ощущать его всё возрастающую и возрастающую тяжесть, а потом, опуская ягоду, словно бы ненароком натолкнуться рукой на его поднявшееся тёплое нутро: так быстро! (10)</a:t>
            </a:r>
            <a:r>
              <a:rPr lang="ru-RU" sz="1300" b="1" dirty="0" err="1" smtClean="0">
                <a:latin typeface="Arial" pitchFamily="34" charset="0"/>
                <a:cs typeface="Arial" pitchFamily="34" charset="0"/>
              </a:rPr>
              <a:t>Иидти</a:t>
            </a:r>
            <a:r>
              <a:rPr lang="ru-RU" sz="1300" b="1" dirty="0" smtClean="0">
                <a:latin typeface="Arial" pitchFamily="34" charset="0"/>
                <a:cs typeface="Arial" pitchFamily="34" charset="0"/>
              </a:rPr>
              <a:t> с наполненным бидоном к шалашу, постоять подле ведра, прежде чем высыпать в него, засмотревшись на парную </a:t>
            </a:r>
            <a:r>
              <a:rPr lang="ru-RU" sz="1300" b="1" dirty="0" err="1" smtClean="0">
                <a:latin typeface="Arial" pitchFamily="34" charset="0"/>
                <a:cs typeface="Arial" pitchFamily="34" charset="0"/>
              </a:rPr>
              <a:t>иживую</a:t>
            </a:r>
            <a:r>
              <a:rPr lang="ru-RU" sz="1300" b="1" dirty="0" smtClean="0">
                <a:latin typeface="Arial" pitchFamily="34" charset="0"/>
                <a:cs typeface="Arial" pitchFamily="34" charset="0"/>
              </a:rPr>
              <a:t>, томно дышащую - каждая ягодка отдельно - светло-глянцевую синеву сбора. (11)Снизу, когда Саня высыпал голубицу в ведро, она была уже отпотевшей и темной и казалась задохнувшейся. (12)Отсюда, </a:t>
            </a:r>
            <a:r>
              <a:rPr lang="ru-RU" sz="1300" b="1" dirty="0" err="1" smtClean="0">
                <a:latin typeface="Arial" pitchFamily="34" charset="0"/>
                <a:cs typeface="Arial" pitchFamily="34" charset="0"/>
              </a:rPr>
              <a:t>снизу,можно</a:t>
            </a:r>
            <a:r>
              <a:rPr lang="ru-RU" sz="1300" b="1" dirty="0" smtClean="0">
                <a:latin typeface="Arial" pitchFamily="34" charset="0"/>
                <a:cs typeface="Arial" pitchFamily="34" charset="0"/>
              </a:rPr>
              <a:t> было кинуть наконец несколько ягодок в рот, обмереть на мгновение от растекавшейся под языком сладости и нежно </a:t>
            </a:r>
            <a:r>
              <a:rPr lang="ru-RU" sz="1300" b="1" dirty="0" err="1" smtClean="0">
                <a:latin typeface="Arial" pitchFamily="34" charset="0"/>
                <a:cs typeface="Arial" pitchFamily="34" charset="0"/>
              </a:rPr>
              <a:t>тающейплоти</a:t>
            </a:r>
            <a:r>
              <a:rPr lang="ru-RU" sz="1300" b="1" dirty="0" smtClean="0">
                <a:latin typeface="Arial" pitchFamily="34" charset="0"/>
                <a:cs typeface="Arial" pitchFamily="34" charset="0"/>
              </a:rPr>
              <a:t> и, причмокивая, медленно идти обратно к кустарнику, а там на десять, на пятнадцать минут и вовсе забыть про бидон, словно бы допивая начатое снадобье, всё дополняя и дополняя его неоговорённую меру. (13)</a:t>
            </a:r>
            <a:r>
              <a:rPr lang="ru-RU" sz="1300" b="1" dirty="0" err="1" smtClean="0">
                <a:latin typeface="Arial" pitchFamily="34" charset="0"/>
                <a:cs typeface="Arial" pitchFamily="34" charset="0"/>
              </a:rPr>
              <a:t>Heт</a:t>
            </a:r>
            <a:r>
              <a:rPr lang="ru-RU" sz="1300" b="1" dirty="0" smtClean="0">
                <a:latin typeface="Arial" pitchFamily="34" charset="0"/>
                <a:cs typeface="Arial" pitchFamily="34" charset="0"/>
              </a:rPr>
              <a:t> на свете ягоды нежней и слаще голубицы, и стойким надо быть человеком, чтобы принести её из лесу в посудине. </a:t>
            </a:r>
            <a:br>
              <a:rPr lang="ru-RU" sz="1300" b="1" dirty="0" smtClean="0">
                <a:latin typeface="Arial" pitchFamily="34" charset="0"/>
                <a:cs typeface="Arial" pitchFamily="34" charset="0"/>
              </a:rPr>
            </a:br>
            <a:r>
              <a:rPr lang="ru-RU" sz="1300" b="1" dirty="0" smtClean="0">
                <a:latin typeface="Arial" pitchFamily="34" charset="0"/>
                <a:cs typeface="Arial" pitchFamily="34" charset="0"/>
              </a:rPr>
              <a:t>(14)Пошёл дождь, но никто из них ничем не отозвался на него, не заторопился в шалаш, каждый ещё больше заторопил руки. (15)Дождь, падая на кустарник, шумел густо и звучно; мокрую ягоду брать стало трудно, она давилась, мялась, к рукам налипали листья. (16)</a:t>
            </a:r>
            <a:r>
              <a:rPr lang="ru-RU" sz="1300" b="1" dirty="0" err="1" smtClean="0">
                <a:latin typeface="Arial" pitchFamily="34" charset="0"/>
                <a:cs typeface="Arial" pitchFamily="34" charset="0"/>
              </a:rPr>
              <a:t>Быстротемнело</a:t>
            </a:r>
            <a:r>
              <a:rPr lang="ru-RU" sz="1300" b="1" dirty="0" smtClean="0">
                <a:latin typeface="Arial" pitchFamily="34" charset="0"/>
                <a:cs typeface="Arial" pitchFamily="34" charset="0"/>
              </a:rPr>
              <a:t>, и только тогда, спохватившись, дядя Митяй прокричал отбой. (17)</a:t>
            </a:r>
            <a:r>
              <a:rPr lang="ru-RU" sz="1300" b="1" dirty="0" err="1" smtClean="0">
                <a:latin typeface="Arial" pitchFamily="34" charset="0"/>
                <a:cs typeface="Arial" pitchFamily="34" charset="0"/>
              </a:rPr>
              <a:t>Саняуспел</a:t>
            </a:r>
            <a:r>
              <a:rPr lang="ru-RU" sz="1300" b="1" dirty="0" smtClean="0">
                <a:latin typeface="Arial" pitchFamily="34" charset="0"/>
                <a:cs typeface="Arial" pitchFamily="34" charset="0"/>
              </a:rPr>
              <a:t> к этой поре высыпать в ведро три трёхлитровых бидона, наполнив его больше чем наполовину. (18)B темноте и под дождём они рубили и подтаскивали дрова, наготавливая их на сырую и неспокойную ночь. (19)Вскипятили опять чай, и, забравшись в шалаш, пили они его при свете костра долго и сладостно, как можно наслаждаться им только в тайге после нелёгкого и удачного дня.</a:t>
            </a: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(По В. Распутину)</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 </a:t>
            </a:r>
            <a:endParaRPr lang="ru-RU" sz="16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66800"/>
            <a:ext cx="7772400" cy="3124199"/>
          </a:xfrm>
        </p:spPr>
        <p:txBody>
          <a:bodyPr>
            <a:normAutofit fontScale="90000"/>
          </a:bodyPr>
          <a:lstStyle/>
          <a:p>
            <a:r>
              <a:rPr lang="ru-RU" sz="2800" b="1" dirty="0" smtClean="0">
                <a:solidFill>
                  <a:srgbClr val="C00000"/>
                </a:solidFill>
                <a:latin typeface="Arial" pitchFamily="34" charset="0"/>
                <a:cs typeface="Arial" pitchFamily="34" charset="0"/>
              </a:rPr>
              <a:t>15.2 Напишите сочинение-рассуждение. Объясните, как Вы понимаете смысл последнего предложения текста: "Вскипятили опять чай и, забравшись в шалаш, пили они его при свете костра долго и сладостно, как можно наслаждаться им только в тайге после нелёгкого и удачного дня".</a:t>
            </a:r>
            <a:r>
              <a:rPr lang="ru-RU" sz="2800" dirty="0" smtClean="0">
                <a:latin typeface="Arial" pitchFamily="34" charset="0"/>
                <a:cs typeface="Arial" pitchFamily="34" charset="0"/>
              </a:rPr>
              <a:t/>
            </a:r>
            <a:br>
              <a:rPr lang="ru-RU" sz="2800" dirty="0" smtClean="0">
                <a:latin typeface="Arial" pitchFamily="34" charset="0"/>
                <a:cs typeface="Arial" pitchFamily="34" charset="0"/>
              </a:rPr>
            </a:br>
            <a:r>
              <a:rPr lang="ru-RU" sz="2800" dirty="0" smtClean="0">
                <a:latin typeface="Arial" pitchFamily="34" charset="0"/>
                <a:cs typeface="Arial" pitchFamily="34" charset="0"/>
              </a:rPr>
              <a:t> </a:t>
            </a:r>
            <a:r>
              <a:rPr lang="ru-RU" sz="2800" dirty="0" smtClean="0"/>
              <a:t/>
            </a:r>
            <a:br>
              <a:rPr lang="ru-RU" sz="2800" dirty="0" smtClean="0"/>
            </a:b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latin typeface="Arial" pitchFamily="34" charset="0"/>
                <a:cs typeface="Arial" pitchFamily="34" charset="0"/>
              </a:rPr>
              <a:t>План сочинения</a:t>
            </a:r>
            <a:endParaRPr lang="ru-RU" sz="2400" b="1" dirty="0">
              <a:solidFill>
                <a:srgbClr val="C00000"/>
              </a:solidFill>
              <a:latin typeface="Arial" pitchFamily="34" charset="0"/>
              <a:cs typeface="Arial" pitchFamily="34" charset="0"/>
            </a:endParaRPr>
          </a:p>
        </p:txBody>
      </p:sp>
      <p:sp>
        <p:nvSpPr>
          <p:cNvPr id="3" name="Содержимое 2"/>
          <p:cNvSpPr>
            <a:spLocks noGrp="1"/>
          </p:cNvSpPr>
          <p:nvPr>
            <p:ph idx="1"/>
          </p:nvPr>
        </p:nvSpPr>
        <p:spPr/>
        <p:txBody>
          <a:bodyPr>
            <a:normAutofit/>
          </a:bodyPr>
          <a:lstStyle/>
          <a:p>
            <a:r>
              <a:rPr lang="ru-RU" sz="2000" b="1" u="sng" dirty="0" smtClean="0">
                <a:latin typeface="Arial" pitchFamily="34" charset="0"/>
                <a:cs typeface="Arial" pitchFamily="34" charset="0"/>
              </a:rPr>
              <a:t>1.Вступление-в 1 абзаце необходимо объяснить смысл высказывания</a:t>
            </a:r>
            <a:endParaRPr lang="ru-RU" sz="2000" b="1" u="sng" dirty="0" smtClean="0">
              <a:latin typeface="Arial" pitchFamily="34" charset="0"/>
              <a:cs typeface="Arial" pitchFamily="34" charset="0"/>
            </a:endParaRPr>
          </a:p>
          <a:p>
            <a:pPr>
              <a:buNone/>
            </a:pPr>
            <a:r>
              <a:rPr lang="ru-RU" sz="2000" dirty="0" smtClean="0">
                <a:latin typeface="Arial" pitchFamily="34" charset="0"/>
                <a:cs typeface="Arial" pitchFamily="34" charset="0"/>
              </a:rPr>
              <a:t>            Валентин Распутин завершает свой текст  словами:</a:t>
            </a:r>
            <a:r>
              <a:rPr lang="ru-RU" sz="2000" b="1" dirty="0" smtClean="0">
                <a:solidFill>
                  <a:srgbClr val="C00000"/>
                </a:solidFill>
                <a:latin typeface="Arial" pitchFamily="34" charset="0"/>
                <a:cs typeface="Arial" pitchFamily="34" charset="0"/>
              </a:rPr>
              <a:t>"Вскипятили опять чай и, забравшись в шалаш, пили они его при свете костра долго и сладостно, как можно наслаждаться им только в тайге после нелёгкого и удачного дня". </a:t>
            </a:r>
            <a:r>
              <a:rPr lang="ru-RU" sz="2000" b="1" dirty="0" smtClean="0">
                <a:latin typeface="Arial" pitchFamily="34" charset="0"/>
                <a:cs typeface="Arial" pitchFamily="34" charset="0"/>
              </a:rPr>
              <a:t>Смысл последнего предложения я понимаю так: Санька и дядя Митяй были  очень довольны сбором ягод. Поясню это  примерами из текста.</a:t>
            </a:r>
            <a:r>
              <a:rPr lang="ru-RU" sz="2000" dirty="0" smtClean="0"/>
              <a:t/>
            </a:r>
            <a:br>
              <a:rPr lang="ru-RU" sz="2000" dirty="0" smtClean="0"/>
            </a:br>
            <a:r>
              <a:rPr lang="ru-RU" sz="2000" dirty="0" smtClean="0"/>
              <a:t> </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rgbClr val="C00000"/>
                </a:solidFill>
                <a:latin typeface="Arial" pitchFamily="34" charset="0"/>
                <a:cs typeface="Arial" pitchFamily="34" charset="0"/>
              </a:rPr>
              <a:t>2 часть -2 аргумента из текста</a:t>
            </a:r>
            <a:endParaRPr lang="ru-RU" sz="2800" b="1" dirty="0">
              <a:solidFill>
                <a:srgbClr val="C00000"/>
              </a:solidFill>
              <a:latin typeface="Arial" pitchFamily="34" charset="0"/>
              <a:cs typeface="Arial" pitchFamily="34" charset="0"/>
            </a:endParaRPr>
          </a:p>
        </p:txBody>
      </p:sp>
      <p:sp>
        <p:nvSpPr>
          <p:cNvPr id="3" name="Содержимое 2"/>
          <p:cNvSpPr>
            <a:spLocks noGrp="1"/>
          </p:cNvSpPr>
          <p:nvPr>
            <p:ph idx="1"/>
          </p:nvPr>
        </p:nvSpPr>
        <p:spPr/>
        <p:txBody>
          <a:bodyPr>
            <a:normAutofit/>
          </a:bodyPr>
          <a:lstStyle/>
          <a:p>
            <a:r>
              <a:rPr lang="ru-RU" sz="2400" dirty="0" smtClean="0"/>
              <a:t>       </a:t>
            </a:r>
            <a:r>
              <a:rPr lang="ru-RU" sz="2400" dirty="0" smtClean="0">
                <a:latin typeface="Arial" pitchFamily="34" charset="0"/>
                <a:cs typeface="Arial" pitchFamily="34" charset="0"/>
              </a:rPr>
              <a:t>Во-первых, из предложений №6-7 мы видим, что Саня  в процессе работы испытывал восторг. И она не казалась ему тяжёлой и однообразной, а напоминала мальчику интересную игру. Во-вторых, читая предложения № 14-18,приходишь к выводу: герои настолько увлеклись ягодой, что не обратили внимание даже на дождь.</a:t>
            </a:r>
            <a:endParaRPr lang="ru-RU" sz="2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C00000"/>
                </a:solidFill>
                <a:latin typeface="Arial" pitchFamily="34" charset="0"/>
                <a:cs typeface="Arial" pitchFamily="34" charset="0"/>
              </a:rPr>
              <a:t>3 часть-заключение</a:t>
            </a:r>
            <a:endParaRPr lang="ru-RU" sz="3600" b="1" dirty="0">
              <a:solidFill>
                <a:srgbClr val="C00000"/>
              </a:solidFill>
              <a:latin typeface="Arial" pitchFamily="34" charset="0"/>
              <a:cs typeface="Arial" pitchFamily="34" charset="0"/>
            </a:endParaRPr>
          </a:p>
        </p:txBody>
      </p:sp>
      <p:sp>
        <p:nvSpPr>
          <p:cNvPr id="3" name="Содержимое 2"/>
          <p:cNvSpPr>
            <a:spLocks noGrp="1"/>
          </p:cNvSpPr>
          <p:nvPr>
            <p:ph idx="1"/>
          </p:nvPr>
        </p:nvSpPr>
        <p:spPr/>
        <p:txBody>
          <a:bodyPr>
            <a:normAutofit/>
          </a:bodyPr>
          <a:lstStyle/>
          <a:p>
            <a:r>
              <a:rPr lang="ru-RU" sz="2400" dirty="0" smtClean="0"/>
              <a:t>     </a:t>
            </a:r>
            <a:r>
              <a:rPr lang="ru-RU" sz="2400" dirty="0" smtClean="0">
                <a:latin typeface="Arial" pitchFamily="34" charset="0"/>
                <a:cs typeface="Arial" pitchFamily="34" charset="0"/>
              </a:rPr>
              <a:t>Итак,  на приведённых примерах мы убедились в том, что даже тяжёлая работа может быть по душе, если берёшься за неё с усердием.</a:t>
            </a:r>
            <a:endParaRPr lang="ru-RU"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290</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Задание 15.2 ОГЭ по русскому языку</vt:lpstr>
      <vt:lpstr>1)Дядя Митяй и Саня перешли речку и встали перед ягодником. (2)Столько ягоды Саня никогда ещё не видывал. (3)И не представлял, что её может столько быть. (4)На этот раз они были первые, никто до них ягоду тут не трогал и не мял, а наросло её на диво, в редкий год, по словам дяди Митяя, удается такой урожай. (5)Теперь Саня знал, что это такое - кусты ломятся от ягоды: они действительно ломились, лежали от тяжести на земле или стояли согбенно, поддерживая друг друга в непосильной ноше.  (6)Саня раздвигал кусты и замирал от восторга: дымчато-синяя, сыто и рясно подрагивающая сыпь ослепляла, вызывая и удивление, и восторг, и вину, и что-то ещё, чему Саня не знал имени и что западало в душу. (7)Нагибая к себе куст, обряженный то круглыми, то продолговатыми плодами, Саня приступал к нему с игрой, которая вызвалась сама собой и нравилась ему. (8)«Не обижайся, - наговаривал он, - что я возьму тебя, я возьму тебя, чтоб ты не пропала напрасно, чтоб не упала на землю и не сгнила, никому не дав пользы». (9)И как приятно было, не заглядывая в бидон, ощущать его всё возрастающую и возрастающую тяжесть, а потом, опуская ягоду, словно бы ненароком натолкнуться рукой на его поднявшееся тёплое нутро: так быстро! (10)Иидти с наполненным бидоном к шалашу, постоять подле ведра, прежде чем высыпать в него, засмотревшись на парную иживую, томно дышащую - каждая ягодка отдельно - светло-глянцевую синеву сбора. (11)Снизу, когда Саня высыпал голубицу в ведро, она была уже отпотевшей и темной и казалась задохнувшейся. (12)Отсюда, снизу,можно было кинуть наконец несколько ягодок в рот, обмереть на мгновение от растекавшейся под языком сладости и нежно тающейплоти и, причмокивая, медленно идти обратно к кустарнику, а там на десять, на пятнадцать минут и вовсе забыть про бидон, словно бы допивая начатое снадобье, всё дополняя и дополняя его неоговорённую меру. (13)Heт на свете ягоды нежней и слаще голубицы, и стойким надо быть человеком, чтобы принести её из лесу в посудине.  (14)Пошёл дождь, но никто из них ничем не отозвался на него, не заторопился в шалаш, каждый ещё больше заторопил руки. (15)Дождь, падая на кустарник, шумел густо и звучно; мокрую ягоду брать стало трудно, она давилась, мялась, к рукам налипали листья. (16)Быстротемнело, и только тогда, спохватившись, дядя Митяй прокричал отбой. (17)Саняуспел к этой поре высыпать в ведро три трёхлитровых бидона, наполнив его больше чем наполовину. (18)B темноте и под дождём они рубили и подтаскивали дрова, наготавливая их на сырую и неспокойную ночь. (19)Вскипятили опять чай, и, забравшись в шалаш, пили они его при свете костра долго и сладостно, как можно наслаждаться им только в тайге после нелёгкого и удачного дня. (По В. Распутину)  </vt:lpstr>
      <vt:lpstr>15.2 Напишите сочинение-рассуждение. Объясните, как Вы понимаете смысл последнего предложения текста: "Вскипятили опять чай и, забравшись в шалаш, пили они его при свете костра долго и сладостно, как можно наслаждаться им только в тайге после нелёгкого и удачного дня".   </vt:lpstr>
      <vt:lpstr>План сочинения</vt:lpstr>
      <vt:lpstr>2 часть -2 аргумента из текста</vt:lpstr>
      <vt:lpstr>3 часть-заключение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15.2 ОГЭ по русскому языку</dc:title>
  <dc:creator>Ирина</dc:creator>
  <cp:lastModifiedBy>Home</cp:lastModifiedBy>
  <cp:revision>12</cp:revision>
  <dcterms:created xsi:type="dcterms:W3CDTF">2015-12-27T13:41:35Z</dcterms:created>
  <dcterms:modified xsi:type="dcterms:W3CDTF">2016-01-05T16:02:24Z</dcterms:modified>
</cp:coreProperties>
</file>