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82" r:id="rId2"/>
    <p:sldId id="256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8" r:id="rId12"/>
    <p:sldId id="270" r:id="rId13"/>
    <p:sldId id="278" r:id="rId14"/>
    <p:sldId id="279" r:id="rId15"/>
    <p:sldId id="271" r:id="rId16"/>
    <p:sldId id="273" r:id="rId17"/>
    <p:sldId id="280" r:id="rId18"/>
    <p:sldId id="28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5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254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55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B1933-4543-4F99-8C98-A324B9BCD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6D1CA-336B-4A48-BF1C-9F3991C23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4AF01-CC26-4653-A978-803DB22BF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94352-81CD-4D43-855C-809F20A9A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4DA4C-62AE-498E-AD1F-718E3D780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ECC63-4AED-4120-A5CD-10A42A308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ADD7C-5E98-4F40-A15B-8894AA5F9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FC422-92DD-4CD2-9C7B-E90145CD3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CE3DD-2589-48FC-83D8-9FE9EE70E9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5C316-4C8F-411A-9969-A1F88DB17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59F55-43B2-4EAE-B0DB-85A8E4E28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150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0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0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2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2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2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2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2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152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2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2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2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2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503C5F7-C413-45EE-9F10-A45C01E88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Второстепенные члены предложения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7010400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составила учитель начальных классов</a:t>
            </a:r>
          </a:p>
          <a:p>
            <a:pPr eaLnBrk="1" hangingPunct="1">
              <a:defRPr/>
            </a:pPr>
            <a:r>
              <a:rPr lang="ru-RU" sz="2000" dirty="0" smtClean="0"/>
              <a:t> МБОУ лицей   №21 города Кузнецка Пензенской </a:t>
            </a:r>
            <a:r>
              <a:rPr lang="ru-RU" sz="2000" smtClean="0"/>
              <a:t>области Завьялова О.Г.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89916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tx2"/>
                </a:solidFill>
              </a:rPr>
              <a:t>Среди вопросов найди и назови такие, на которые отвечает определение.</a:t>
            </a:r>
          </a:p>
          <a:p>
            <a:endParaRPr lang="ru-RU" sz="4400" b="1">
              <a:solidFill>
                <a:schemeClr val="tx2"/>
              </a:solidFill>
            </a:endParaRPr>
          </a:p>
          <a:p>
            <a:r>
              <a:rPr lang="ru-RU" sz="4400" b="1"/>
              <a:t>какие? когда? кому? какая? чьё? кто? чей? откуда? почему? что? какое? зачем? кем? какой? куда? чьи?</a:t>
            </a:r>
          </a:p>
          <a:p>
            <a:endParaRPr lang="ru-RU" sz="4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28600" y="762000"/>
            <a:ext cx="89154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tx2"/>
                </a:solidFill>
              </a:rPr>
              <a:t>Найди правильный ответ.</a:t>
            </a:r>
          </a:p>
          <a:p>
            <a:r>
              <a:rPr lang="ru-RU" sz="4400" b="1">
                <a:solidFill>
                  <a:schemeClr val="tx2"/>
                </a:solidFill>
              </a:rPr>
              <a:t>Определение обозначает:</a:t>
            </a:r>
          </a:p>
          <a:p>
            <a:r>
              <a:rPr lang="ru-RU" sz="4400" b="1"/>
              <a:t> действие предмета</a:t>
            </a:r>
          </a:p>
          <a:p>
            <a:r>
              <a:rPr lang="ru-RU" sz="4400" b="1"/>
              <a:t> предмет</a:t>
            </a:r>
          </a:p>
          <a:p>
            <a:r>
              <a:rPr lang="ru-RU" sz="4400" b="1"/>
              <a:t> место действия</a:t>
            </a:r>
          </a:p>
          <a:p>
            <a:r>
              <a:rPr lang="ru-RU" sz="4400" b="1"/>
              <a:t> признак предмета</a:t>
            </a:r>
          </a:p>
          <a:p>
            <a:r>
              <a:rPr lang="ru-RU" sz="4400" b="1"/>
              <a:t> время действия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762000"/>
            <a:ext cx="8991600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/>
              <a:t>Над глухою степью</a:t>
            </a:r>
          </a:p>
          <a:p>
            <a:endParaRPr lang="ru-RU" sz="4800" b="1"/>
          </a:p>
          <a:p>
            <a:r>
              <a:rPr lang="ru-RU" sz="4800" b="1"/>
              <a:t>В неизвестный путь</a:t>
            </a:r>
          </a:p>
          <a:p>
            <a:endParaRPr lang="ru-RU" sz="4800" b="1"/>
          </a:p>
          <a:p>
            <a:r>
              <a:rPr lang="ru-RU" sz="4800" b="1"/>
              <a:t>Бесконечной цепью</a:t>
            </a:r>
          </a:p>
          <a:p>
            <a:endParaRPr lang="ru-RU" sz="4800" b="1"/>
          </a:p>
          <a:p>
            <a:r>
              <a:rPr lang="ru-RU" sz="4800" b="1"/>
              <a:t>Облака плывут.</a:t>
            </a:r>
          </a:p>
          <a:p>
            <a:endParaRPr lang="ru-RU" sz="4800" b="1"/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0" y="5943600"/>
            <a:ext cx="220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2514600" y="5943600"/>
            <a:ext cx="220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2514600" y="6172200"/>
            <a:ext cx="220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4267200" y="4495800"/>
            <a:ext cx="19050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4800600" y="3048000"/>
            <a:ext cx="14478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3886200" y="1524000"/>
            <a:ext cx="20574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9" name="Freeform 13"/>
          <p:cNvSpPr>
            <a:spLocks/>
          </p:cNvSpPr>
          <p:nvPr/>
        </p:nvSpPr>
        <p:spPr bwMode="auto">
          <a:xfrm>
            <a:off x="1371600" y="1511300"/>
            <a:ext cx="2286000" cy="177800"/>
          </a:xfrm>
          <a:custGeom>
            <a:avLst/>
            <a:gdLst>
              <a:gd name="T0" fmla="*/ 0 w 1440"/>
              <a:gd name="T1" fmla="*/ 165100 h 112"/>
              <a:gd name="T2" fmla="*/ 152400 w 1440"/>
              <a:gd name="T3" fmla="*/ 12700 h 112"/>
              <a:gd name="T4" fmla="*/ 304800 w 1440"/>
              <a:gd name="T5" fmla="*/ 165100 h 112"/>
              <a:gd name="T6" fmla="*/ 457200 w 1440"/>
              <a:gd name="T7" fmla="*/ 88900 h 112"/>
              <a:gd name="T8" fmla="*/ 533400 w 1440"/>
              <a:gd name="T9" fmla="*/ 12700 h 112"/>
              <a:gd name="T10" fmla="*/ 685800 w 1440"/>
              <a:gd name="T11" fmla="*/ 165100 h 112"/>
              <a:gd name="T12" fmla="*/ 914400 w 1440"/>
              <a:gd name="T13" fmla="*/ 12700 h 112"/>
              <a:gd name="T14" fmla="*/ 1066800 w 1440"/>
              <a:gd name="T15" fmla="*/ 165100 h 112"/>
              <a:gd name="T16" fmla="*/ 1295400 w 1440"/>
              <a:gd name="T17" fmla="*/ 12700 h 112"/>
              <a:gd name="T18" fmla="*/ 1524000 w 1440"/>
              <a:gd name="T19" fmla="*/ 165100 h 112"/>
              <a:gd name="T20" fmla="*/ 1676400 w 1440"/>
              <a:gd name="T21" fmla="*/ 12700 h 112"/>
              <a:gd name="T22" fmla="*/ 1828800 w 1440"/>
              <a:gd name="T23" fmla="*/ 88900 h 112"/>
              <a:gd name="T24" fmla="*/ 1905000 w 1440"/>
              <a:gd name="T25" fmla="*/ 165100 h 112"/>
              <a:gd name="T26" fmla="*/ 2133600 w 1440"/>
              <a:gd name="T27" fmla="*/ 12700 h 112"/>
              <a:gd name="T28" fmla="*/ 2286000 w 1440"/>
              <a:gd name="T29" fmla="*/ 165100 h 11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440"/>
              <a:gd name="T46" fmla="*/ 0 h 112"/>
              <a:gd name="T47" fmla="*/ 1440 w 1440"/>
              <a:gd name="T48" fmla="*/ 112 h 11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440" h="112">
                <a:moveTo>
                  <a:pt x="0" y="104"/>
                </a:moveTo>
                <a:cubicBezTo>
                  <a:pt x="32" y="56"/>
                  <a:pt x="64" y="8"/>
                  <a:pt x="96" y="8"/>
                </a:cubicBezTo>
                <a:cubicBezTo>
                  <a:pt x="128" y="8"/>
                  <a:pt x="160" y="96"/>
                  <a:pt x="192" y="104"/>
                </a:cubicBezTo>
                <a:cubicBezTo>
                  <a:pt x="224" y="112"/>
                  <a:pt x="264" y="72"/>
                  <a:pt x="288" y="56"/>
                </a:cubicBezTo>
                <a:cubicBezTo>
                  <a:pt x="312" y="40"/>
                  <a:pt x="312" y="0"/>
                  <a:pt x="336" y="8"/>
                </a:cubicBezTo>
                <a:cubicBezTo>
                  <a:pt x="360" y="16"/>
                  <a:pt x="392" y="104"/>
                  <a:pt x="432" y="104"/>
                </a:cubicBezTo>
                <a:cubicBezTo>
                  <a:pt x="472" y="104"/>
                  <a:pt x="536" y="8"/>
                  <a:pt x="576" y="8"/>
                </a:cubicBezTo>
                <a:cubicBezTo>
                  <a:pt x="616" y="8"/>
                  <a:pt x="632" y="104"/>
                  <a:pt x="672" y="104"/>
                </a:cubicBezTo>
                <a:cubicBezTo>
                  <a:pt x="712" y="104"/>
                  <a:pt x="768" y="8"/>
                  <a:pt x="816" y="8"/>
                </a:cubicBezTo>
                <a:cubicBezTo>
                  <a:pt x="864" y="8"/>
                  <a:pt x="920" y="104"/>
                  <a:pt x="960" y="104"/>
                </a:cubicBezTo>
                <a:cubicBezTo>
                  <a:pt x="1000" y="104"/>
                  <a:pt x="1024" y="16"/>
                  <a:pt x="1056" y="8"/>
                </a:cubicBezTo>
                <a:cubicBezTo>
                  <a:pt x="1088" y="0"/>
                  <a:pt x="1128" y="40"/>
                  <a:pt x="1152" y="56"/>
                </a:cubicBezTo>
                <a:cubicBezTo>
                  <a:pt x="1176" y="72"/>
                  <a:pt x="1168" y="112"/>
                  <a:pt x="1200" y="104"/>
                </a:cubicBezTo>
                <a:cubicBezTo>
                  <a:pt x="1232" y="96"/>
                  <a:pt x="1304" y="8"/>
                  <a:pt x="1344" y="8"/>
                </a:cubicBezTo>
                <a:cubicBezTo>
                  <a:pt x="1384" y="8"/>
                  <a:pt x="1424" y="88"/>
                  <a:pt x="1440" y="104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10" name="Freeform 14"/>
          <p:cNvSpPr>
            <a:spLocks/>
          </p:cNvSpPr>
          <p:nvPr/>
        </p:nvSpPr>
        <p:spPr bwMode="auto">
          <a:xfrm>
            <a:off x="152400" y="4419600"/>
            <a:ext cx="3886200" cy="228600"/>
          </a:xfrm>
          <a:custGeom>
            <a:avLst/>
            <a:gdLst>
              <a:gd name="T0" fmla="*/ 0 w 1440"/>
              <a:gd name="T1" fmla="*/ 212271 h 112"/>
              <a:gd name="T2" fmla="*/ 259080 w 1440"/>
              <a:gd name="T3" fmla="*/ 16329 h 112"/>
              <a:gd name="T4" fmla="*/ 518160 w 1440"/>
              <a:gd name="T5" fmla="*/ 212271 h 112"/>
              <a:gd name="T6" fmla="*/ 777240 w 1440"/>
              <a:gd name="T7" fmla="*/ 114300 h 112"/>
              <a:gd name="T8" fmla="*/ 906780 w 1440"/>
              <a:gd name="T9" fmla="*/ 16329 h 112"/>
              <a:gd name="T10" fmla="*/ 1165860 w 1440"/>
              <a:gd name="T11" fmla="*/ 212271 h 112"/>
              <a:gd name="T12" fmla="*/ 1554480 w 1440"/>
              <a:gd name="T13" fmla="*/ 16329 h 112"/>
              <a:gd name="T14" fmla="*/ 1813560 w 1440"/>
              <a:gd name="T15" fmla="*/ 212271 h 112"/>
              <a:gd name="T16" fmla="*/ 2202180 w 1440"/>
              <a:gd name="T17" fmla="*/ 16329 h 112"/>
              <a:gd name="T18" fmla="*/ 2590800 w 1440"/>
              <a:gd name="T19" fmla="*/ 212271 h 112"/>
              <a:gd name="T20" fmla="*/ 2849880 w 1440"/>
              <a:gd name="T21" fmla="*/ 16329 h 112"/>
              <a:gd name="T22" fmla="*/ 3108960 w 1440"/>
              <a:gd name="T23" fmla="*/ 114300 h 112"/>
              <a:gd name="T24" fmla="*/ 3238500 w 1440"/>
              <a:gd name="T25" fmla="*/ 212271 h 112"/>
              <a:gd name="T26" fmla="*/ 3627120 w 1440"/>
              <a:gd name="T27" fmla="*/ 16329 h 112"/>
              <a:gd name="T28" fmla="*/ 3886200 w 1440"/>
              <a:gd name="T29" fmla="*/ 212271 h 11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440"/>
              <a:gd name="T46" fmla="*/ 0 h 112"/>
              <a:gd name="T47" fmla="*/ 1440 w 1440"/>
              <a:gd name="T48" fmla="*/ 112 h 11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440" h="112">
                <a:moveTo>
                  <a:pt x="0" y="104"/>
                </a:moveTo>
                <a:cubicBezTo>
                  <a:pt x="32" y="56"/>
                  <a:pt x="64" y="8"/>
                  <a:pt x="96" y="8"/>
                </a:cubicBezTo>
                <a:cubicBezTo>
                  <a:pt x="128" y="8"/>
                  <a:pt x="160" y="96"/>
                  <a:pt x="192" y="104"/>
                </a:cubicBezTo>
                <a:cubicBezTo>
                  <a:pt x="224" y="112"/>
                  <a:pt x="264" y="72"/>
                  <a:pt x="288" y="56"/>
                </a:cubicBezTo>
                <a:cubicBezTo>
                  <a:pt x="312" y="40"/>
                  <a:pt x="312" y="0"/>
                  <a:pt x="336" y="8"/>
                </a:cubicBezTo>
                <a:cubicBezTo>
                  <a:pt x="360" y="16"/>
                  <a:pt x="392" y="104"/>
                  <a:pt x="432" y="104"/>
                </a:cubicBezTo>
                <a:cubicBezTo>
                  <a:pt x="472" y="104"/>
                  <a:pt x="536" y="8"/>
                  <a:pt x="576" y="8"/>
                </a:cubicBezTo>
                <a:cubicBezTo>
                  <a:pt x="616" y="8"/>
                  <a:pt x="632" y="104"/>
                  <a:pt x="672" y="104"/>
                </a:cubicBezTo>
                <a:cubicBezTo>
                  <a:pt x="712" y="104"/>
                  <a:pt x="768" y="8"/>
                  <a:pt x="816" y="8"/>
                </a:cubicBezTo>
                <a:cubicBezTo>
                  <a:pt x="864" y="8"/>
                  <a:pt x="920" y="104"/>
                  <a:pt x="960" y="104"/>
                </a:cubicBezTo>
                <a:cubicBezTo>
                  <a:pt x="1000" y="104"/>
                  <a:pt x="1024" y="16"/>
                  <a:pt x="1056" y="8"/>
                </a:cubicBezTo>
                <a:cubicBezTo>
                  <a:pt x="1088" y="0"/>
                  <a:pt x="1128" y="40"/>
                  <a:pt x="1152" y="56"/>
                </a:cubicBezTo>
                <a:cubicBezTo>
                  <a:pt x="1176" y="72"/>
                  <a:pt x="1168" y="112"/>
                  <a:pt x="1200" y="104"/>
                </a:cubicBezTo>
                <a:cubicBezTo>
                  <a:pt x="1232" y="96"/>
                  <a:pt x="1304" y="8"/>
                  <a:pt x="1344" y="8"/>
                </a:cubicBezTo>
                <a:cubicBezTo>
                  <a:pt x="1384" y="8"/>
                  <a:pt x="1424" y="88"/>
                  <a:pt x="1440" y="104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11" name="Freeform 15"/>
          <p:cNvSpPr>
            <a:spLocks/>
          </p:cNvSpPr>
          <p:nvPr/>
        </p:nvSpPr>
        <p:spPr bwMode="auto">
          <a:xfrm>
            <a:off x="914400" y="2971800"/>
            <a:ext cx="3733800" cy="228600"/>
          </a:xfrm>
          <a:custGeom>
            <a:avLst/>
            <a:gdLst>
              <a:gd name="T0" fmla="*/ 0 w 1440"/>
              <a:gd name="T1" fmla="*/ 212271 h 112"/>
              <a:gd name="T2" fmla="*/ 248920 w 1440"/>
              <a:gd name="T3" fmla="*/ 16329 h 112"/>
              <a:gd name="T4" fmla="*/ 497840 w 1440"/>
              <a:gd name="T5" fmla="*/ 212271 h 112"/>
              <a:gd name="T6" fmla="*/ 746760 w 1440"/>
              <a:gd name="T7" fmla="*/ 114300 h 112"/>
              <a:gd name="T8" fmla="*/ 871220 w 1440"/>
              <a:gd name="T9" fmla="*/ 16329 h 112"/>
              <a:gd name="T10" fmla="*/ 1120140 w 1440"/>
              <a:gd name="T11" fmla="*/ 212271 h 112"/>
              <a:gd name="T12" fmla="*/ 1493520 w 1440"/>
              <a:gd name="T13" fmla="*/ 16329 h 112"/>
              <a:gd name="T14" fmla="*/ 1742440 w 1440"/>
              <a:gd name="T15" fmla="*/ 212271 h 112"/>
              <a:gd name="T16" fmla="*/ 2115820 w 1440"/>
              <a:gd name="T17" fmla="*/ 16329 h 112"/>
              <a:gd name="T18" fmla="*/ 2489200 w 1440"/>
              <a:gd name="T19" fmla="*/ 212271 h 112"/>
              <a:gd name="T20" fmla="*/ 2738120 w 1440"/>
              <a:gd name="T21" fmla="*/ 16329 h 112"/>
              <a:gd name="T22" fmla="*/ 2987040 w 1440"/>
              <a:gd name="T23" fmla="*/ 114300 h 112"/>
              <a:gd name="T24" fmla="*/ 3111500 w 1440"/>
              <a:gd name="T25" fmla="*/ 212271 h 112"/>
              <a:gd name="T26" fmla="*/ 3484880 w 1440"/>
              <a:gd name="T27" fmla="*/ 16329 h 112"/>
              <a:gd name="T28" fmla="*/ 3733800 w 1440"/>
              <a:gd name="T29" fmla="*/ 212271 h 11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440"/>
              <a:gd name="T46" fmla="*/ 0 h 112"/>
              <a:gd name="T47" fmla="*/ 1440 w 1440"/>
              <a:gd name="T48" fmla="*/ 112 h 11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440" h="112">
                <a:moveTo>
                  <a:pt x="0" y="104"/>
                </a:moveTo>
                <a:cubicBezTo>
                  <a:pt x="32" y="56"/>
                  <a:pt x="64" y="8"/>
                  <a:pt x="96" y="8"/>
                </a:cubicBezTo>
                <a:cubicBezTo>
                  <a:pt x="128" y="8"/>
                  <a:pt x="160" y="96"/>
                  <a:pt x="192" y="104"/>
                </a:cubicBezTo>
                <a:cubicBezTo>
                  <a:pt x="224" y="112"/>
                  <a:pt x="264" y="72"/>
                  <a:pt x="288" y="56"/>
                </a:cubicBezTo>
                <a:cubicBezTo>
                  <a:pt x="312" y="40"/>
                  <a:pt x="312" y="0"/>
                  <a:pt x="336" y="8"/>
                </a:cubicBezTo>
                <a:cubicBezTo>
                  <a:pt x="360" y="16"/>
                  <a:pt x="392" y="104"/>
                  <a:pt x="432" y="104"/>
                </a:cubicBezTo>
                <a:cubicBezTo>
                  <a:pt x="472" y="104"/>
                  <a:pt x="536" y="8"/>
                  <a:pt x="576" y="8"/>
                </a:cubicBezTo>
                <a:cubicBezTo>
                  <a:pt x="616" y="8"/>
                  <a:pt x="632" y="104"/>
                  <a:pt x="672" y="104"/>
                </a:cubicBezTo>
                <a:cubicBezTo>
                  <a:pt x="712" y="104"/>
                  <a:pt x="768" y="8"/>
                  <a:pt x="816" y="8"/>
                </a:cubicBezTo>
                <a:cubicBezTo>
                  <a:pt x="864" y="8"/>
                  <a:pt x="920" y="104"/>
                  <a:pt x="960" y="104"/>
                </a:cubicBezTo>
                <a:cubicBezTo>
                  <a:pt x="1000" y="104"/>
                  <a:pt x="1024" y="16"/>
                  <a:pt x="1056" y="8"/>
                </a:cubicBezTo>
                <a:cubicBezTo>
                  <a:pt x="1088" y="0"/>
                  <a:pt x="1128" y="40"/>
                  <a:pt x="1152" y="56"/>
                </a:cubicBezTo>
                <a:cubicBezTo>
                  <a:pt x="1176" y="72"/>
                  <a:pt x="1168" y="112"/>
                  <a:pt x="1200" y="104"/>
                </a:cubicBezTo>
                <a:cubicBezTo>
                  <a:pt x="1232" y="96"/>
                  <a:pt x="1304" y="8"/>
                  <a:pt x="1344" y="8"/>
                </a:cubicBezTo>
                <a:cubicBezTo>
                  <a:pt x="1384" y="8"/>
                  <a:pt x="1424" y="88"/>
                  <a:pt x="1440" y="104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animBg="1"/>
      <p:bldP spid="29700" grpId="0" animBg="1"/>
      <p:bldP spid="29701" grpId="0" animBg="1"/>
      <p:bldP spid="29702" grpId="0" animBg="1"/>
      <p:bldP spid="29703" grpId="0" animBg="1"/>
      <p:bldP spid="29704" grpId="0" animBg="1"/>
      <p:bldP spid="29709" grpId="0" animBg="1"/>
      <p:bldP spid="29710" grpId="0" animBg="1"/>
      <p:bldP spid="297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89916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tx2"/>
                </a:solidFill>
              </a:rPr>
              <a:t>Среди вопросов найди и назови такие, на которые отвечает определение.</a:t>
            </a:r>
          </a:p>
          <a:p>
            <a:endParaRPr lang="ru-RU" sz="4400" b="1">
              <a:solidFill>
                <a:schemeClr val="tx2"/>
              </a:solidFill>
            </a:endParaRPr>
          </a:p>
          <a:p>
            <a:r>
              <a:rPr lang="ru-RU" sz="4400" b="1"/>
              <a:t>какие? когда? кому? какая? чьё? кто? чей? откуда? почему? что? какое? зачем? кем? какой? куда? чьи?</a:t>
            </a:r>
          </a:p>
          <a:p>
            <a:endParaRPr lang="ru-RU" sz="4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28600" y="762000"/>
            <a:ext cx="89154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tx2"/>
                </a:solidFill>
              </a:rPr>
              <a:t>Найди правильный ответ.</a:t>
            </a:r>
          </a:p>
          <a:p>
            <a:r>
              <a:rPr lang="ru-RU" sz="4400" b="1">
                <a:solidFill>
                  <a:schemeClr val="tx2"/>
                </a:solidFill>
              </a:rPr>
              <a:t>Определение обозначает:</a:t>
            </a:r>
          </a:p>
          <a:p>
            <a:r>
              <a:rPr lang="ru-RU" sz="4400" b="1"/>
              <a:t> действие предмета</a:t>
            </a:r>
          </a:p>
          <a:p>
            <a:r>
              <a:rPr lang="ru-RU" sz="4400" b="1"/>
              <a:t> предмет</a:t>
            </a:r>
          </a:p>
          <a:p>
            <a:r>
              <a:rPr lang="ru-RU" sz="4400" b="1"/>
              <a:t> место действия</a:t>
            </a:r>
          </a:p>
          <a:p>
            <a:r>
              <a:rPr lang="ru-RU" sz="4400" b="1"/>
              <a:t> признак предмета</a:t>
            </a:r>
          </a:p>
          <a:p>
            <a:r>
              <a:rPr lang="ru-RU" sz="4400" b="1"/>
              <a:t> время действия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81000" y="10668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/>
              <a:t>Вчера мы смотрели 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33400" y="3048000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/>
              <a:t>Алёша прочитал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371600" y="5715000"/>
            <a:ext cx="2944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/>
              <a:t>телевизор.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334000" y="5791200"/>
            <a:ext cx="1677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/>
              <a:t>книгу.</a:t>
            </a: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5715000" y="1905000"/>
            <a:ext cx="26670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6248400" y="38100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79191E-6 L 0.48073 -0.67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" y="-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622 L 0.075 -0.3951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/>
      <p:bldP spid="28677" grpId="0"/>
      <p:bldP spid="28677" grpId="1"/>
      <p:bldP spid="28678" grpId="0"/>
      <p:bldP spid="28678" grpId="1"/>
      <p:bldP spid="28679" grpId="0" animBg="1"/>
      <p:bldP spid="286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>
            <a:lum bright="18000" contrast="48000"/>
          </a:blip>
          <a:srcRect/>
          <a:stretch>
            <a:fillRect/>
          </a:stretch>
        </p:blipFill>
        <p:spPr bwMode="auto">
          <a:xfrm>
            <a:off x="457200" y="1524000"/>
            <a:ext cx="8153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tx2"/>
                </a:solidFill>
              </a:rPr>
              <a:t>Найди и назови вопросы, на которые отвечает дополнение.</a:t>
            </a:r>
          </a:p>
          <a:p>
            <a:endParaRPr lang="ru-RU" sz="4000" b="1">
              <a:solidFill>
                <a:schemeClr val="tx2"/>
              </a:solidFill>
            </a:endParaRPr>
          </a:p>
          <a:p>
            <a:endParaRPr lang="ru-RU" sz="4000" b="1">
              <a:solidFill>
                <a:schemeClr val="tx2"/>
              </a:solidFill>
            </a:endParaRPr>
          </a:p>
          <a:p>
            <a:r>
              <a:rPr lang="ru-RU" sz="4000" b="1"/>
              <a:t>где? что делал? чему? куда? какой? кому? зачем? что? кем? кого? что сделает? чем? какие? чего? как? о ком? каков? о чём?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Найди правильный ответ.</a:t>
            </a:r>
          </a:p>
          <a:p>
            <a:pPr algn="ctr"/>
            <a:r>
              <a:rPr lang="ru-RU" sz="4400" b="1">
                <a:solidFill>
                  <a:schemeClr val="tx2"/>
                </a:solidFill>
              </a:rPr>
              <a:t>Дополнение обозначает</a:t>
            </a:r>
          </a:p>
          <a:p>
            <a:r>
              <a:rPr lang="ru-RU" sz="4400" b="1"/>
              <a:t> признак предмета</a:t>
            </a:r>
          </a:p>
          <a:p>
            <a:r>
              <a:rPr lang="ru-RU" sz="4400" b="1"/>
              <a:t> время действия</a:t>
            </a:r>
          </a:p>
          <a:p>
            <a:r>
              <a:rPr lang="ru-RU" sz="4400" b="1"/>
              <a:t> место действия</a:t>
            </a:r>
          </a:p>
          <a:p>
            <a:r>
              <a:rPr lang="ru-RU" sz="4400" b="1"/>
              <a:t> на какой предмет направлено действие</a:t>
            </a:r>
          </a:p>
          <a:p>
            <a:r>
              <a:rPr lang="ru-RU" sz="4400" b="1"/>
              <a:t> кому принадлежит предмет</a:t>
            </a:r>
          </a:p>
          <a:p>
            <a:endParaRPr lang="ru-RU" sz="4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609600"/>
            <a:ext cx="8991600" cy="22875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chemeClr val="accent1"/>
                </a:solidFill>
                <a:latin typeface="Tahoma" charset="0"/>
              </a:rPr>
              <a:t>В лесу проворные ежи шуршали сухими листьями.</a:t>
            </a:r>
          </a:p>
          <a:p>
            <a:r>
              <a:rPr lang="ru-RU" sz="4800" b="1" dirty="0">
                <a:solidFill>
                  <a:schemeClr val="accent1"/>
                </a:solidFill>
                <a:latin typeface="Tahoma" charset="0"/>
              </a:rPr>
              <a:t> </a:t>
            </a: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5943600" y="1371600"/>
            <a:ext cx="1143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0" y="2057400"/>
            <a:ext cx="2895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0" y="2133600"/>
            <a:ext cx="2895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 animBg="1"/>
      <p:bldP spid="4102" grpId="0" animBg="1"/>
      <p:bldP spid="410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lum bright="12000" contrast="72000"/>
          </a:blip>
          <a:srcRect/>
          <a:stretch>
            <a:fillRect/>
          </a:stretch>
        </p:blipFill>
        <p:spPr bwMode="auto">
          <a:xfrm>
            <a:off x="457200" y="381000"/>
            <a:ext cx="79248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04800" y="3657600"/>
            <a:ext cx="8116888" cy="1066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accent1"/>
                </a:solidFill>
                <a:latin typeface="Tahoma" charset="0"/>
              </a:rPr>
              <a:t>Слова для справок: </a:t>
            </a:r>
            <a:r>
              <a:rPr lang="ru-RU" sz="3200" b="1">
                <a:solidFill>
                  <a:schemeClr val="folHlink"/>
                </a:solidFill>
                <a:latin typeface="Tahoma" charset="0"/>
              </a:rPr>
              <a:t>грустные, у дома, </a:t>
            </a:r>
          </a:p>
          <a:p>
            <a:r>
              <a:rPr lang="ru-RU" sz="3200" b="1">
                <a:solidFill>
                  <a:schemeClr val="folHlink"/>
                </a:solidFill>
                <a:latin typeface="Tahoma" charset="0"/>
              </a:rPr>
              <a:t>весело, молодая, пушистый, вчера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lum bright="18000"/>
          </a:blip>
          <a:srcRect/>
          <a:stretch>
            <a:fillRect/>
          </a:stretch>
        </p:blipFill>
        <p:spPr bwMode="auto">
          <a:xfrm>
            <a:off x="1600200" y="787166"/>
            <a:ext cx="7162800" cy="302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lum bright="18000"/>
          </a:blip>
          <a:srcRect/>
          <a:stretch>
            <a:fillRect/>
          </a:stretch>
        </p:blipFill>
        <p:spPr bwMode="auto">
          <a:xfrm>
            <a:off x="1066800" y="4514220"/>
            <a:ext cx="8077200" cy="120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66786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chemeClr val="accent1"/>
                </a:solidFill>
                <a:latin typeface="Tahoma" charset="0"/>
              </a:rPr>
              <a:t>Сравни предложения.</a:t>
            </a:r>
          </a:p>
          <a:p>
            <a:endParaRPr lang="ru-RU" sz="4800" b="1">
              <a:solidFill>
                <a:schemeClr val="accent1"/>
              </a:solidFill>
              <a:latin typeface="Tahoma" charset="0"/>
            </a:endParaRPr>
          </a:p>
          <a:p>
            <a:r>
              <a:rPr lang="ru-RU" sz="4800" b="1">
                <a:latin typeface="Tahoma" charset="0"/>
              </a:rPr>
              <a:t>Дети вернулись домой.</a:t>
            </a:r>
          </a:p>
          <a:p>
            <a:endParaRPr lang="ru-RU" sz="4800" b="1">
              <a:latin typeface="Tahoma" charset="0"/>
            </a:endParaRPr>
          </a:p>
          <a:p>
            <a:r>
              <a:rPr lang="ru-RU" sz="4800" b="1">
                <a:latin typeface="Tahoma" charset="0"/>
              </a:rPr>
              <a:t>Дети вернулись домой из похода.</a:t>
            </a:r>
          </a:p>
          <a:p>
            <a:endParaRPr lang="ru-RU" sz="4800" b="1">
              <a:latin typeface="Tahoma" charset="0"/>
            </a:endParaRPr>
          </a:p>
          <a:p>
            <a:r>
              <a:rPr lang="ru-RU" sz="4800" b="1">
                <a:latin typeface="Tahoma" charset="0"/>
              </a:rPr>
              <a:t>Дети вернулись домой из похода вечером.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lum bright="24000"/>
          </a:blip>
          <a:srcRect/>
          <a:stretch>
            <a:fillRect/>
          </a:stretch>
        </p:blipFill>
        <p:spPr bwMode="auto">
          <a:xfrm>
            <a:off x="0" y="304800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lum bright="12000"/>
          </a:blip>
          <a:srcRect/>
          <a:stretch>
            <a:fillRect/>
          </a:stretch>
        </p:blipFill>
        <p:spPr bwMode="auto">
          <a:xfrm>
            <a:off x="0" y="586740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3962400"/>
            <a:ext cx="9144000" cy="15541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Tahoma" charset="0"/>
              </a:rPr>
              <a:t>Отвечает на вопросы</a:t>
            </a:r>
          </a:p>
          <a:p>
            <a:r>
              <a:rPr lang="ru-RU" sz="3200" b="1" dirty="0">
                <a:solidFill>
                  <a:schemeClr val="accent1"/>
                </a:solidFill>
                <a:latin typeface="Tahoma" charset="0"/>
              </a:rPr>
              <a:t>Где? Куда? Когда? Откуда? Почему? Зачем? и Как?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Arial" charset="0"/>
              </a:rPr>
              <a:t>Определить вид предложений по цели высказывания и по интонации.</a:t>
            </a:r>
          </a:p>
          <a:p>
            <a:r>
              <a:rPr lang="ru-RU" sz="3600" b="1" dirty="0">
                <a:latin typeface="Arial" charset="0"/>
              </a:rPr>
              <a:t>И вновь пришла весна.</a:t>
            </a:r>
          </a:p>
          <a:p>
            <a:r>
              <a:rPr lang="ru-RU" sz="3600" b="1" dirty="0">
                <a:latin typeface="Arial" charset="0"/>
              </a:rPr>
              <a:t>Полярному лётчику часто приходится проявлять мужество.</a:t>
            </a:r>
          </a:p>
          <a:p>
            <a:r>
              <a:rPr lang="ru-RU" sz="3600" b="1" dirty="0">
                <a:latin typeface="Arial" charset="0"/>
              </a:rPr>
              <a:t>Как звонко поют запоздалые птицы!</a:t>
            </a:r>
          </a:p>
          <a:p>
            <a:r>
              <a:rPr lang="ru-RU" sz="3600" b="1" dirty="0">
                <a:latin typeface="Arial" charset="0"/>
              </a:rPr>
              <a:t>Ручей среди сухих песков куда спешит и убегает?</a:t>
            </a:r>
          </a:p>
          <a:p>
            <a:r>
              <a:rPr lang="ru-RU" sz="3600" b="1" dirty="0">
                <a:latin typeface="Arial" charset="0"/>
              </a:rPr>
              <a:t>Проверь написание этого слова.</a:t>
            </a:r>
          </a:p>
          <a:p>
            <a:r>
              <a:rPr lang="ru-RU" sz="3600" b="1" dirty="0">
                <a:latin typeface="Arial" charset="0"/>
              </a:rPr>
              <a:t>Не смей оглядываться!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FF00"/>
                </a:solidFill>
                <a:latin typeface="Arial" charset="0"/>
              </a:rPr>
              <a:t>Найти среди предложений, написанных на доске, нераспространенные предложения.</a:t>
            </a:r>
          </a:p>
          <a:p>
            <a:r>
              <a:rPr lang="ru-RU" sz="4000" b="1">
                <a:latin typeface="Arial" charset="0"/>
              </a:rPr>
              <a:t>Туристы аккуратно перешли через ручей.</a:t>
            </a:r>
          </a:p>
          <a:p>
            <a:r>
              <a:rPr lang="ru-RU" sz="4000" b="1">
                <a:latin typeface="Arial" charset="0"/>
              </a:rPr>
              <a:t>Опустели поля.</a:t>
            </a:r>
          </a:p>
          <a:p>
            <a:r>
              <a:rPr lang="ru-RU" sz="4000" b="1">
                <a:latin typeface="Arial" charset="0"/>
              </a:rPr>
              <a:t>Вдруг послышался скрип ворот.</a:t>
            </a:r>
          </a:p>
          <a:p>
            <a:r>
              <a:rPr lang="ru-RU" sz="4000" b="1">
                <a:latin typeface="Arial" charset="0"/>
              </a:rPr>
              <a:t>Наступила тишина.</a:t>
            </a:r>
          </a:p>
          <a:p>
            <a:r>
              <a:rPr lang="ru-RU" sz="4000" b="1">
                <a:latin typeface="Arial" charset="0"/>
              </a:rPr>
              <a:t>Выпал снег.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3352800"/>
            <a:ext cx="899160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371600" y="1295400"/>
            <a:ext cx="6746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/>
              <a:t>Выбери правильные ответы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97</TotalTime>
  <Words>387</Words>
  <Application>Microsoft Office PowerPoint</Application>
  <PresentationFormat>Экран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Клен</vt:lpstr>
      <vt:lpstr>Второстепенные члены предложения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23</cp:revision>
  <cp:lastPrinted>1601-01-01T00:00:00Z</cp:lastPrinted>
  <dcterms:created xsi:type="dcterms:W3CDTF">1601-01-01T00:00:00Z</dcterms:created>
  <dcterms:modified xsi:type="dcterms:W3CDTF">2013-09-12T22:02:50Z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