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CC"/>
    <a:srgbClr val="9933FF"/>
    <a:srgbClr val="9966FF"/>
    <a:srgbClr val="990033"/>
    <a:srgbClr val="A90B0B"/>
    <a:srgbClr val="991B1B"/>
    <a:srgbClr val="009900"/>
    <a:srgbClr val="66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mailto:16@mail.ru" TargetMode="External"/><Relationship Id="rId1" Type="http://schemas.openxmlformats.org/officeDocument/2006/relationships/hyperlink" Target="mailto:yulya.varlamova.1976@mail.ru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mailto:16@mail.ru" TargetMode="External"/><Relationship Id="rId1" Type="http://schemas.openxmlformats.org/officeDocument/2006/relationships/hyperlink" Target="mailto:yulya.varlamova.1976@mail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6D934-5CC9-4A8B-B189-99E7CFB84AD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E642457-BA25-45D6-8D4C-E52036D2C005}">
      <dgm:prSet custT="1"/>
      <dgm:spPr>
        <a:solidFill>
          <a:srgbClr val="0000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Исправление неправильного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звукопроизношения</a:t>
          </a:r>
        </a:p>
      </dgm:t>
    </dgm:pt>
    <dgm:pt modelId="{030A5E73-BBAF-46CD-8CBF-1CC4A9BA148D}" type="parTrans" cxnId="{B11A4DDE-56B5-43BD-83BD-A98B5537437A}">
      <dgm:prSet/>
      <dgm:spPr/>
      <dgm:t>
        <a:bodyPr/>
        <a:lstStyle/>
        <a:p>
          <a:endParaRPr lang="ru-RU"/>
        </a:p>
      </dgm:t>
    </dgm:pt>
    <dgm:pt modelId="{F2A136A3-6973-4B2C-AE36-0746E0D95FBC}" type="sibTrans" cxnId="{B11A4DDE-56B5-43BD-83BD-A98B5537437A}">
      <dgm:prSet/>
      <dgm:spPr/>
      <dgm:t>
        <a:bodyPr/>
        <a:lstStyle/>
        <a:p>
          <a:endParaRPr lang="ru-RU"/>
        </a:p>
      </dgm:t>
    </dgm:pt>
    <dgm:pt modelId="{55768DB1-2205-4080-A386-BE826044F7D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Monotype Corsiva" pitchFamily="66" charset="0"/>
            </a:rPr>
            <a:t>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000" b="1" i="0" u="none" strike="noStrike" cap="none" normalizeH="0" baseline="0" dirty="0" smtClean="0">
            <a:ln>
              <a:noFill/>
            </a:ln>
            <a:solidFill>
              <a:schemeClr val="bg2"/>
            </a:solidFill>
            <a:effectLst/>
            <a:latin typeface="Monotype Corsiva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   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Просодика</a:t>
          </a:r>
        </a:p>
      </dgm:t>
    </dgm:pt>
    <dgm:pt modelId="{E8E148A2-9CB6-4D98-866F-1F4F7391599F}" type="parTrans" cxnId="{9999602A-667A-4521-8813-0EC741041194}">
      <dgm:prSet/>
      <dgm:spPr/>
      <dgm:t>
        <a:bodyPr/>
        <a:lstStyle/>
        <a:p>
          <a:endParaRPr lang="ru-RU"/>
        </a:p>
      </dgm:t>
    </dgm:pt>
    <dgm:pt modelId="{94156C72-5577-4C2C-9FBE-DBF341DA43F8}" type="sibTrans" cxnId="{9999602A-667A-4521-8813-0EC741041194}">
      <dgm:prSet/>
      <dgm:spPr/>
      <dgm:t>
        <a:bodyPr/>
        <a:lstStyle/>
        <a:p>
          <a:endParaRPr lang="ru-RU"/>
        </a:p>
      </dgm:t>
    </dgm:pt>
    <dgm:pt modelId="{B6F49A3A-D6DE-48B5-9CB2-1E882F734D7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       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Связная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речь</a:t>
          </a:r>
        </a:p>
      </dgm:t>
    </dgm:pt>
    <dgm:pt modelId="{E8B34BA1-F511-4192-836A-09718B86DE91}" type="parTrans" cxnId="{3A38CA55-ABA7-4645-8CC7-A80C4DAA4B56}">
      <dgm:prSet/>
      <dgm:spPr/>
      <dgm:t>
        <a:bodyPr/>
        <a:lstStyle/>
        <a:p>
          <a:endParaRPr lang="ru-RU"/>
        </a:p>
      </dgm:t>
    </dgm:pt>
    <dgm:pt modelId="{1F97BA9E-0867-4042-A7A6-1C104E0F40AA}" type="sibTrans" cxnId="{3A38CA55-ABA7-4645-8CC7-A80C4DAA4B56}">
      <dgm:prSet/>
      <dgm:spPr/>
      <dgm:t>
        <a:bodyPr/>
        <a:lstStyle/>
        <a:p>
          <a:endParaRPr lang="ru-RU"/>
        </a:p>
      </dgm:t>
    </dgm:pt>
    <dgm:pt modelId="{22A0AD86-D6F9-4936-AC1E-AB92A8FF605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Monotype Corsiva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Monotype Corsiva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err="1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Лексико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–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грамматический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строй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речи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Monotype Corsiva" pitchFamily="66" charset="0"/>
          </a:endParaRPr>
        </a:p>
      </dgm:t>
    </dgm:pt>
    <dgm:pt modelId="{83436265-4A75-4C71-A05C-96F49E2EEDFD}" type="parTrans" cxnId="{86622BA5-F966-40E1-B7D4-40A3CA021AB5}">
      <dgm:prSet/>
      <dgm:spPr/>
      <dgm:t>
        <a:bodyPr/>
        <a:lstStyle/>
        <a:p>
          <a:endParaRPr lang="ru-RU"/>
        </a:p>
      </dgm:t>
    </dgm:pt>
    <dgm:pt modelId="{3527AB3A-175A-4DBF-B07C-C53E97E23EE7}" type="sibTrans" cxnId="{86622BA5-F966-40E1-B7D4-40A3CA021AB5}">
      <dgm:prSet/>
      <dgm:spPr/>
      <dgm:t>
        <a:bodyPr/>
        <a:lstStyle/>
        <a:p>
          <a:endParaRPr lang="ru-RU"/>
        </a:p>
      </dgm:t>
    </dgm:pt>
    <dgm:pt modelId="{7279EA20-3C2D-43B7-BF4D-9E2CEA70689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Мелкая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моторика</a:t>
          </a:r>
        </a:p>
      </dgm:t>
    </dgm:pt>
    <dgm:pt modelId="{73BF339C-831B-415D-9FAB-DAD7826BD6AB}" type="parTrans" cxnId="{951052E0-A799-4A94-91B4-D420516814E1}">
      <dgm:prSet/>
      <dgm:spPr/>
      <dgm:t>
        <a:bodyPr/>
        <a:lstStyle/>
        <a:p>
          <a:endParaRPr lang="ru-RU"/>
        </a:p>
      </dgm:t>
    </dgm:pt>
    <dgm:pt modelId="{4A4EE64E-5E88-4D5C-8C5E-E8AC764B517A}" type="sibTrans" cxnId="{951052E0-A799-4A94-91B4-D420516814E1}">
      <dgm:prSet/>
      <dgm:spPr/>
      <dgm:t>
        <a:bodyPr/>
        <a:lstStyle/>
        <a:p>
          <a:endParaRPr lang="ru-RU"/>
        </a:p>
      </dgm:t>
    </dgm:pt>
    <dgm:pt modelId="{4CB2F526-26AF-4208-B96C-1D8F81009DCA}" type="pres">
      <dgm:prSet presAssocID="{7216D934-5CC9-4A8B-B189-99E7CFB84AD6}" presName="compositeShape" presStyleCnt="0">
        <dgm:presLayoutVars>
          <dgm:chMax val="7"/>
          <dgm:dir/>
          <dgm:resizeHandles val="exact"/>
        </dgm:presLayoutVars>
      </dgm:prSet>
      <dgm:spPr/>
    </dgm:pt>
    <dgm:pt modelId="{2E492581-5232-47FE-82ED-FFA678CAD262}" type="pres">
      <dgm:prSet presAssocID="{EE642457-BA25-45D6-8D4C-E52036D2C005}" presName="circ1" presStyleLbl="vennNode1" presStyleIdx="0" presStyleCnt="5"/>
      <dgm:spPr/>
    </dgm:pt>
    <dgm:pt modelId="{153FF38D-9ECC-4A61-9911-BB0AC507551A}" type="pres">
      <dgm:prSet presAssocID="{EE642457-BA25-45D6-8D4C-E52036D2C005}" presName="circ1Tx" presStyleLbl="revTx" presStyleIdx="0" presStyleCnt="0" custScaleX="200375" custScaleY="57566" custLinFactNeighborX="-2864" custLinFactNeighborY="279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E372D-419A-4097-AD93-81E467ACF113}" type="pres">
      <dgm:prSet presAssocID="{55768DB1-2205-4080-A386-BE826044F7D7}" presName="circ2" presStyleLbl="vennNode1" presStyleIdx="1" presStyleCnt="5"/>
      <dgm:spPr/>
    </dgm:pt>
    <dgm:pt modelId="{EF9CD917-4FB6-4878-9A87-9891EDC69202}" type="pres">
      <dgm:prSet presAssocID="{55768DB1-2205-4080-A386-BE826044F7D7}" presName="circ2Tx" presStyleLbl="revTx" presStyleIdx="0" presStyleCnt="0" custScaleX="101152" custScaleY="45375" custLinFactNeighborX="-4814" custLinFactNeighborY="198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45E82-8A7E-47AE-9DE4-C084E9FB74FD}" type="pres">
      <dgm:prSet presAssocID="{B6F49A3A-D6DE-48B5-9CB2-1E882F734D7C}" presName="circ3" presStyleLbl="vennNode1" presStyleIdx="2" presStyleCnt="5"/>
      <dgm:spPr/>
    </dgm:pt>
    <dgm:pt modelId="{17A8BED5-35D3-401C-BF70-F25386E47595}" type="pres">
      <dgm:prSet presAssocID="{B6F49A3A-D6DE-48B5-9CB2-1E882F734D7C}" presName="circ3Tx" presStyleLbl="revTx" presStyleIdx="0" presStyleCnt="0" custScaleX="126462" custScaleY="52531" custLinFactNeighborX="-12693" custLinFactNeighborY="-208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9D8B6-BF32-475B-A426-349EFB874B44}" type="pres">
      <dgm:prSet presAssocID="{22A0AD86-D6F9-4936-AC1E-AB92A8FF6056}" presName="circ4" presStyleLbl="vennNode1" presStyleIdx="3" presStyleCnt="5"/>
      <dgm:spPr/>
    </dgm:pt>
    <dgm:pt modelId="{0C4044D6-234E-436E-A032-7BBD89DA389F}" type="pres">
      <dgm:prSet presAssocID="{22A0AD86-D6F9-4936-AC1E-AB92A8FF6056}" presName="circ4Tx" presStyleLbl="revTx" presStyleIdx="0" presStyleCnt="0" custScaleX="163405" custScaleY="75785" custLinFactNeighborX="598" custLinFactNeighborY="-148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2BCC-AA6E-496F-A562-45A234163AB3}" type="pres">
      <dgm:prSet presAssocID="{7279EA20-3C2D-43B7-BF4D-9E2CEA706893}" presName="circ5" presStyleLbl="vennNode1" presStyleIdx="4" presStyleCnt="5"/>
      <dgm:spPr/>
    </dgm:pt>
    <dgm:pt modelId="{195FCA35-7785-464E-A6DA-9A77B8A3F338}" type="pres">
      <dgm:prSet presAssocID="{7279EA20-3C2D-43B7-BF4D-9E2CEA706893}" presName="circ5Tx" presStyleLbl="revTx" presStyleIdx="0" presStyleCnt="0" custScaleY="76451" custLinFactNeighborX="3903" custLinFactNeighborY="272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8385BA-DBCB-44FE-8991-249FE9379687}" type="presOf" srcId="{22A0AD86-D6F9-4936-AC1E-AB92A8FF6056}" destId="{0C4044D6-234E-436E-A032-7BBD89DA389F}" srcOrd="0" destOrd="0" presId="urn:microsoft.com/office/officeart/2005/8/layout/venn1"/>
    <dgm:cxn modelId="{3A38CA55-ABA7-4645-8CC7-A80C4DAA4B56}" srcId="{7216D934-5CC9-4A8B-B189-99E7CFB84AD6}" destId="{B6F49A3A-D6DE-48B5-9CB2-1E882F734D7C}" srcOrd="2" destOrd="0" parTransId="{E8B34BA1-F511-4192-836A-09718B86DE91}" sibTransId="{1F97BA9E-0867-4042-A7A6-1C104E0F40AA}"/>
    <dgm:cxn modelId="{3354823B-D80F-4E87-84BF-0E12905A9C7A}" type="presOf" srcId="{7279EA20-3C2D-43B7-BF4D-9E2CEA706893}" destId="{195FCA35-7785-464E-A6DA-9A77B8A3F338}" srcOrd="0" destOrd="0" presId="urn:microsoft.com/office/officeart/2005/8/layout/venn1"/>
    <dgm:cxn modelId="{681E533D-DE06-45EA-A3AB-0F43DD87A13F}" type="presOf" srcId="{55768DB1-2205-4080-A386-BE826044F7D7}" destId="{EF9CD917-4FB6-4878-9A87-9891EDC69202}" srcOrd="0" destOrd="0" presId="urn:microsoft.com/office/officeart/2005/8/layout/venn1"/>
    <dgm:cxn modelId="{86622BA5-F966-40E1-B7D4-40A3CA021AB5}" srcId="{7216D934-5CC9-4A8B-B189-99E7CFB84AD6}" destId="{22A0AD86-D6F9-4936-AC1E-AB92A8FF6056}" srcOrd="3" destOrd="0" parTransId="{83436265-4A75-4C71-A05C-96F49E2EEDFD}" sibTransId="{3527AB3A-175A-4DBF-B07C-C53E97E23EE7}"/>
    <dgm:cxn modelId="{ECB1E7FF-2378-4A39-8773-05B9234FBD7F}" type="presOf" srcId="{EE642457-BA25-45D6-8D4C-E52036D2C005}" destId="{153FF38D-9ECC-4A61-9911-BB0AC507551A}" srcOrd="0" destOrd="0" presId="urn:microsoft.com/office/officeart/2005/8/layout/venn1"/>
    <dgm:cxn modelId="{4DFD50E0-A859-4D67-AE84-C4046B71944E}" type="presOf" srcId="{7216D934-5CC9-4A8B-B189-99E7CFB84AD6}" destId="{4CB2F526-26AF-4208-B96C-1D8F81009DCA}" srcOrd="0" destOrd="0" presId="urn:microsoft.com/office/officeart/2005/8/layout/venn1"/>
    <dgm:cxn modelId="{951052E0-A799-4A94-91B4-D420516814E1}" srcId="{7216D934-5CC9-4A8B-B189-99E7CFB84AD6}" destId="{7279EA20-3C2D-43B7-BF4D-9E2CEA706893}" srcOrd="4" destOrd="0" parTransId="{73BF339C-831B-415D-9FAB-DAD7826BD6AB}" sibTransId="{4A4EE64E-5E88-4D5C-8C5E-E8AC764B517A}"/>
    <dgm:cxn modelId="{B11A4DDE-56B5-43BD-83BD-A98B5537437A}" srcId="{7216D934-5CC9-4A8B-B189-99E7CFB84AD6}" destId="{EE642457-BA25-45D6-8D4C-E52036D2C005}" srcOrd="0" destOrd="0" parTransId="{030A5E73-BBAF-46CD-8CBF-1CC4A9BA148D}" sibTransId="{F2A136A3-6973-4B2C-AE36-0746E0D95FBC}"/>
    <dgm:cxn modelId="{07975537-BF95-4108-A435-795240EE5F3B}" type="presOf" srcId="{B6F49A3A-D6DE-48B5-9CB2-1E882F734D7C}" destId="{17A8BED5-35D3-401C-BF70-F25386E47595}" srcOrd="0" destOrd="0" presId="urn:microsoft.com/office/officeart/2005/8/layout/venn1"/>
    <dgm:cxn modelId="{9999602A-667A-4521-8813-0EC741041194}" srcId="{7216D934-5CC9-4A8B-B189-99E7CFB84AD6}" destId="{55768DB1-2205-4080-A386-BE826044F7D7}" srcOrd="1" destOrd="0" parTransId="{E8E148A2-9CB6-4D98-866F-1F4F7391599F}" sibTransId="{94156C72-5577-4C2C-9FBE-DBF341DA43F8}"/>
    <dgm:cxn modelId="{DF17307A-40D1-4A50-8683-5FDC7A3C727B}" type="presParOf" srcId="{4CB2F526-26AF-4208-B96C-1D8F81009DCA}" destId="{2E492581-5232-47FE-82ED-FFA678CAD262}" srcOrd="0" destOrd="0" presId="urn:microsoft.com/office/officeart/2005/8/layout/venn1"/>
    <dgm:cxn modelId="{5B123B2E-657E-490A-9A92-36B484FCBD93}" type="presParOf" srcId="{4CB2F526-26AF-4208-B96C-1D8F81009DCA}" destId="{153FF38D-9ECC-4A61-9911-BB0AC507551A}" srcOrd="1" destOrd="0" presId="urn:microsoft.com/office/officeart/2005/8/layout/venn1"/>
    <dgm:cxn modelId="{EFDD28D6-C029-4C2A-9528-C9F661A97E92}" type="presParOf" srcId="{4CB2F526-26AF-4208-B96C-1D8F81009DCA}" destId="{A35E372D-419A-4097-AD93-81E467ACF113}" srcOrd="2" destOrd="0" presId="urn:microsoft.com/office/officeart/2005/8/layout/venn1"/>
    <dgm:cxn modelId="{B12BABA4-9A5E-44E1-9052-2919D83F25AE}" type="presParOf" srcId="{4CB2F526-26AF-4208-B96C-1D8F81009DCA}" destId="{EF9CD917-4FB6-4878-9A87-9891EDC69202}" srcOrd="3" destOrd="0" presId="urn:microsoft.com/office/officeart/2005/8/layout/venn1"/>
    <dgm:cxn modelId="{CED3238D-8659-447E-9CED-D849AFC334BB}" type="presParOf" srcId="{4CB2F526-26AF-4208-B96C-1D8F81009DCA}" destId="{A2545E82-8A7E-47AE-9DE4-C084E9FB74FD}" srcOrd="4" destOrd="0" presId="urn:microsoft.com/office/officeart/2005/8/layout/venn1"/>
    <dgm:cxn modelId="{E0E81EC1-6E0B-4DFB-B1E2-8761CB345A9B}" type="presParOf" srcId="{4CB2F526-26AF-4208-B96C-1D8F81009DCA}" destId="{17A8BED5-35D3-401C-BF70-F25386E47595}" srcOrd="5" destOrd="0" presId="urn:microsoft.com/office/officeart/2005/8/layout/venn1"/>
    <dgm:cxn modelId="{CEEE5226-9EA9-492F-B3FA-9201A8380E6F}" type="presParOf" srcId="{4CB2F526-26AF-4208-B96C-1D8F81009DCA}" destId="{9D49D8B6-BF32-475B-A426-349EFB874B44}" srcOrd="6" destOrd="0" presId="urn:microsoft.com/office/officeart/2005/8/layout/venn1"/>
    <dgm:cxn modelId="{C5E25002-312C-4C11-BFE1-D4F408FC6010}" type="presParOf" srcId="{4CB2F526-26AF-4208-B96C-1D8F81009DCA}" destId="{0C4044D6-234E-436E-A032-7BBD89DA389F}" srcOrd="7" destOrd="0" presId="urn:microsoft.com/office/officeart/2005/8/layout/venn1"/>
    <dgm:cxn modelId="{F31F0BA3-9FFE-496C-8B74-88B632CB183D}" type="presParOf" srcId="{4CB2F526-26AF-4208-B96C-1D8F81009DCA}" destId="{90DA2BCC-AA6E-496F-A562-45A234163AB3}" srcOrd="8" destOrd="0" presId="urn:microsoft.com/office/officeart/2005/8/layout/venn1"/>
    <dgm:cxn modelId="{9DB7651C-E9FB-4E3C-BDF0-F1D5147858CE}" type="presParOf" srcId="{4CB2F526-26AF-4208-B96C-1D8F81009DCA}" destId="{195FCA35-7785-464E-A6DA-9A77B8A3F338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A77A6F-2CA3-449C-9ED7-C64361745E07}" type="doc">
      <dgm:prSet loTypeId="urn:microsoft.com/office/officeart/2005/8/layout/cycle7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1CB17C-2987-4435-858D-C075C732D8CB}">
      <dgm:prSet phldrT="[Текст]"/>
      <dgm:spPr/>
      <dgm:t>
        <a:bodyPr/>
        <a:lstStyle/>
        <a:p>
          <a:r>
            <a:rPr lang="ru-RU" dirty="0" smtClean="0"/>
            <a:t>Варламова Юлия Петровна (</a:t>
          </a:r>
          <a:r>
            <a:rPr lang="en-US" b="0" i="0" dirty="0" smtClean="0">
              <a:hlinkClick xmlns:r="http://schemas.openxmlformats.org/officeDocument/2006/relationships" r:id="rId1"/>
            </a:rPr>
            <a:t>yulya.varlamova.1976@mail.ru</a:t>
          </a:r>
          <a:r>
            <a:rPr lang="ru-RU" b="0" i="0" dirty="0" smtClean="0"/>
            <a:t>)</a:t>
          </a:r>
          <a:endParaRPr lang="ru-RU" dirty="0"/>
        </a:p>
      </dgm:t>
    </dgm:pt>
    <dgm:pt modelId="{A9E6FDDF-5CCD-41FF-8571-C4C8AAB66BBD}" type="parTrans" cxnId="{9327A8A1-D339-4581-A0E7-6D128954F670}">
      <dgm:prSet/>
      <dgm:spPr/>
      <dgm:t>
        <a:bodyPr/>
        <a:lstStyle/>
        <a:p>
          <a:endParaRPr lang="ru-RU"/>
        </a:p>
      </dgm:t>
    </dgm:pt>
    <dgm:pt modelId="{9C3595D0-86F1-4328-9FB0-019510E023F3}" type="sibTrans" cxnId="{9327A8A1-D339-4581-A0E7-6D128954F670}">
      <dgm:prSet/>
      <dgm:spPr/>
      <dgm:t>
        <a:bodyPr/>
        <a:lstStyle/>
        <a:p>
          <a:endParaRPr lang="ru-RU"/>
        </a:p>
      </dgm:t>
    </dgm:pt>
    <dgm:pt modelId="{F559EFBD-0913-4810-B820-1CF42A405C45}">
      <dgm:prSet phldrT="[Текст]"/>
      <dgm:spPr/>
      <dgm:t>
        <a:bodyPr/>
        <a:lstStyle/>
        <a:p>
          <a:r>
            <a:rPr lang="ru-RU" dirty="0" smtClean="0"/>
            <a:t>Черепанова  Евгения Сергеевна (</a:t>
          </a:r>
          <a:r>
            <a:rPr lang="en-US" b="0" i="0" dirty="0" smtClean="0">
              <a:hlinkClick xmlns:r="http://schemas.openxmlformats.org/officeDocument/2006/relationships" r:id="rId1"/>
            </a:rPr>
            <a:t>SKyll87@bk.ru</a:t>
          </a:r>
          <a:r>
            <a:rPr lang="en-US" b="0" i="0" dirty="0" smtClean="0"/>
            <a:t>)</a:t>
          </a:r>
          <a:endParaRPr lang="ru-RU" dirty="0"/>
        </a:p>
      </dgm:t>
    </dgm:pt>
    <dgm:pt modelId="{6F2693CF-774A-485B-A0DD-B3EEE201CE8C}" type="parTrans" cxnId="{7C256161-8C23-40A7-8A18-FE7EB71558E4}">
      <dgm:prSet/>
      <dgm:spPr/>
      <dgm:t>
        <a:bodyPr/>
        <a:lstStyle/>
        <a:p>
          <a:endParaRPr lang="ru-RU"/>
        </a:p>
      </dgm:t>
    </dgm:pt>
    <dgm:pt modelId="{C2D94D93-D2DB-48E1-BFFF-3856F35456A0}" type="sibTrans" cxnId="{7C256161-8C23-40A7-8A18-FE7EB71558E4}">
      <dgm:prSet/>
      <dgm:spPr/>
      <dgm:t>
        <a:bodyPr/>
        <a:lstStyle/>
        <a:p>
          <a:endParaRPr lang="ru-RU"/>
        </a:p>
      </dgm:t>
    </dgm:pt>
    <dgm:pt modelId="{F6F7C47C-7BE1-43FE-A24C-5C6FB1736F54}">
      <dgm:prSet phldrT="[Текст]"/>
      <dgm:spPr/>
      <dgm:t>
        <a:bodyPr/>
        <a:lstStyle/>
        <a:p>
          <a:r>
            <a:rPr lang="ru-RU" dirty="0" err="1" smtClean="0"/>
            <a:t>Теренина</a:t>
          </a:r>
          <a:r>
            <a:rPr lang="ru-RU" dirty="0" smtClean="0"/>
            <a:t> Ольга Валентиновна (</a:t>
          </a:r>
          <a:r>
            <a:rPr lang="ru-RU" b="0" i="0" dirty="0" smtClean="0">
              <a:hlinkClick xmlns:r="http://schemas.openxmlformats.org/officeDocument/2006/relationships" r:id="rId2"/>
            </a:rPr>
            <a:t>16</a:t>
          </a:r>
          <a:r>
            <a:rPr lang="en-US" b="0" i="0" dirty="0" smtClean="0">
              <a:hlinkClick xmlns:r="http://schemas.openxmlformats.org/officeDocument/2006/relationships" r:id="rId2"/>
            </a:rPr>
            <a:t>lelka@mail.ru</a:t>
          </a:r>
          <a:r>
            <a:rPr lang="ru-RU" b="0" i="0" dirty="0" smtClean="0"/>
            <a:t>)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A206E983-0E70-4177-80FB-1DE23D99D1B5}" type="parTrans" cxnId="{9478724C-82CB-48E1-8675-1B03B8C2C6C9}">
      <dgm:prSet/>
      <dgm:spPr/>
      <dgm:t>
        <a:bodyPr/>
        <a:lstStyle/>
        <a:p>
          <a:endParaRPr lang="ru-RU"/>
        </a:p>
      </dgm:t>
    </dgm:pt>
    <dgm:pt modelId="{DD122026-0E79-4649-8EA3-72B91C2E35FD}" type="sibTrans" cxnId="{9478724C-82CB-48E1-8675-1B03B8C2C6C9}">
      <dgm:prSet/>
      <dgm:spPr/>
      <dgm:t>
        <a:bodyPr/>
        <a:lstStyle/>
        <a:p>
          <a:endParaRPr lang="ru-RU"/>
        </a:p>
      </dgm:t>
    </dgm:pt>
    <dgm:pt modelId="{D8DAC58C-C15A-4EE1-A792-A9A95C53BB05}" type="pres">
      <dgm:prSet presAssocID="{0AA77A6F-2CA3-449C-9ED7-C64361745E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DF599D-26DB-4314-AD0B-F4424E453B7C}" type="pres">
      <dgm:prSet presAssocID="{2A1CB17C-2987-4435-858D-C075C732D8CB}" presName="node" presStyleLbl="node1" presStyleIdx="0" presStyleCnt="3" custScaleX="104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7B23D-7B18-41FB-AC68-879990CD33CC}" type="pres">
      <dgm:prSet presAssocID="{9C3595D0-86F1-4328-9FB0-019510E023F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1F379719-7139-46AB-BFE2-6322B1EDF88F}" type="pres">
      <dgm:prSet presAssocID="{9C3595D0-86F1-4328-9FB0-019510E023F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EC66AC5-551F-4E51-AF16-3B676C414BEA}" type="pres">
      <dgm:prSet presAssocID="{F559EFBD-0913-4810-B820-1CF42A405C45}" presName="node" presStyleLbl="node1" presStyleIdx="1" presStyleCnt="3" custScaleX="108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5B58E-981C-45DD-B729-67D0970575B0}" type="pres">
      <dgm:prSet presAssocID="{C2D94D93-D2DB-48E1-BFFF-3856F35456A0}" presName="sibTrans" presStyleLbl="sibTrans2D1" presStyleIdx="1" presStyleCnt="3" custLinFactNeighborX="2243" custLinFactNeighborY="-11562"/>
      <dgm:spPr/>
      <dgm:t>
        <a:bodyPr/>
        <a:lstStyle/>
        <a:p>
          <a:endParaRPr lang="ru-RU"/>
        </a:p>
      </dgm:t>
    </dgm:pt>
    <dgm:pt modelId="{1EDDDA33-0969-4DF8-97E0-F87C86ED7872}" type="pres">
      <dgm:prSet presAssocID="{C2D94D93-D2DB-48E1-BFFF-3856F35456A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40EB430B-51A0-4ADB-BEA5-4C3501DEEBB4}" type="pres">
      <dgm:prSet presAssocID="{F6F7C47C-7BE1-43FE-A24C-5C6FB1736F54}" presName="node" presStyleLbl="node1" presStyleIdx="2" presStyleCnt="3" custScaleX="104744" custRadScaleRad="98817" custRadScaleInc="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99286-6E56-4E99-BA5B-0FB1485B3F7B}" type="pres">
      <dgm:prSet presAssocID="{DD122026-0E79-4649-8EA3-72B91C2E35F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119C4806-CA90-4945-A9CD-0BDA0A9F433E}" type="pres">
      <dgm:prSet presAssocID="{DD122026-0E79-4649-8EA3-72B91C2E35FD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45F83B5-A14F-4CA6-8362-9E22365BE341}" type="presOf" srcId="{C2D94D93-D2DB-48E1-BFFF-3856F35456A0}" destId="{37A5B58E-981C-45DD-B729-67D0970575B0}" srcOrd="0" destOrd="0" presId="urn:microsoft.com/office/officeart/2005/8/layout/cycle7"/>
    <dgm:cxn modelId="{751E86C2-FD8D-4D73-9A9E-BC306F08EB14}" type="presOf" srcId="{C2D94D93-D2DB-48E1-BFFF-3856F35456A0}" destId="{1EDDDA33-0969-4DF8-97E0-F87C86ED7872}" srcOrd="1" destOrd="0" presId="urn:microsoft.com/office/officeart/2005/8/layout/cycle7"/>
    <dgm:cxn modelId="{BB396615-E312-4A89-A8B5-919B30A15B4E}" type="presOf" srcId="{F6F7C47C-7BE1-43FE-A24C-5C6FB1736F54}" destId="{40EB430B-51A0-4ADB-BEA5-4C3501DEEBB4}" srcOrd="0" destOrd="0" presId="urn:microsoft.com/office/officeart/2005/8/layout/cycle7"/>
    <dgm:cxn modelId="{0DB5BE65-C372-411C-8109-156FDA695809}" type="presOf" srcId="{2A1CB17C-2987-4435-858D-C075C732D8CB}" destId="{DEDF599D-26DB-4314-AD0B-F4424E453B7C}" srcOrd="0" destOrd="0" presId="urn:microsoft.com/office/officeart/2005/8/layout/cycle7"/>
    <dgm:cxn modelId="{5044639F-E4E1-4711-A073-49E0D8F64CD4}" type="presOf" srcId="{DD122026-0E79-4649-8EA3-72B91C2E35FD}" destId="{14399286-6E56-4E99-BA5B-0FB1485B3F7B}" srcOrd="0" destOrd="0" presId="urn:microsoft.com/office/officeart/2005/8/layout/cycle7"/>
    <dgm:cxn modelId="{E8930F0E-C89C-41F8-9C49-8CA06B54126C}" type="presOf" srcId="{F559EFBD-0913-4810-B820-1CF42A405C45}" destId="{2EC66AC5-551F-4E51-AF16-3B676C414BEA}" srcOrd="0" destOrd="0" presId="urn:microsoft.com/office/officeart/2005/8/layout/cycle7"/>
    <dgm:cxn modelId="{D1CE81CA-4266-4D23-BDE8-824C4F114401}" type="presOf" srcId="{9C3595D0-86F1-4328-9FB0-019510E023F3}" destId="{1F379719-7139-46AB-BFE2-6322B1EDF88F}" srcOrd="1" destOrd="0" presId="urn:microsoft.com/office/officeart/2005/8/layout/cycle7"/>
    <dgm:cxn modelId="{FAB5C892-E37D-4B0D-8011-CB903838E4BA}" type="presOf" srcId="{0AA77A6F-2CA3-449C-9ED7-C64361745E07}" destId="{D8DAC58C-C15A-4EE1-A792-A9A95C53BB05}" srcOrd="0" destOrd="0" presId="urn:microsoft.com/office/officeart/2005/8/layout/cycle7"/>
    <dgm:cxn modelId="{9327A8A1-D339-4581-A0E7-6D128954F670}" srcId="{0AA77A6F-2CA3-449C-9ED7-C64361745E07}" destId="{2A1CB17C-2987-4435-858D-C075C732D8CB}" srcOrd="0" destOrd="0" parTransId="{A9E6FDDF-5CCD-41FF-8571-C4C8AAB66BBD}" sibTransId="{9C3595D0-86F1-4328-9FB0-019510E023F3}"/>
    <dgm:cxn modelId="{70C9799E-55D2-45A7-B83B-4C205FDDCAC6}" type="presOf" srcId="{9C3595D0-86F1-4328-9FB0-019510E023F3}" destId="{6767B23D-7B18-41FB-AC68-879990CD33CC}" srcOrd="0" destOrd="0" presId="urn:microsoft.com/office/officeart/2005/8/layout/cycle7"/>
    <dgm:cxn modelId="{9478724C-82CB-48E1-8675-1B03B8C2C6C9}" srcId="{0AA77A6F-2CA3-449C-9ED7-C64361745E07}" destId="{F6F7C47C-7BE1-43FE-A24C-5C6FB1736F54}" srcOrd="2" destOrd="0" parTransId="{A206E983-0E70-4177-80FB-1DE23D99D1B5}" sibTransId="{DD122026-0E79-4649-8EA3-72B91C2E35FD}"/>
    <dgm:cxn modelId="{F8F09B54-6013-4F84-AB41-F9DC36912A8C}" type="presOf" srcId="{DD122026-0E79-4649-8EA3-72B91C2E35FD}" destId="{119C4806-CA90-4945-A9CD-0BDA0A9F433E}" srcOrd="1" destOrd="0" presId="urn:microsoft.com/office/officeart/2005/8/layout/cycle7"/>
    <dgm:cxn modelId="{7C256161-8C23-40A7-8A18-FE7EB71558E4}" srcId="{0AA77A6F-2CA3-449C-9ED7-C64361745E07}" destId="{F559EFBD-0913-4810-B820-1CF42A405C45}" srcOrd="1" destOrd="0" parTransId="{6F2693CF-774A-485B-A0DD-B3EEE201CE8C}" sibTransId="{C2D94D93-D2DB-48E1-BFFF-3856F35456A0}"/>
    <dgm:cxn modelId="{CD11EB49-B9FD-461C-8390-917A21EF3FD5}" type="presParOf" srcId="{D8DAC58C-C15A-4EE1-A792-A9A95C53BB05}" destId="{DEDF599D-26DB-4314-AD0B-F4424E453B7C}" srcOrd="0" destOrd="0" presId="urn:microsoft.com/office/officeart/2005/8/layout/cycle7"/>
    <dgm:cxn modelId="{B07E9A33-8389-4BC0-B89A-56C7AA1BDB13}" type="presParOf" srcId="{D8DAC58C-C15A-4EE1-A792-A9A95C53BB05}" destId="{6767B23D-7B18-41FB-AC68-879990CD33CC}" srcOrd="1" destOrd="0" presId="urn:microsoft.com/office/officeart/2005/8/layout/cycle7"/>
    <dgm:cxn modelId="{FFF619DF-EFA3-4233-8BA6-B9F75BDEAA49}" type="presParOf" srcId="{6767B23D-7B18-41FB-AC68-879990CD33CC}" destId="{1F379719-7139-46AB-BFE2-6322B1EDF88F}" srcOrd="0" destOrd="0" presId="urn:microsoft.com/office/officeart/2005/8/layout/cycle7"/>
    <dgm:cxn modelId="{BAC4E92E-388D-4156-AF78-5F46CC99D039}" type="presParOf" srcId="{D8DAC58C-C15A-4EE1-A792-A9A95C53BB05}" destId="{2EC66AC5-551F-4E51-AF16-3B676C414BEA}" srcOrd="2" destOrd="0" presId="urn:microsoft.com/office/officeart/2005/8/layout/cycle7"/>
    <dgm:cxn modelId="{40FE0921-9A36-4298-8D40-871920E59C16}" type="presParOf" srcId="{D8DAC58C-C15A-4EE1-A792-A9A95C53BB05}" destId="{37A5B58E-981C-45DD-B729-67D0970575B0}" srcOrd="3" destOrd="0" presId="urn:microsoft.com/office/officeart/2005/8/layout/cycle7"/>
    <dgm:cxn modelId="{D02A0C46-AFCC-4B61-AA95-E2B2A5534BCB}" type="presParOf" srcId="{37A5B58E-981C-45DD-B729-67D0970575B0}" destId="{1EDDDA33-0969-4DF8-97E0-F87C86ED7872}" srcOrd="0" destOrd="0" presId="urn:microsoft.com/office/officeart/2005/8/layout/cycle7"/>
    <dgm:cxn modelId="{C6152853-E31B-43EA-BA27-6AF5CA7C595E}" type="presParOf" srcId="{D8DAC58C-C15A-4EE1-A792-A9A95C53BB05}" destId="{40EB430B-51A0-4ADB-BEA5-4C3501DEEBB4}" srcOrd="4" destOrd="0" presId="urn:microsoft.com/office/officeart/2005/8/layout/cycle7"/>
    <dgm:cxn modelId="{E542F8DA-19E1-45EE-B842-C477644A7215}" type="presParOf" srcId="{D8DAC58C-C15A-4EE1-A792-A9A95C53BB05}" destId="{14399286-6E56-4E99-BA5B-0FB1485B3F7B}" srcOrd="5" destOrd="0" presId="urn:microsoft.com/office/officeart/2005/8/layout/cycle7"/>
    <dgm:cxn modelId="{21FEFE8D-DCE7-4259-88D0-743561A0CB89}" type="presParOf" srcId="{14399286-6E56-4E99-BA5B-0FB1485B3F7B}" destId="{119C4806-CA90-4945-A9CD-0BDA0A9F433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492581-5232-47FE-82ED-FFA678CAD262}">
      <dsp:nvSpPr>
        <dsp:cNvPr id="0" name=""/>
        <dsp:cNvSpPr/>
      </dsp:nvSpPr>
      <dsp:spPr>
        <a:xfrm>
          <a:off x="3054368" y="1377717"/>
          <a:ext cx="1750231" cy="17502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53FF38D-9ECC-4A61-9911-BB0AC507551A}">
      <dsp:nvSpPr>
        <dsp:cNvPr id="0" name=""/>
        <dsp:cNvSpPr/>
      </dsp:nvSpPr>
      <dsp:spPr>
        <a:xfrm>
          <a:off x="1837262" y="530082"/>
          <a:ext cx="4068149" cy="67648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Исправление неправильного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звукопроизношения</a:t>
          </a:r>
        </a:p>
      </dsp:txBody>
      <dsp:txXfrm>
        <a:off x="1837262" y="530082"/>
        <a:ext cx="4068149" cy="676489"/>
      </dsp:txXfrm>
    </dsp:sp>
    <dsp:sp modelId="{A35E372D-419A-4097-AD93-81E467ACF113}">
      <dsp:nvSpPr>
        <dsp:cNvPr id="0" name=""/>
        <dsp:cNvSpPr/>
      </dsp:nvSpPr>
      <dsp:spPr>
        <a:xfrm>
          <a:off x="3720156" y="1861281"/>
          <a:ext cx="1750231" cy="17502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F9CD917-4FB6-4878-9A87-9891EDC69202}">
      <dsp:nvSpPr>
        <dsp:cNvPr id="0" name=""/>
        <dsp:cNvSpPr/>
      </dsp:nvSpPr>
      <dsp:spPr>
        <a:xfrm>
          <a:off x="5511594" y="2104721"/>
          <a:ext cx="1841209" cy="57860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Monotype Corsiva" pitchFamily="66" charset="0"/>
            </a:rPr>
            <a:t>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000" b="1" i="0" u="none" strike="noStrike" kern="1200" cap="none" normalizeH="0" baseline="0" dirty="0" smtClean="0">
            <a:ln>
              <a:noFill/>
            </a:ln>
            <a:solidFill>
              <a:schemeClr val="bg2"/>
            </a:solidFill>
            <a:effectLst/>
            <a:latin typeface="Monotype Corsiva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   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Просодика</a:t>
          </a:r>
        </a:p>
      </dsp:txBody>
      <dsp:txXfrm>
        <a:off x="5511594" y="2104721"/>
        <a:ext cx="1841209" cy="578607"/>
      </dsp:txXfrm>
    </dsp:sp>
    <dsp:sp modelId="{A2545E82-8A7E-47AE-9DE4-C084E9FB74FD}">
      <dsp:nvSpPr>
        <dsp:cNvPr id="0" name=""/>
        <dsp:cNvSpPr/>
      </dsp:nvSpPr>
      <dsp:spPr>
        <a:xfrm>
          <a:off x="3466022" y="2644384"/>
          <a:ext cx="1750231" cy="17502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7A8BED5-35D3-401C-BF70-F25386E47595}">
      <dsp:nvSpPr>
        <dsp:cNvPr id="0" name=""/>
        <dsp:cNvSpPr/>
      </dsp:nvSpPr>
      <dsp:spPr>
        <a:xfrm>
          <a:off x="4857789" y="3714777"/>
          <a:ext cx="2301912" cy="6698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       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Связная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речь</a:t>
          </a:r>
        </a:p>
      </dsp:txBody>
      <dsp:txXfrm>
        <a:off x="4857789" y="3714777"/>
        <a:ext cx="2301912" cy="669858"/>
      </dsp:txXfrm>
    </dsp:sp>
    <dsp:sp modelId="{9D49D8B6-BF32-475B-A426-349EFB874B44}">
      <dsp:nvSpPr>
        <dsp:cNvPr id="0" name=""/>
        <dsp:cNvSpPr/>
      </dsp:nvSpPr>
      <dsp:spPr>
        <a:xfrm>
          <a:off x="2642714" y="2644384"/>
          <a:ext cx="1750231" cy="17502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C4044D6-234E-436E-A032-7BBD89DA389F}">
      <dsp:nvSpPr>
        <dsp:cNvPr id="0" name=""/>
        <dsp:cNvSpPr/>
      </dsp:nvSpPr>
      <dsp:spPr>
        <a:xfrm>
          <a:off x="142882" y="3643342"/>
          <a:ext cx="2974363" cy="96638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Monotype Corsiva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Monotype Corsiva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normalizeH="0" baseline="0" dirty="0" err="1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Лексико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–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грамматический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строй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речи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kern="1200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Monotype Corsiva" pitchFamily="66" charset="0"/>
          </a:endParaRPr>
        </a:p>
      </dsp:txBody>
      <dsp:txXfrm>
        <a:off x="142882" y="3643342"/>
        <a:ext cx="2974363" cy="966386"/>
      </dsp:txXfrm>
    </dsp:sp>
    <dsp:sp modelId="{90DA2BCC-AA6E-496F-A562-45A234163AB3}">
      <dsp:nvSpPr>
        <dsp:cNvPr id="0" name=""/>
        <dsp:cNvSpPr/>
      </dsp:nvSpPr>
      <dsp:spPr>
        <a:xfrm>
          <a:off x="2388580" y="1861281"/>
          <a:ext cx="1750231" cy="17502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5FCA35-7785-464E-A6DA-9A77B8A3F338}">
      <dsp:nvSpPr>
        <dsp:cNvPr id="0" name=""/>
        <dsp:cNvSpPr/>
      </dsp:nvSpPr>
      <dsp:spPr>
        <a:xfrm>
          <a:off x="500066" y="2000259"/>
          <a:ext cx="1820240" cy="9748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Мелкая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</a:rPr>
            <a:t>моторика</a:t>
          </a:r>
        </a:p>
      </dsp:txBody>
      <dsp:txXfrm>
        <a:off x="500066" y="2000259"/>
        <a:ext cx="1820240" cy="9748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DF599D-26DB-4314-AD0B-F4424E453B7C}">
      <dsp:nvSpPr>
        <dsp:cNvPr id="0" name=""/>
        <dsp:cNvSpPr/>
      </dsp:nvSpPr>
      <dsp:spPr>
        <a:xfrm>
          <a:off x="2514827" y="1487"/>
          <a:ext cx="3057341" cy="146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Варламова Юлия Петровна (</a:t>
          </a:r>
          <a:r>
            <a:rPr lang="en-US" sz="1600" b="0" i="0" kern="1200" dirty="0" smtClean="0">
              <a:hlinkClick xmlns:r="http://schemas.openxmlformats.org/officeDocument/2006/relationships" r:id="rId1"/>
            </a:rPr>
            <a:t>yulya.varlamova.1976@mail.ru</a:t>
          </a:r>
          <a:r>
            <a:rPr lang="ru-RU" sz="1600" b="0" i="0" kern="1200" dirty="0" smtClean="0"/>
            <a:t>)</a:t>
          </a:r>
          <a:endParaRPr lang="ru-RU" sz="1600" kern="1200" dirty="0"/>
        </a:p>
      </dsp:txBody>
      <dsp:txXfrm>
        <a:off x="2514827" y="1487"/>
        <a:ext cx="3057341" cy="1461374"/>
      </dsp:txXfrm>
    </dsp:sp>
    <dsp:sp modelId="{6767B23D-7B18-41FB-AC68-879990CD33CC}">
      <dsp:nvSpPr>
        <dsp:cNvPr id="0" name=""/>
        <dsp:cNvSpPr/>
      </dsp:nvSpPr>
      <dsp:spPr>
        <a:xfrm rot="3600000">
          <a:off x="4573596" y="2566060"/>
          <a:ext cx="1352695" cy="51148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3600000">
        <a:off x="4573596" y="2566060"/>
        <a:ext cx="1352695" cy="511481"/>
      </dsp:txXfrm>
    </dsp:sp>
    <dsp:sp modelId="{2EC66AC5-551F-4E51-AF16-3B676C414BEA}">
      <dsp:nvSpPr>
        <dsp:cNvPr id="0" name=""/>
        <dsp:cNvSpPr/>
      </dsp:nvSpPr>
      <dsp:spPr>
        <a:xfrm>
          <a:off x="4868753" y="4180739"/>
          <a:ext cx="3175274" cy="146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Черепанова  Евгения Сергеевна (</a:t>
          </a:r>
          <a:r>
            <a:rPr lang="en-US" sz="1600" b="0" i="0" kern="1200" dirty="0" smtClean="0">
              <a:hlinkClick xmlns:r="http://schemas.openxmlformats.org/officeDocument/2006/relationships" r:id="rId1"/>
            </a:rPr>
            <a:t>SKyll87@bk.ru</a:t>
          </a:r>
          <a:r>
            <a:rPr lang="en-US" sz="1600" b="0" i="0" kern="1200" dirty="0" smtClean="0"/>
            <a:t>)</a:t>
          </a:r>
          <a:endParaRPr lang="ru-RU" sz="1600" kern="1200" dirty="0"/>
        </a:p>
      </dsp:txBody>
      <dsp:txXfrm>
        <a:off x="4868753" y="4180739"/>
        <a:ext cx="3175274" cy="1461374"/>
      </dsp:txXfrm>
    </dsp:sp>
    <dsp:sp modelId="{37A5B58E-981C-45DD-B729-67D0970575B0}">
      <dsp:nvSpPr>
        <dsp:cNvPr id="0" name=""/>
        <dsp:cNvSpPr/>
      </dsp:nvSpPr>
      <dsp:spPr>
        <a:xfrm rot="10826685">
          <a:off x="3377337" y="4577662"/>
          <a:ext cx="1352695" cy="51148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26685">
        <a:off x="3377337" y="4577662"/>
        <a:ext cx="1352695" cy="511481"/>
      </dsp:txXfrm>
    </dsp:sp>
    <dsp:sp modelId="{40EB430B-51A0-4ADB-BEA5-4C3501DEEBB4}">
      <dsp:nvSpPr>
        <dsp:cNvPr id="0" name=""/>
        <dsp:cNvSpPr/>
      </dsp:nvSpPr>
      <dsp:spPr>
        <a:xfrm>
          <a:off x="116531" y="4143408"/>
          <a:ext cx="3061404" cy="146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Теренина</a:t>
          </a:r>
          <a:r>
            <a:rPr lang="ru-RU" sz="1600" kern="1200" dirty="0" smtClean="0"/>
            <a:t> Ольга Валентиновна (</a:t>
          </a:r>
          <a:r>
            <a:rPr lang="ru-RU" sz="1600" b="0" i="0" kern="1200" dirty="0" smtClean="0">
              <a:hlinkClick xmlns:r="http://schemas.openxmlformats.org/officeDocument/2006/relationships" r:id="rId2"/>
            </a:rPr>
            <a:t>16</a:t>
          </a:r>
          <a:r>
            <a:rPr lang="en-US" sz="1600" b="0" i="0" kern="1200" dirty="0" smtClean="0">
              <a:hlinkClick xmlns:r="http://schemas.openxmlformats.org/officeDocument/2006/relationships" r:id="rId2"/>
            </a:rPr>
            <a:t>lelka@mail.ru</a:t>
          </a:r>
          <a:r>
            <a:rPr lang="ru-RU" sz="1600" b="0" i="0" kern="1200" dirty="0" smtClean="0"/>
            <a:t>)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/>
          </a:r>
          <a:br>
            <a:rPr lang="ru-RU" sz="1600" kern="1200" dirty="0" smtClean="0"/>
          </a:br>
          <a:endParaRPr lang="ru-RU" sz="1600" kern="1200" dirty="0"/>
        </a:p>
      </dsp:txBody>
      <dsp:txXfrm>
        <a:off x="116531" y="4143408"/>
        <a:ext cx="3061404" cy="1461374"/>
      </dsp:txXfrm>
    </dsp:sp>
    <dsp:sp modelId="{14399286-6E56-4E99-BA5B-0FB1485B3F7B}">
      <dsp:nvSpPr>
        <dsp:cNvPr id="0" name=""/>
        <dsp:cNvSpPr/>
      </dsp:nvSpPr>
      <dsp:spPr>
        <a:xfrm rot="18003065">
          <a:off x="2169018" y="2547394"/>
          <a:ext cx="1352695" cy="51148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8003065">
        <a:off x="2169018" y="2547394"/>
        <a:ext cx="1352695" cy="511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B61F0-004A-44A7-9A97-B9ED9C586A0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03E4A-91C4-4CC4-947F-7A016742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715404" cy="2814657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Презентация</a:t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тему: «Использование ИКТ  в работе с детьми группы компенсирующей направленности»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5000636"/>
            <a:ext cx="3714744" cy="135732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Подготовила: Варламова Ю.П.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воспитатель 1 категории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МБДОУ №3 «Ручеек»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г. Выкса 2014 г.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79a48d9e6e901629c655ae0c0eee76e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3286124"/>
            <a:ext cx="4429125" cy="2952750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4. Индивидуальная работа по лексическим темам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Содержимое 3" descr="DSCN188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3042" y="1285860"/>
            <a:ext cx="3500462" cy="2678925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SCN188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72132" y="1285860"/>
            <a:ext cx="3421880" cy="2654196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DSCN190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4282" y="4071942"/>
            <a:ext cx="3429024" cy="2678925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DSCN191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071934" y="4071942"/>
            <a:ext cx="3333774" cy="2661066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1285860"/>
            <a:ext cx="15001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6600CC"/>
                </a:solidFill>
              </a:rPr>
              <a:t>Работа у логопеда в кабинете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14187" y="5072074"/>
            <a:ext cx="1629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6600CC"/>
                </a:solidFill>
              </a:rPr>
              <a:t>Работа в группе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0"/>
            <a:ext cx="9215502" cy="1143000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5. Использование детского компьютера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Содержимое 3" descr="DSCN192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3429000"/>
            <a:ext cx="4376707" cy="3107957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DSCN192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57752" y="1214422"/>
            <a:ext cx="4071966" cy="3081488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6. Использование магнитофона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Содержимое 3" descr="DSCN193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00100" y="857232"/>
            <a:ext cx="3286148" cy="2464611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SCN193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43174" y="3857628"/>
            <a:ext cx="4214842" cy="2829501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DSCN193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00628" y="857232"/>
            <a:ext cx="3286148" cy="2500330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285852" y="3429000"/>
            <a:ext cx="6487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i="1" dirty="0" smtClean="0">
                <a:solidFill>
                  <a:srgbClr val="6600CC"/>
                </a:solidFill>
              </a:rPr>
              <a:t>Игры на развитие фонематического слуха «Узнай, чей голос?»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794"/>
          </a:xfrm>
        </p:spPr>
        <p:txBody>
          <a:bodyPr>
            <a:normAutofit/>
          </a:bodyPr>
          <a:lstStyle/>
          <a:p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Взаимодействие с семьей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571668" y="785794"/>
            <a:ext cx="9001156" cy="12144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6600CC"/>
                </a:solidFill>
              </a:rPr>
              <a:t>1.Информационное оформление</a:t>
            </a:r>
            <a:endParaRPr lang="ru-RU" sz="2800" b="1" i="1" dirty="0">
              <a:solidFill>
                <a:srgbClr val="6600CC"/>
              </a:solidFill>
            </a:endParaRPr>
          </a:p>
        </p:txBody>
      </p:sp>
      <p:pic>
        <p:nvPicPr>
          <p:cNvPr id="4" name="Рисунок 3" descr="DSCN187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714480" y="4071942"/>
            <a:ext cx="2792205" cy="2571768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SCN187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6314" y="2000240"/>
            <a:ext cx="4000528" cy="3214710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DSCN187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85720" y="1428736"/>
            <a:ext cx="2576098" cy="2428892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72560" cy="714380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800" b="1" i="1" dirty="0">
                <a:solidFill>
                  <a:srgbClr val="6600CC"/>
                </a:solidFill>
                <a:latin typeface="+mn-lt"/>
                <a:ea typeface="+mn-ea"/>
                <a:cs typeface="+mn-cs"/>
              </a:rPr>
              <a:t>2. Общение с родителями по электронной почте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928670"/>
          <a:ext cx="8143932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6600CC"/>
                </a:solidFill>
                <a:latin typeface="+mn-lt"/>
                <a:ea typeface="+mn-ea"/>
                <a:cs typeface="+mn-cs"/>
              </a:rPr>
              <a:t>3. Проведение родительских собраний</a:t>
            </a:r>
          </a:p>
        </p:txBody>
      </p:sp>
      <p:pic>
        <p:nvPicPr>
          <p:cNvPr id="3" name="Рисунок 2" descr="DSCN20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86050" y="3857628"/>
            <a:ext cx="3624309" cy="2718232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DSCN199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29190" y="928670"/>
            <a:ext cx="3624309" cy="2718232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SCN20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596" y="928670"/>
            <a:ext cx="3619525" cy="2714644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Перспективы использования компьютерных технологий: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45259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6600CC"/>
                </a:solidFill>
              </a:rPr>
              <a:t>Приобретение Т</a:t>
            </a:r>
            <a:r>
              <a:rPr lang="en-US" sz="2000" dirty="0" smtClean="0">
                <a:solidFill>
                  <a:srgbClr val="6600CC"/>
                </a:solidFill>
              </a:rPr>
              <a:t>V</a:t>
            </a:r>
            <a:r>
              <a:rPr lang="ru-RU" sz="2000" dirty="0" smtClean="0">
                <a:solidFill>
                  <a:srgbClr val="6600CC"/>
                </a:solidFill>
              </a:rPr>
              <a:t> с </a:t>
            </a:r>
            <a:r>
              <a:rPr lang="en-US" sz="2000" dirty="0" smtClean="0">
                <a:solidFill>
                  <a:srgbClr val="6600CC"/>
                </a:solidFill>
              </a:rPr>
              <a:t>DVD</a:t>
            </a:r>
            <a:r>
              <a:rPr lang="ru-RU" sz="2000" dirty="0" smtClean="0">
                <a:solidFill>
                  <a:srgbClr val="6600CC"/>
                </a:solidFill>
              </a:rPr>
              <a:t>-приставкой, ноутбука  или компьютера </a:t>
            </a:r>
          </a:p>
          <a:p>
            <a:r>
              <a:rPr lang="ru-RU" sz="2000" dirty="0" smtClean="0">
                <a:solidFill>
                  <a:srgbClr val="6600CC"/>
                </a:solidFill>
              </a:rPr>
              <a:t>Подборка дисков с познавательными передачами</a:t>
            </a:r>
          </a:p>
          <a:p>
            <a:r>
              <a:rPr lang="ru-RU" sz="2000" dirty="0" smtClean="0">
                <a:solidFill>
                  <a:srgbClr val="6600CC"/>
                </a:solidFill>
              </a:rPr>
              <a:t>Пополнение картотеки с презентациями на лексические темы</a:t>
            </a:r>
          </a:p>
          <a:p>
            <a:r>
              <a:rPr lang="ru-RU" sz="2000" dirty="0" smtClean="0">
                <a:solidFill>
                  <a:srgbClr val="6600CC"/>
                </a:solidFill>
              </a:rPr>
              <a:t>Создание </a:t>
            </a:r>
            <a:r>
              <a:rPr lang="ru-RU" sz="2000" dirty="0" err="1" smtClean="0">
                <a:solidFill>
                  <a:srgbClr val="6600CC"/>
                </a:solidFill>
              </a:rPr>
              <a:t>видеопортфолио</a:t>
            </a:r>
            <a:r>
              <a:rPr lang="ru-RU" sz="2000" dirty="0" smtClean="0">
                <a:solidFill>
                  <a:srgbClr val="6600CC"/>
                </a:solidFill>
              </a:rPr>
              <a:t> группы</a:t>
            </a:r>
          </a:p>
          <a:p>
            <a:r>
              <a:rPr lang="ru-RU" sz="2000" dirty="0" smtClean="0">
                <a:solidFill>
                  <a:srgbClr val="6600CC"/>
                </a:solidFill>
              </a:rPr>
              <a:t>Продолжать работу с ИКТ (создание презентаций, </a:t>
            </a:r>
            <a:r>
              <a:rPr lang="ru-RU" sz="2000" dirty="0" err="1" smtClean="0">
                <a:solidFill>
                  <a:srgbClr val="6600CC"/>
                </a:solidFill>
              </a:rPr>
              <a:t>фотоотчетов</a:t>
            </a:r>
            <a:r>
              <a:rPr lang="ru-RU" sz="2000" dirty="0" smtClean="0">
                <a:solidFill>
                  <a:srgbClr val="6600CC"/>
                </a:solidFill>
              </a:rPr>
              <a:t>, оформление буклетов, обмен опытом, оформление документации, познавательного материла к НОД и т.д.)</a:t>
            </a:r>
          </a:p>
          <a:p>
            <a:r>
              <a:rPr lang="ru-RU" sz="2000" dirty="0" smtClean="0">
                <a:solidFill>
                  <a:srgbClr val="6600CC"/>
                </a:solidFill>
              </a:rPr>
              <a:t>Общение с родителями </a:t>
            </a:r>
            <a:r>
              <a:rPr lang="ru-RU" sz="2000" dirty="0" err="1" smtClean="0">
                <a:solidFill>
                  <a:srgbClr val="6600CC"/>
                </a:solidFill>
              </a:rPr>
              <a:t>онлайн</a:t>
            </a:r>
            <a:endParaRPr lang="ru-RU" sz="2000" dirty="0" smtClean="0">
              <a:solidFill>
                <a:srgbClr val="6600CC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120806_4203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3304" y="3857628"/>
            <a:ext cx="4143538" cy="2760632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14412" y="1714488"/>
            <a:ext cx="10930014" cy="12572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6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rebenok_laptop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14612" y="3071810"/>
            <a:ext cx="3810000" cy="2857500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Актуальность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350046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6600CC"/>
                </a:solidFill>
              </a:rPr>
              <a:t>     В </a:t>
            </a:r>
            <a:r>
              <a:rPr lang="ru-RU" sz="2800" dirty="0">
                <a:solidFill>
                  <a:srgbClr val="6600CC"/>
                </a:solidFill>
              </a:rPr>
              <a:t>последние годы отмечается увеличение числа детей </a:t>
            </a:r>
            <a:r>
              <a:rPr lang="ru-RU" sz="2800" dirty="0" smtClean="0">
                <a:solidFill>
                  <a:srgbClr val="6600CC"/>
                </a:solidFill>
              </a:rPr>
              <a:t>с</a:t>
            </a:r>
            <a:br>
              <a:rPr lang="ru-RU" sz="2800" dirty="0" smtClean="0">
                <a:solidFill>
                  <a:srgbClr val="6600CC"/>
                </a:solidFill>
              </a:rPr>
            </a:br>
            <a:r>
              <a:rPr lang="ru-RU" sz="2800" dirty="0" smtClean="0">
                <a:solidFill>
                  <a:srgbClr val="6600CC"/>
                </a:solidFill>
              </a:rPr>
              <a:t>речевыми </a:t>
            </a:r>
            <a:r>
              <a:rPr lang="ru-RU" sz="2800" dirty="0">
                <a:solidFill>
                  <a:srgbClr val="6600CC"/>
                </a:solidFill>
              </a:rPr>
              <a:t>нарушениями, в частности с общим недоразвитием речи – нарушение фонетики, лексики и грамматики. И, соответственно, возникает необходимость поиска наиболее эффективного пути воспитания и обучения детей данной категории</a:t>
            </a:r>
            <a:r>
              <a:rPr lang="ru-RU" sz="2800" dirty="0" smtClean="0">
                <a:solidFill>
                  <a:srgbClr val="6600CC"/>
                </a:solidFill>
              </a:rPr>
              <a:t>. Как правило, коррекция ОНР имеет длительную и сложную динамику. Поэтому применение специализированных компьютерных технологий, учитывающих закономерности и особенности развития детей позволит повысить эффективность коррекционного обучения.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2003940-shutterstock-24510829-643-48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28926" y="4214818"/>
            <a:ext cx="3357586" cy="2473954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0718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6600CC"/>
                </a:solidFill>
              </a:rPr>
              <a:t>Целью </a:t>
            </a:r>
            <a:r>
              <a:rPr lang="ru-RU" dirty="0" smtClean="0">
                <a:solidFill>
                  <a:srgbClr val="6600CC"/>
                </a:solidFill>
              </a:rPr>
              <a:t>применения компьютерных</a:t>
            </a:r>
            <a:br>
              <a:rPr lang="ru-RU" dirty="0" smtClean="0">
                <a:solidFill>
                  <a:srgbClr val="6600CC"/>
                </a:solidFill>
              </a:rPr>
            </a:br>
            <a:r>
              <a:rPr lang="ru-RU" dirty="0" smtClean="0">
                <a:solidFill>
                  <a:srgbClr val="6600CC"/>
                </a:solidFill>
              </a:rPr>
              <a:t>технологий в логопедической работе</a:t>
            </a:r>
            <a:br>
              <a:rPr lang="ru-RU" dirty="0" smtClean="0">
                <a:solidFill>
                  <a:srgbClr val="6600CC"/>
                </a:solidFill>
              </a:rPr>
            </a:br>
            <a:r>
              <a:rPr lang="ru-RU" dirty="0" smtClean="0">
                <a:solidFill>
                  <a:srgbClr val="6600CC"/>
                </a:solidFill>
              </a:rPr>
              <a:t>является– совершенствование коррекционного процесса такого сложного речевого расстройства, как общее недоразвитие речи</a:t>
            </a:r>
            <a:endParaRPr lang="ru-RU" dirty="0">
              <a:solidFill>
                <a:srgbClr val="6600CC"/>
              </a:solidFill>
            </a:endParaRPr>
          </a:p>
        </p:txBody>
      </p:sp>
      <p:pic>
        <p:nvPicPr>
          <p:cNvPr id="4" name="Рисунок 3" descr="55112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14810" y="3286124"/>
            <a:ext cx="4357686" cy="3113325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Компьютерные технологии: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21497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6600CC"/>
                </a:solidFill>
              </a:rPr>
              <a:t>Способствуют </a:t>
            </a:r>
            <a:r>
              <a:rPr lang="ru-RU" dirty="0">
                <a:solidFill>
                  <a:srgbClr val="6600CC"/>
                </a:solidFill>
              </a:rPr>
              <a:t>развитию и коррекции психических процессов познавательной </a:t>
            </a:r>
            <a:r>
              <a:rPr lang="ru-RU" dirty="0" smtClean="0">
                <a:solidFill>
                  <a:srgbClr val="6600CC"/>
                </a:solidFill>
              </a:rPr>
              <a:t>активности</a:t>
            </a:r>
            <a:r>
              <a:rPr lang="ru-RU" dirty="0">
                <a:solidFill>
                  <a:srgbClr val="6600CC"/>
                </a:solidFill>
              </a:rPr>
              <a:t>, самоконтроля</a:t>
            </a:r>
            <a:r>
              <a:rPr lang="ru-RU" dirty="0" smtClean="0">
                <a:solidFill>
                  <a:srgbClr val="6600CC"/>
                </a:solidFill>
              </a:rPr>
              <a:t>.</a:t>
            </a:r>
          </a:p>
          <a:p>
            <a:r>
              <a:rPr lang="ru-RU" dirty="0" smtClean="0">
                <a:solidFill>
                  <a:srgbClr val="6600CC"/>
                </a:solidFill>
              </a:rPr>
              <a:t>Активизируют мотивацию </a:t>
            </a:r>
            <a:r>
              <a:rPr lang="ru-RU" dirty="0">
                <a:solidFill>
                  <a:srgbClr val="6600CC"/>
                </a:solidFill>
              </a:rPr>
              <a:t>детей к логопедическим занятиям</a:t>
            </a:r>
            <a:r>
              <a:rPr lang="ru-RU" dirty="0" smtClean="0">
                <a:solidFill>
                  <a:srgbClr val="6600CC"/>
                </a:solidFill>
              </a:rPr>
              <a:t>.</a:t>
            </a:r>
          </a:p>
          <a:p>
            <a:r>
              <a:rPr lang="ru-RU" dirty="0" smtClean="0">
                <a:solidFill>
                  <a:srgbClr val="6600CC"/>
                </a:solidFill>
              </a:rPr>
              <a:t>Имеют эффект наглядности в занятии.</a:t>
            </a:r>
          </a:p>
          <a:p>
            <a:pPr lvl="0"/>
            <a:r>
              <a:rPr lang="ru-RU" dirty="0" smtClean="0">
                <a:solidFill>
                  <a:srgbClr val="6600CC"/>
                </a:solidFill>
              </a:rPr>
              <a:t>Компактные, доступные, эмоционально привлекательные, мобильные, многофункциональные.</a:t>
            </a:r>
          </a:p>
          <a:p>
            <a:pPr lvl="0"/>
            <a:r>
              <a:rPr lang="ru-RU" dirty="0" smtClean="0">
                <a:solidFill>
                  <a:srgbClr val="6600CC"/>
                </a:solidFill>
              </a:rPr>
              <a:t>Позволяют активизировать </a:t>
            </a:r>
            <a:r>
              <a:rPr lang="ru-RU" dirty="0">
                <a:solidFill>
                  <a:srgbClr val="6600CC"/>
                </a:solidFill>
              </a:rPr>
              <a:t>компенсаторные механизмы и достичь оптимальной коррекции нарушенных </a:t>
            </a:r>
            <a:r>
              <a:rPr lang="ru-RU" dirty="0" smtClean="0">
                <a:solidFill>
                  <a:srgbClr val="6600CC"/>
                </a:solidFill>
              </a:rPr>
              <a:t>функций речи. </a:t>
            </a:r>
          </a:p>
          <a:p>
            <a:r>
              <a:rPr lang="ru-RU" dirty="0">
                <a:solidFill>
                  <a:srgbClr val="6600CC"/>
                </a:solidFill>
              </a:rPr>
              <a:t>Применяются на разных этапах коррекционной работы; в разных видах деятельности.</a:t>
            </a:r>
          </a:p>
          <a:p>
            <a:pPr lvl="0"/>
            <a:endParaRPr lang="ru-RU" i="1" dirty="0" smtClean="0"/>
          </a:p>
          <a:p>
            <a:endParaRPr lang="ru-RU" i="1" dirty="0" smtClean="0"/>
          </a:p>
          <a:p>
            <a:pPr lvl="0"/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Использование современного оборудования в детском саду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92922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6600CC"/>
                </a:solidFill>
              </a:rPr>
              <a:t>Компьютер</a:t>
            </a:r>
          </a:p>
          <a:p>
            <a:pPr algn="ctr"/>
            <a:r>
              <a:rPr lang="ru-RU" dirty="0" smtClean="0">
                <a:solidFill>
                  <a:srgbClr val="6600CC"/>
                </a:solidFill>
              </a:rPr>
              <a:t>Интерактивная доска</a:t>
            </a:r>
          </a:p>
          <a:p>
            <a:pPr algn="ctr"/>
            <a:r>
              <a:rPr lang="ru-RU" dirty="0" smtClean="0">
                <a:solidFill>
                  <a:srgbClr val="6600CC"/>
                </a:solidFill>
              </a:rPr>
              <a:t>Видеокамера</a:t>
            </a:r>
          </a:p>
          <a:p>
            <a:pPr algn="ctr"/>
            <a:r>
              <a:rPr lang="ru-RU" dirty="0" smtClean="0">
                <a:solidFill>
                  <a:srgbClr val="6600CC"/>
                </a:solidFill>
              </a:rPr>
              <a:t>Фотокамера</a:t>
            </a:r>
          </a:p>
          <a:p>
            <a:pPr algn="ctr"/>
            <a:r>
              <a:rPr lang="ru-RU" dirty="0" smtClean="0">
                <a:solidFill>
                  <a:srgbClr val="6600CC"/>
                </a:solidFill>
              </a:rPr>
              <a:t>Магнитофон</a:t>
            </a:r>
          </a:p>
          <a:p>
            <a:pPr algn="ctr"/>
            <a:r>
              <a:rPr lang="ru-RU" dirty="0" smtClean="0">
                <a:solidFill>
                  <a:srgbClr val="6600CC"/>
                </a:solidFill>
              </a:rPr>
              <a:t>Т</a:t>
            </a:r>
            <a:r>
              <a:rPr lang="en-US" dirty="0" smtClean="0">
                <a:solidFill>
                  <a:srgbClr val="6600CC"/>
                </a:solidFill>
              </a:rPr>
              <a:t>V</a:t>
            </a:r>
            <a:r>
              <a:rPr lang="ru-RU" dirty="0" smtClean="0">
                <a:solidFill>
                  <a:srgbClr val="6600CC"/>
                </a:solidFill>
              </a:rPr>
              <a:t> с </a:t>
            </a:r>
            <a:r>
              <a:rPr lang="en-US" dirty="0" smtClean="0">
                <a:solidFill>
                  <a:srgbClr val="6600CC"/>
                </a:solidFill>
              </a:rPr>
              <a:t>DVD</a:t>
            </a:r>
            <a:r>
              <a:rPr lang="ru-RU" dirty="0" smtClean="0">
                <a:solidFill>
                  <a:srgbClr val="6600CC"/>
                </a:solidFill>
              </a:rPr>
              <a:t>-приставкой</a:t>
            </a:r>
          </a:p>
          <a:p>
            <a:pPr algn="ctr"/>
            <a:r>
              <a:rPr lang="ru-RU" dirty="0" smtClean="0">
                <a:solidFill>
                  <a:srgbClr val="6600CC"/>
                </a:solidFill>
              </a:rPr>
              <a:t>Телефон</a:t>
            </a:r>
          </a:p>
          <a:p>
            <a:pPr algn="ctr"/>
            <a:r>
              <a:rPr lang="ru-RU" dirty="0" smtClean="0">
                <a:solidFill>
                  <a:srgbClr val="6600CC"/>
                </a:solidFill>
              </a:rPr>
              <a:t>Ноутбук</a:t>
            </a:r>
          </a:p>
          <a:p>
            <a:pPr algn="ctr"/>
            <a:r>
              <a:rPr lang="ru-RU" dirty="0" smtClean="0">
                <a:solidFill>
                  <a:srgbClr val="6600CC"/>
                </a:solidFill>
              </a:rPr>
              <a:t>Планшет</a:t>
            </a:r>
            <a:endParaRPr lang="ru-RU" dirty="0">
              <a:solidFill>
                <a:srgbClr val="6600CC"/>
              </a:solidFill>
            </a:endParaRPr>
          </a:p>
        </p:txBody>
      </p:sp>
      <p:pic>
        <p:nvPicPr>
          <p:cNvPr id="6" name="Рисунок 5" descr="462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86512" y="2928934"/>
            <a:ext cx="1463685" cy="841095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8" name="Рисунок 7" descr="93583_img_752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720" y="1357298"/>
            <a:ext cx="1463874" cy="1257364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9" name="Рисунок 8" descr="3750071-yellow-camera-character-skateboarding-riding-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8794" y="4572008"/>
            <a:ext cx="1450757" cy="1236771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10" name="Рисунок 9" descr="1271883477_img18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00760" y="5214950"/>
            <a:ext cx="1574772" cy="928670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11" name="Рисунок 10" descr="11021591215485a3c3aa6db2a3b31a8787abe95a439f_b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143768" y="1357298"/>
            <a:ext cx="1689446" cy="1008362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13" name="Рисунок 12" descr="camera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85720" y="3357562"/>
            <a:ext cx="1071570" cy="1071570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14" name="Рисунок 13" descr="Cartoon_TV_Lamp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57158" y="5357826"/>
            <a:ext cx="1071570" cy="1071570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15" name="Рисунок 14" descr="Fotolia_39990729_Subscription_XXL-450x518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7786710" y="4000504"/>
            <a:ext cx="1206112" cy="1388369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17" name="Рисунок 16" descr="interaktivnaya-doska-triumph-board-multi-touch-78-17-05-2013_23-22-22306.jpg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>
            <a:off x="1857356" y="2786058"/>
            <a:ext cx="1428760" cy="1143008"/>
          </a:xfrm>
          <a:prstGeom prst="rect">
            <a:avLst/>
          </a:prstGeom>
          <a:ln>
            <a:solidFill>
              <a:srgbClr val="8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785786" y="1357298"/>
          <a:ext cx="757242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0011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Компьютерные технологии  можно использовать  в разных направлениях  коррекционной  работы, а  именно: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15404" cy="654032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Артикуляционная гимнастика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Содержимое 3" descr="DSCN187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285860"/>
            <a:ext cx="4000528" cy="3875511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SCN191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4876" y="2786058"/>
            <a:ext cx="4016374" cy="3858216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528638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i="1" dirty="0" smtClean="0">
                <a:solidFill>
                  <a:srgbClr val="6600CC"/>
                </a:solidFill>
              </a:rPr>
              <a:t>Работа у логопеда в кабинете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2143116"/>
            <a:ext cx="267214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i="1" dirty="0" smtClean="0">
                <a:solidFill>
                  <a:srgbClr val="6600CC"/>
                </a:solidFill>
              </a:rPr>
              <a:t>Работа в группе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Пальчиковая гимнастика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Содержимое 3" descr="DSCN188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1071546"/>
            <a:ext cx="3874564" cy="3286148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SCN191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3438" y="3143248"/>
            <a:ext cx="3857652" cy="3321218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4572008"/>
            <a:ext cx="41335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i="1" dirty="0" smtClean="0">
                <a:solidFill>
                  <a:srgbClr val="6600CC"/>
                </a:solidFill>
              </a:rPr>
              <a:t>Работа у логопеда в кабинете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2428868"/>
            <a:ext cx="267214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i="1" dirty="0" smtClean="0">
                <a:solidFill>
                  <a:srgbClr val="6600CC"/>
                </a:solidFill>
              </a:rPr>
              <a:t>Работа в группе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1011222"/>
          </a:xfrm>
        </p:spPr>
        <p:txBody>
          <a:bodyPr>
            <a:normAutofit fontScale="90000"/>
          </a:bodyPr>
          <a:lstStyle/>
          <a:p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Обучение грамоте и автоматизация звуков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Содержимое 3" descr="DSCN189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1285860"/>
            <a:ext cx="3286148" cy="2411033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SCN189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86182" y="1285860"/>
            <a:ext cx="3143273" cy="2428892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DSCN19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86380" y="3929066"/>
            <a:ext cx="3500461" cy="2786082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DSCN190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28728" y="3929066"/>
            <a:ext cx="3524059" cy="2778934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42844" y="4929198"/>
            <a:ext cx="12144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6600CC"/>
                </a:solidFill>
              </a:rPr>
              <a:t>Работа в группе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072330" y="1285860"/>
            <a:ext cx="2071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6600CC"/>
                </a:solidFill>
              </a:rPr>
              <a:t>Работа у логопеда в кабинете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306</Words>
  <Application>Microsoft Office PowerPoint</Application>
  <PresentationFormat>Экран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на тему: «Использование ИКТ  в работе с детьми группы компенсирующей направленности»</vt:lpstr>
      <vt:lpstr>Актуальность</vt:lpstr>
      <vt:lpstr>Слайд 3</vt:lpstr>
      <vt:lpstr>Компьютерные технологии:</vt:lpstr>
      <vt:lpstr>Использование современного оборудования в детском саду</vt:lpstr>
      <vt:lpstr>Слайд 6</vt:lpstr>
      <vt:lpstr>1. Артикуляционная гимнастика</vt:lpstr>
      <vt:lpstr>2. Пальчиковая гимнастика</vt:lpstr>
      <vt:lpstr>3. Обучение грамоте и автоматизация звуков</vt:lpstr>
      <vt:lpstr>4. Индивидуальная работа по лексическим темам</vt:lpstr>
      <vt:lpstr>5. Использование детского компьютера</vt:lpstr>
      <vt:lpstr>6. Использование магнитофона</vt:lpstr>
      <vt:lpstr>Взаимодействие с семьей</vt:lpstr>
      <vt:lpstr>2. Общение с родителями по электронной почте</vt:lpstr>
      <vt:lpstr>3. Проведение родительских собраний</vt:lpstr>
      <vt:lpstr>Перспективы использования компьютерных технологий: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«Использование ИКТ  в работе с детьми коррекционной группы детского сада»</dc:title>
  <dc:creator>GREEN</dc:creator>
  <cp:lastModifiedBy>GREEN</cp:lastModifiedBy>
  <cp:revision>37</cp:revision>
  <dcterms:created xsi:type="dcterms:W3CDTF">2014-11-08T10:24:06Z</dcterms:created>
  <dcterms:modified xsi:type="dcterms:W3CDTF">2014-11-20T15:40:35Z</dcterms:modified>
</cp:coreProperties>
</file>