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163D55-A3B1-4B16-97D2-35FCF5E37E8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03A9A3-FA33-420E-90C9-646BC0B2A3E5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Цель проекта:</a:t>
          </a:r>
          <a:endParaRPr lang="ru-RU" sz="2400" b="1" dirty="0">
            <a:solidFill>
              <a:schemeClr val="tx1"/>
            </a:solidFill>
          </a:endParaRPr>
        </a:p>
      </dgm:t>
    </dgm:pt>
    <dgm:pt modelId="{77A577E4-DAE9-4338-BBB1-2AEBCB675FEC}" type="parTrans" cxnId="{375BE4B9-17C3-4F3C-8F1D-1031C9C7B8CF}">
      <dgm:prSet/>
      <dgm:spPr/>
      <dgm:t>
        <a:bodyPr/>
        <a:lstStyle/>
        <a:p>
          <a:endParaRPr lang="ru-RU"/>
        </a:p>
      </dgm:t>
    </dgm:pt>
    <dgm:pt modelId="{0D211804-4A8D-4CBD-8635-99817C4BF000}" type="sibTrans" cxnId="{375BE4B9-17C3-4F3C-8F1D-1031C9C7B8CF}">
      <dgm:prSet/>
      <dgm:spPr/>
      <dgm:t>
        <a:bodyPr/>
        <a:lstStyle/>
        <a:p>
          <a:endParaRPr lang="ru-RU"/>
        </a:p>
      </dgm:t>
    </dgm:pt>
    <dgm:pt modelId="{878B73C6-59E3-4A07-B482-DE4EEF7BA99B}">
      <dgm:prSet phldrT="[Текст]" custT="1"/>
      <dgm:spPr/>
      <dgm:t>
        <a:bodyPr/>
        <a:lstStyle/>
        <a:p>
          <a:r>
            <a:rPr lang="ru-RU" sz="1800" dirty="0" smtClean="0"/>
            <a:t>развитие гибкости и координации движений детей старшего дошкольного возраста, ориентирование на сохранение и укрепление своего здоровья.</a:t>
          </a:r>
          <a:endParaRPr lang="ru-RU" sz="1800" dirty="0"/>
        </a:p>
      </dgm:t>
    </dgm:pt>
    <dgm:pt modelId="{1ACA0B5D-8A09-45B1-AB26-4AFF318E3365}" type="parTrans" cxnId="{8A3948A6-D224-40BD-892B-45EB812320D4}">
      <dgm:prSet/>
      <dgm:spPr/>
      <dgm:t>
        <a:bodyPr/>
        <a:lstStyle/>
        <a:p>
          <a:endParaRPr lang="ru-RU"/>
        </a:p>
      </dgm:t>
    </dgm:pt>
    <dgm:pt modelId="{876FCA9D-482C-44A1-802D-3CC21A31A2B4}" type="sibTrans" cxnId="{8A3948A6-D224-40BD-892B-45EB812320D4}">
      <dgm:prSet/>
      <dgm:spPr/>
      <dgm:t>
        <a:bodyPr/>
        <a:lstStyle/>
        <a:p>
          <a:endParaRPr lang="ru-RU"/>
        </a:p>
      </dgm:t>
    </dgm:pt>
    <dgm:pt modelId="{269238E6-D3AD-4581-9264-FCD5E111FF50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Задачи проекта:</a:t>
          </a:r>
          <a:endParaRPr lang="ru-RU" sz="2400" b="1" dirty="0">
            <a:solidFill>
              <a:schemeClr val="tx1"/>
            </a:solidFill>
          </a:endParaRPr>
        </a:p>
      </dgm:t>
    </dgm:pt>
    <dgm:pt modelId="{49C7338C-7EDF-4D6E-9422-498FE91A902B}" type="parTrans" cxnId="{1081FEBB-93D5-4A07-8C87-EF1A6B68FA07}">
      <dgm:prSet/>
      <dgm:spPr/>
      <dgm:t>
        <a:bodyPr/>
        <a:lstStyle/>
        <a:p>
          <a:endParaRPr lang="ru-RU"/>
        </a:p>
      </dgm:t>
    </dgm:pt>
    <dgm:pt modelId="{867570A9-5C7F-422B-94C3-F7E65D38EE48}" type="sibTrans" cxnId="{1081FEBB-93D5-4A07-8C87-EF1A6B68FA07}">
      <dgm:prSet/>
      <dgm:spPr/>
      <dgm:t>
        <a:bodyPr/>
        <a:lstStyle/>
        <a:p>
          <a:endParaRPr lang="ru-RU"/>
        </a:p>
      </dgm:t>
    </dgm:pt>
    <dgm:pt modelId="{17A43E98-B629-4A23-B6B8-F7175FB466BC}">
      <dgm:prSet phldrT="[Текст]"/>
      <dgm:spPr/>
      <dgm:t>
        <a:bodyPr/>
        <a:lstStyle/>
        <a:p>
          <a:r>
            <a:rPr lang="ru-RU" b="0" dirty="0" smtClean="0"/>
            <a:t>- формировать у детей представления об акробатике, как сложно-координационном виде спорта.</a:t>
          </a:r>
          <a:endParaRPr lang="ru-RU" b="0" dirty="0"/>
        </a:p>
      </dgm:t>
    </dgm:pt>
    <dgm:pt modelId="{A0A2AF19-EB11-45CE-96D5-9FA423B66B5A}" type="parTrans" cxnId="{509DD8FD-4F80-4AB5-9456-527DDD8FF2D8}">
      <dgm:prSet/>
      <dgm:spPr/>
      <dgm:t>
        <a:bodyPr/>
        <a:lstStyle/>
        <a:p>
          <a:endParaRPr lang="ru-RU"/>
        </a:p>
      </dgm:t>
    </dgm:pt>
    <dgm:pt modelId="{67A78D10-5B88-4025-9560-85665872A5C3}" type="sibTrans" cxnId="{509DD8FD-4F80-4AB5-9456-527DDD8FF2D8}">
      <dgm:prSet/>
      <dgm:spPr/>
      <dgm:t>
        <a:bodyPr/>
        <a:lstStyle/>
        <a:p>
          <a:endParaRPr lang="ru-RU"/>
        </a:p>
      </dgm:t>
    </dgm:pt>
    <dgm:pt modelId="{ADC15107-B085-4923-B504-F93A23E8053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Срок реализации проекта</a:t>
          </a:r>
          <a:r>
            <a:rPr lang="ru-RU" sz="1400" b="1" dirty="0" smtClean="0">
              <a:solidFill>
                <a:schemeClr val="tx1"/>
              </a:solidFill>
            </a:rPr>
            <a:t>:</a:t>
          </a:r>
          <a:r>
            <a:rPr lang="ru-RU" sz="1400" b="1" dirty="0" smtClean="0"/>
            <a:t> </a:t>
          </a:r>
          <a:endParaRPr lang="ru-RU" sz="1400" dirty="0"/>
        </a:p>
      </dgm:t>
    </dgm:pt>
    <dgm:pt modelId="{6927B25D-DE01-4488-9F02-9AF19D3574EA}" type="parTrans" cxnId="{68B413E2-8E8D-4072-8C94-D3FD9B3F0A02}">
      <dgm:prSet/>
      <dgm:spPr/>
      <dgm:t>
        <a:bodyPr/>
        <a:lstStyle/>
        <a:p>
          <a:endParaRPr lang="ru-RU"/>
        </a:p>
      </dgm:t>
    </dgm:pt>
    <dgm:pt modelId="{BABF90AC-F6BF-46C0-AF19-5E727FBF51FE}" type="sibTrans" cxnId="{68B413E2-8E8D-4072-8C94-D3FD9B3F0A02}">
      <dgm:prSet/>
      <dgm:spPr/>
      <dgm:t>
        <a:bodyPr/>
        <a:lstStyle/>
        <a:p>
          <a:endParaRPr lang="ru-RU"/>
        </a:p>
      </dgm:t>
    </dgm:pt>
    <dgm:pt modelId="{584EE8AF-4FD5-4131-9F0F-FFFD8C93F351}">
      <dgm:prSet phldrT="[Текст]"/>
      <dgm:spPr/>
      <dgm:t>
        <a:bodyPr/>
        <a:lstStyle/>
        <a:p>
          <a:endParaRPr lang="ru-RU" sz="1300" dirty="0"/>
        </a:p>
      </dgm:t>
    </dgm:pt>
    <dgm:pt modelId="{B5F7658D-AB7C-4FF9-B53B-A90373AE39BB}" type="parTrans" cxnId="{BA3A747F-112F-461C-BE22-B4E15A87F483}">
      <dgm:prSet/>
      <dgm:spPr/>
      <dgm:t>
        <a:bodyPr/>
        <a:lstStyle/>
        <a:p>
          <a:endParaRPr lang="ru-RU"/>
        </a:p>
      </dgm:t>
    </dgm:pt>
    <dgm:pt modelId="{166C946B-7B85-46DA-801A-E64B90E176B0}" type="sibTrans" cxnId="{BA3A747F-112F-461C-BE22-B4E15A87F483}">
      <dgm:prSet/>
      <dgm:spPr/>
      <dgm:t>
        <a:bodyPr/>
        <a:lstStyle/>
        <a:p>
          <a:endParaRPr lang="ru-RU"/>
        </a:p>
      </dgm:t>
    </dgm:pt>
    <dgm:pt modelId="{3A39FF78-9BDE-4F17-857D-15835ACCCAE2}">
      <dgm:prSet/>
      <dgm:spPr/>
      <dgm:t>
        <a:bodyPr/>
        <a:lstStyle/>
        <a:p>
          <a:r>
            <a:rPr lang="ru-RU" b="0" dirty="0" smtClean="0"/>
            <a:t>- развивать у детей интерес к занятиям физической культурой и спортом, умения и навыки сотрудничества через парно-групповые занятия.</a:t>
          </a:r>
          <a:endParaRPr lang="ru-RU" b="0" dirty="0"/>
        </a:p>
      </dgm:t>
    </dgm:pt>
    <dgm:pt modelId="{2903AE20-A239-4A60-BC5D-09A385F69B09}" type="parTrans" cxnId="{CB632FCA-C645-4410-A3EC-CB9FF810EDFE}">
      <dgm:prSet/>
      <dgm:spPr/>
      <dgm:t>
        <a:bodyPr/>
        <a:lstStyle/>
        <a:p>
          <a:endParaRPr lang="ru-RU"/>
        </a:p>
      </dgm:t>
    </dgm:pt>
    <dgm:pt modelId="{47E66935-A28A-4A15-AD56-15B79E9E9675}" type="sibTrans" cxnId="{CB632FCA-C645-4410-A3EC-CB9FF810EDFE}">
      <dgm:prSet/>
      <dgm:spPr/>
      <dgm:t>
        <a:bodyPr/>
        <a:lstStyle/>
        <a:p>
          <a:endParaRPr lang="ru-RU"/>
        </a:p>
      </dgm:t>
    </dgm:pt>
    <dgm:pt modelId="{CBC370FE-5702-46C0-BC3C-0C4974E13B3B}">
      <dgm:prSet/>
      <dgm:spPr/>
      <dgm:t>
        <a:bodyPr/>
        <a:lstStyle/>
        <a:p>
          <a:r>
            <a:rPr lang="ru-RU" b="0" dirty="0" smtClean="0"/>
            <a:t>- воспитывать личностные качества посредством знакомства с акробатикой.</a:t>
          </a:r>
          <a:endParaRPr lang="ru-RU" b="0" dirty="0"/>
        </a:p>
      </dgm:t>
    </dgm:pt>
    <dgm:pt modelId="{19A86E50-1401-4319-9E69-71D7682D020F}" type="parTrans" cxnId="{3FC8E2C9-4E38-4AE9-857E-F140FDC926DD}">
      <dgm:prSet/>
      <dgm:spPr/>
      <dgm:t>
        <a:bodyPr/>
        <a:lstStyle/>
        <a:p>
          <a:endParaRPr lang="ru-RU"/>
        </a:p>
      </dgm:t>
    </dgm:pt>
    <dgm:pt modelId="{B257DC0A-A478-409D-91FF-58929DA63201}" type="sibTrans" cxnId="{3FC8E2C9-4E38-4AE9-857E-F140FDC926DD}">
      <dgm:prSet/>
      <dgm:spPr/>
      <dgm:t>
        <a:bodyPr/>
        <a:lstStyle/>
        <a:p>
          <a:endParaRPr lang="ru-RU"/>
        </a:p>
      </dgm:t>
    </dgm:pt>
    <dgm:pt modelId="{C6E63F6B-0A1F-4F43-84B0-F8B4AD9F9AAA}">
      <dgm:prSet/>
      <dgm:spPr/>
      <dgm:t>
        <a:bodyPr/>
        <a:lstStyle/>
        <a:p>
          <a:r>
            <a:rPr lang="ru-RU" b="0" dirty="0" smtClean="0"/>
            <a:t>- воспитывать стремление к укреплению и сохранению своего собственного здоровья через использование системы акробатических упражнений.</a:t>
          </a:r>
          <a:endParaRPr lang="ru-RU" b="0" dirty="0"/>
        </a:p>
      </dgm:t>
    </dgm:pt>
    <dgm:pt modelId="{51E954B1-335F-4538-946E-F1610B869427}" type="parTrans" cxnId="{E8F64434-85AC-41C0-B2A2-D5B0D91A21BC}">
      <dgm:prSet/>
      <dgm:spPr/>
      <dgm:t>
        <a:bodyPr/>
        <a:lstStyle/>
        <a:p>
          <a:endParaRPr lang="ru-RU"/>
        </a:p>
      </dgm:t>
    </dgm:pt>
    <dgm:pt modelId="{BC32E785-F726-47B7-A580-C9AA66C30BD0}" type="sibTrans" cxnId="{E8F64434-85AC-41C0-B2A2-D5B0D91A21BC}">
      <dgm:prSet/>
      <dgm:spPr/>
      <dgm:t>
        <a:bodyPr/>
        <a:lstStyle/>
        <a:p>
          <a:endParaRPr lang="ru-RU"/>
        </a:p>
      </dgm:t>
    </dgm:pt>
    <dgm:pt modelId="{745C0A5B-7B19-4050-8DF6-1A505DF57774}">
      <dgm:prSet custT="1"/>
      <dgm:spPr/>
      <dgm:t>
        <a:bodyPr/>
        <a:lstStyle/>
        <a:p>
          <a:r>
            <a:rPr lang="ru-RU" sz="1800" dirty="0" smtClean="0"/>
            <a:t>Старшая группа:</a:t>
          </a:r>
          <a:r>
            <a:rPr lang="ru-RU" sz="1800" b="1" dirty="0" smtClean="0"/>
            <a:t> </a:t>
          </a:r>
          <a:r>
            <a:rPr lang="ru-RU" sz="1800" dirty="0" smtClean="0"/>
            <a:t>Октябрь </a:t>
          </a:r>
          <a:r>
            <a:rPr lang="ru-RU" sz="1800" dirty="0" smtClean="0"/>
            <a:t>2015- </a:t>
          </a:r>
          <a:r>
            <a:rPr lang="ru-RU" sz="1800" dirty="0" smtClean="0"/>
            <a:t>май </a:t>
          </a:r>
          <a:r>
            <a:rPr lang="ru-RU" sz="1800" dirty="0" smtClean="0"/>
            <a:t>2016</a:t>
          </a:r>
          <a:endParaRPr lang="ru-RU" sz="1800" dirty="0"/>
        </a:p>
      </dgm:t>
    </dgm:pt>
    <dgm:pt modelId="{DF4093E2-FF19-4613-A5AB-0C23AD82D83D}" type="parTrans" cxnId="{EFE62C11-BB66-4AA3-9BB1-F689DF04FF39}">
      <dgm:prSet/>
      <dgm:spPr/>
      <dgm:t>
        <a:bodyPr/>
        <a:lstStyle/>
        <a:p>
          <a:endParaRPr lang="ru-RU"/>
        </a:p>
      </dgm:t>
    </dgm:pt>
    <dgm:pt modelId="{ED48E813-4469-43F3-B6ED-0CE3F5C7CE6A}" type="sibTrans" cxnId="{EFE62C11-BB66-4AA3-9BB1-F689DF04FF39}">
      <dgm:prSet/>
      <dgm:spPr/>
      <dgm:t>
        <a:bodyPr/>
        <a:lstStyle/>
        <a:p>
          <a:endParaRPr lang="ru-RU"/>
        </a:p>
      </dgm:t>
    </dgm:pt>
    <dgm:pt modelId="{D7B2E54A-674B-4AAB-BD10-058F8537E939}">
      <dgm:prSet custT="1"/>
      <dgm:spPr/>
      <dgm:t>
        <a:bodyPr/>
        <a:lstStyle/>
        <a:p>
          <a:r>
            <a:rPr lang="ru-RU" sz="1800" dirty="0" smtClean="0"/>
            <a:t>Подготовительная группа: октябрь </a:t>
          </a:r>
          <a:r>
            <a:rPr lang="ru-RU" sz="1800" dirty="0" smtClean="0"/>
            <a:t>2015- </a:t>
          </a:r>
          <a:r>
            <a:rPr lang="ru-RU" sz="1800" dirty="0" smtClean="0"/>
            <a:t>май </a:t>
          </a:r>
          <a:r>
            <a:rPr lang="ru-RU" sz="1800" dirty="0" smtClean="0"/>
            <a:t>2016 </a:t>
          </a:r>
          <a:endParaRPr lang="ru-RU" sz="1800" dirty="0"/>
        </a:p>
      </dgm:t>
    </dgm:pt>
    <dgm:pt modelId="{A5523BAE-821E-440E-A170-61EB96C67E11}" type="parTrans" cxnId="{0C36BE3D-59AC-4B0A-9A49-ACF268C195F2}">
      <dgm:prSet/>
      <dgm:spPr/>
      <dgm:t>
        <a:bodyPr/>
        <a:lstStyle/>
        <a:p>
          <a:endParaRPr lang="ru-RU"/>
        </a:p>
      </dgm:t>
    </dgm:pt>
    <dgm:pt modelId="{CE5495BF-FDFE-4324-B5AC-66323B8A48EE}" type="sibTrans" cxnId="{0C36BE3D-59AC-4B0A-9A49-ACF268C195F2}">
      <dgm:prSet/>
      <dgm:spPr/>
      <dgm:t>
        <a:bodyPr/>
        <a:lstStyle/>
        <a:p>
          <a:endParaRPr lang="ru-RU"/>
        </a:p>
      </dgm:t>
    </dgm:pt>
    <dgm:pt modelId="{8B72A8A1-78F1-4252-B18D-1F3D9E601328}" type="pres">
      <dgm:prSet presAssocID="{71163D55-A3B1-4B16-97D2-35FCF5E37E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85B374-8F83-43E0-9420-2BF23E5EA105}" type="pres">
      <dgm:prSet presAssocID="{DB03A9A3-FA33-420E-90C9-646BC0B2A3E5}" presName="composite" presStyleCnt="0"/>
      <dgm:spPr/>
    </dgm:pt>
    <dgm:pt modelId="{D960255C-CB23-4134-978E-5B2EAF0E285A}" type="pres">
      <dgm:prSet presAssocID="{DB03A9A3-FA33-420E-90C9-646BC0B2A3E5}" presName="parTx" presStyleLbl="alignNode1" presStyleIdx="0" presStyleCnt="3" custScaleY="227579" custLinFactY="-100000" custLinFactNeighborX="-2562" custLinFactNeighborY="-104536">
        <dgm:presLayoutVars>
          <dgm:chMax val="0"/>
          <dgm:chPref val="0"/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90797772-9B46-467A-94A7-D0AF215A27C0}" type="pres">
      <dgm:prSet presAssocID="{DB03A9A3-FA33-420E-90C9-646BC0B2A3E5}" presName="desTx" presStyleLbl="alignAccFollowNode1" presStyleIdx="0" presStyleCnt="3" custScaleY="138602" custLinFactNeighborX="310" custLinFactNeighborY="9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F26AB7-2546-4701-B8E2-2D5BD9C64935}" type="pres">
      <dgm:prSet presAssocID="{0D211804-4A8D-4CBD-8635-99817C4BF000}" presName="space" presStyleCnt="0"/>
      <dgm:spPr/>
    </dgm:pt>
    <dgm:pt modelId="{0C4A933A-622C-4415-97F0-7220EFDFD5F1}" type="pres">
      <dgm:prSet presAssocID="{269238E6-D3AD-4581-9264-FCD5E111FF50}" presName="composite" presStyleCnt="0"/>
      <dgm:spPr/>
    </dgm:pt>
    <dgm:pt modelId="{CB884288-1FFC-433A-A0A4-313E9D7F59AE}" type="pres">
      <dgm:prSet presAssocID="{269238E6-D3AD-4581-9264-FCD5E111FF50}" presName="parTx" presStyleLbl="alignNode1" presStyleIdx="1" presStyleCnt="3" custScaleY="239658" custLinFactY="-100000" custLinFactNeighborX="-1692" custLinFactNeighborY="-101516">
        <dgm:presLayoutVars>
          <dgm:chMax val="0"/>
          <dgm:chPref val="0"/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92341AA8-8B72-40C0-81A4-ABBF4FE0E6B7}" type="pres">
      <dgm:prSet presAssocID="{269238E6-D3AD-4581-9264-FCD5E111FF50}" presName="desTx" presStyleLbl="alignAccFollowNode1" presStyleIdx="1" presStyleCnt="3" custScaleY="155262" custLinFactNeighborX="1180" custLinFactNeighborY="13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86C67-D775-43C0-9295-08C715109615}" type="pres">
      <dgm:prSet presAssocID="{867570A9-5C7F-422B-94C3-F7E65D38EE48}" presName="space" presStyleCnt="0"/>
      <dgm:spPr/>
    </dgm:pt>
    <dgm:pt modelId="{0DCA7DE5-5B7A-42F7-8848-9BF8F3330D88}" type="pres">
      <dgm:prSet presAssocID="{ADC15107-B085-4923-B504-F93A23E80537}" presName="composite" presStyleCnt="0"/>
      <dgm:spPr/>
    </dgm:pt>
    <dgm:pt modelId="{01968C67-C0AD-4926-AC17-01721ADB67BF}" type="pres">
      <dgm:prSet presAssocID="{ADC15107-B085-4923-B504-F93A23E80537}" presName="parTx" presStyleLbl="alignNode1" presStyleIdx="2" presStyleCnt="3" custScaleY="247198" custLinFactY="-86273" custLinFactNeighborX="-821" custLinFactNeighborY="-100000">
        <dgm:presLayoutVars>
          <dgm:chMax val="0"/>
          <dgm:chPref val="0"/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869FA93A-34DF-4211-9EA8-C86E9BDA2E37}" type="pres">
      <dgm:prSet presAssocID="{ADC15107-B085-4923-B504-F93A23E80537}" presName="desTx" presStyleLbl="alignAccFollowNode1" presStyleIdx="2" presStyleCnt="3" custScaleY="133185" custLinFactNeighborX="4922" custLinFactNeighborY="9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9DD8FD-4F80-4AB5-9456-527DDD8FF2D8}" srcId="{269238E6-D3AD-4581-9264-FCD5E111FF50}" destId="{17A43E98-B629-4A23-B6B8-F7175FB466BC}" srcOrd="0" destOrd="0" parTransId="{A0A2AF19-EB11-45CE-96D5-9FA423B66B5A}" sibTransId="{67A78D10-5B88-4025-9560-85665872A5C3}"/>
    <dgm:cxn modelId="{85C74E9B-E743-41F0-AF65-6543F3EE0315}" type="presOf" srcId="{71163D55-A3B1-4B16-97D2-35FCF5E37E81}" destId="{8B72A8A1-78F1-4252-B18D-1F3D9E601328}" srcOrd="0" destOrd="0" presId="urn:microsoft.com/office/officeart/2005/8/layout/hList1"/>
    <dgm:cxn modelId="{CB632FCA-C645-4410-A3EC-CB9FF810EDFE}" srcId="{269238E6-D3AD-4581-9264-FCD5E111FF50}" destId="{3A39FF78-9BDE-4F17-857D-15835ACCCAE2}" srcOrd="1" destOrd="0" parTransId="{2903AE20-A239-4A60-BC5D-09A385F69B09}" sibTransId="{47E66935-A28A-4A15-AD56-15B79E9E9675}"/>
    <dgm:cxn modelId="{49E10CF2-006B-42DB-909C-AF2B330526A5}" type="presOf" srcId="{17A43E98-B629-4A23-B6B8-F7175FB466BC}" destId="{92341AA8-8B72-40C0-81A4-ABBF4FE0E6B7}" srcOrd="0" destOrd="0" presId="urn:microsoft.com/office/officeart/2005/8/layout/hList1"/>
    <dgm:cxn modelId="{37BCC2C7-2C52-433E-9E07-ADDEB2ECE823}" type="presOf" srcId="{3A39FF78-9BDE-4F17-857D-15835ACCCAE2}" destId="{92341AA8-8B72-40C0-81A4-ABBF4FE0E6B7}" srcOrd="0" destOrd="1" presId="urn:microsoft.com/office/officeart/2005/8/layout/hList1"/>
    <dgm:cxn modelId="{5DDCA369-8A0F-4EB9-977E-FBCBD25AC774}" type="presOf" srcId="{745C0A5B-7B19-4050-8DF6-1A505DF57774}" destId="{869FA93A-34DF-4211-9EA8-C86E9BDA2E37}" srcOrd="0" destOrd="1" presId="urn:microsoft.com/office/officeart/2005/8/layout/hList1"/>
    <dgm:cxn modelId="{8909C63D-C391-4D2F-8F3D-9FB74272A9C1}" type="presOf" srcId="{D7B2E54A-674B-4AAB-BD10-058F8537E939}" destId="{869FA93A-34DF-4211-9EA8-C86E9BDA2E37}" srcOrd="0" destOrd="2" presId="urn:microsoft.com/office/officeart/2005/8/layout/hList1"/>
    <dgm:cxn modelId="{F2D95B0C-E4AC-49A4-835C-920D7995EDF2}" type="presOf" srcId="{ADC15107-B085-4923-B504-F93A23E80537}" destId="{01968C67-C0AD-4926-AC17-01721ADB67BF}" srcOrd="0" destOrd="0" presId="urn:microsoft.com/office/officeart/2005/8/layout/hList1"/>
    <dgm:cxn modelId="{0C36BE3D-59AC-4B0A-9A49-ACF268C195F2}" srcId="{ADC15107-B085-4923-B504-F93A23E80537}" destId="{D7B2E54A-674B-4AAB-BD10-058F8537E939}" srcOrd="2" destOrd="0" parTransId="{A5523BAE-821E-440E-A170-61EB96C67E11}" sibTransId="{CE5495BF-FDFE-4324-B5AC-66323B8A48EE}"/>
    <dgm:cxn modelId="{EFE62C11-BB66-4AA3-9BB1-F689DF04FF39}" srcId="{ADC15107-B085-4923-B504-F93A23E80537}" destId="{745C0A5B-7B19-4050-8DF6-1A505DF57774}" srcOrd="1" destOrd="0" parTransId="{DF4093E2-FF19-4613-A5AB-0C23AD82D83D}" sibTransId="{ED48E813-4469-43F3-B6ED-0CE3F5C7CE6A}"/>
    <dgm:cxn modelId="{9A8CB3FD-EEC6-4B54-AE42-4A3A42337780}" type="presOf" srcId="{584EE8AF-4FD5-4131-9F0F-FFFD8C93F351}" destId="{869FA93A-34DF-4211-9EA8-C86E9BDA2E37}" srcOrd="0" destOrd="0" presId="urn:microsoft.com/office/officeart/2005/8/layout/hList1"/>
    <dgm:cxn modelId="{E8F64434-85AC-41C0-B2A2-D5B0D91A21BC}" srcId="{269238E6-D3AD-4581-9264-FCD5E111FF50}" destId="{C6E63F6B-0A1F-4F43-84B0-F8B4AD9F9AAA}" srcOrd="3" destOrd="0" parTransId="{51E954B1-335F-4538-946E-F1610B869427}" sibTransId="{BC32E785-F726-47B7-A580-C9AA66C30BD0}"/>
    <dgm:cxn modelId="{9B22E92F-B609-4DD9-BABB-FF330AF3D9A7}" type="presOf" srcId="{C6E63F6B-0A1F-4F43-84B0-F8B4AD9F9AAA}" destId="{92341AA8-8B72-40C0-81A4-ABBF4FE0E6B7}" srcOrd="0" destOrd="3" presId="urn:microsoft.com/office/officeart/2005/8/layout/hList1"/>
    <dgm:cxn modelId="{1081FEBB-93D5-4A07-8C87-EF1A6B68FA07}" srcId="{71163D55-A3B1-4B16-97D2-35FCF5E37E81}" destId="{269238E6-D3AD-4581-9264-FCD5E111FF50}" srcOrd="1" destOrd="0" parTransId="{49C7338C-7EDF-4D6E-9422-498FE91A902B}" sibTransId="{867570A9-5C7F-422B-94C3-F7E65D38EE48}"/>
    <dgm:cxn modelId="{F2831D61-ABE7-44DD-B57B-FDC63A573455}" type="presOf" srcId="{DB03A9A3-FA33-420E-90C9-646BC0B2A3E5}" destId="{D960255C-CB23-4134-978E-5B2EAF0E285A}" srcOrd="0" destOrd="0" presId="urn:microsoft.com/office/officeart/2005/8/layout/hList1"/>
    <dgm:cxn modelId="{3FC8E2C9-4E38-4AE9-857E-F140FDC926DD}" srcId="{269238E6-D3AD-4581-9264-FCD5E111FF50}" destId="{CBC370FE-5702-46C0-BC3C-0C4974E13B3B}" srcOrd="2" destOrd="0" parTransId="{19A86E50-1401-4319-9E69-71D7682D020F}" sibTransId="{B257DC0A-A478-409D-91FF-58929DA63201}"/>
    <dgm:cxn modelId="{BA3A747F-112F-461C-BE22-B4E15A87F483}" srcId="{ADC15107-B085-4923-B504-F93A23E80537}" destId="{584EE8AF-4FD5-4131-9F0F-FFFD8C93F351}" srcOrd="0" destOrd="0" parTransId="{B5F7658D-AB7C-4FF9-B53B-A90373AE39BB}" sibTransId="{166C946B-7B85-46DA-801A-E64B90E176B0}"/>
    <dgm:cxn modelId="{8A3948A6-D224-40BD-892B-45EB812320D4}" srcId="{DB03A9A3-FA33-420E-90C9-646BC0B2A3E5}" destId="{878B73C6-59E3-4A07-B482-DE4EEF7BA99B}" srcOrd="0" destOrd="0" parTransId="{1ACA0B5D-8A09-45B1-AB26-4AFF318E3365}" sibTransId="{876FCA9D-482C-44A1-802D-3CC21A31A2B4}"/>
    <dgm:cxn modelId="{375BE4B9-17C3-4F3C-8F1D-1031C9C7B8CF}" srcId="{71163D55-A3B1-4B16-97D2-35FCF5E37E81}" destId="{DB03A9A3-FA33-420E-90C9-646BC0B2A3E5}" srcOrd="0" destOrd="0" parTransId="{77A577E4-DAE9-4338-BBB1-2AEBCB675FEC}" sibTransId="{0D211804-4A8D-4CBD-8635-99817C4BF000}"/>
    <dgm:cxn modelId="{B145D22B-5488-494A-BAC8-EB2C7A8617E6}" type="presOf" srcId="{CBC370FE-5702-46C0-BC3C-0C4974E13B3B}" destId="{92341AA8-8B72-40C0-81A4-ABBF4FE0E6B7}" srcOrd="0" destOrd="2" presId="urn:microsoft.com/office/officeart/2005/8/layout/hList1"/>
    <dgm:cxn modelId="{C9C555CD-0F03-4C11-A8E5-4F6976B866A9}" type="presOf" srcId="{269238E6-D3AD-4581-9264-FCD5E111FF50}" destId="{CB884288-1FFC-433A-A0A4-313E9D7F59AE}" srcOrd="0" destOrd="0" presId="urn:microsoft.com/office/officeart/2005/8/layout/hList1"/>
    <dgm:cxn modelId="{8C8A5EBB-C287-4ACD-82BA-65058648F5AE}" type="presOf" srcId="{878B73C6-59E3-4A07-B482-DE4EEF7BA99B}" destId="{90797772-9B46-467A-94A7-D0AF215A27C0}" srcOrd="0" destOrd="0" presId="urn:microsoft.com/office/officeart/2005/8/layout/hList1"/>
    <dgm:cxn modelId="{68B413E2-8E8D-4072-8C94-D3FD9B3F0A02}" srcId="{71163D55-A3B1-4B16-97D2-35FCF5E37E81}" destId="{ADC15107-B085-4923-B504-F93A23E80537}" srcOrd="2" destOrd="0" parTransId="{6927B25D-DE01-4488-9F02-9AF19D3574EA}" sibTransId="{BABF90AC-F6BF-46C0-AF19-5E727FBF51FE}"/>
    <dgm:cxn modelId="{16CF8672-0AC3-49A1-9529-FBD535C79084}" type="presParOf" srcId="{8B72A8A1-78F1-4252-B18D-1F3D9E601328}" destId="{E585B374-8F83-43E0-9420-2BF23E5EA105}" srcOrd="0" destOrd="0" presId="urn:microsoft.com/office/officeart/2005/8/layout/hList1"/>
    <dgm:cxn modelId="{CEEAA3F0-B87F-46BE-AF27-FEA1D6ED3E6B}" type="presParOf" srcId="{E585B374-8F83-43E0-9420-2BF23E5EA105}" destId="{D960255C-CB23-4134-978E-5B2EAF0E285A}" srcOrd="0" destOrd="0" presId="urn:microsoft.com/office/officeart/2005/8/layout/hList1"/>
    <dgm:cxn modelId="{72D91E6A-4799-494D-A394-AF44AD69E68C}" type="presParOf" srcId="{E585B374-8F83-43E0-9420-2BF23E5EA105}" destId="{90797772-9B46-467A-94A7-D0AF215A27C0}" srcOrd="1" destOrd="0" presId="urn:microsoft.com/office/officeart/2005/8/layout/hList1"/>
    <dgm:cxn modelId="{5022C5BA-495A-499E-B8AB-372100EE849A}" type="presParOf" srcId="{8B72A8A1-78F1-4252-B18D-1F3D9E601328}" destId="{98F26AB7-2546-4701-B8E2-2D5BD9C64935}" srcOrd="1" destOrd="0" presId="urn:microsoft.com/office/officeart/2005/8/layout/hList1"/>
    <dgm:cxn modelId="{3FF3054F-8BF6-4B83-B44F-B8F69747DB2C}" type="presParOf" srcId="{8B72A8A1-78F1-4252-B18D-1F3D9E601328}" destId="{0C4A933A-622C-4415-97F0-7220EFDFD5F1}" srcOrd="2" destOrd="0" presId="urn:microsoft.com/office/officeart/2005/8/layout/hList1"/>
    <dgm:cxn modelId="{85B493C9-5477-470F-B820-74E18C798FD3}" type="presParOf" srcId="{0C4A933A-622C-4415-97F0-7220EFDFD5F1}" destId="{CB884288-1FFC-433A-A0A4-313E9D7F59AE}" srcOrd="0" destOrd="0" presId="urn:microsoft.com/office/officeart/2005/8/layout/hList1"/>
    <dgm:cxn modelId="{37C63750-1685-4923-B0C1-5809FAB87CC3}" type="presParOf" srcId="{0C4A933A-622C-4415-97F0-7220EFDFD5F1}" destId="{92341AA8-8B72-40C0-81A4-ABBF4FE0E6B7}" srcOrd="1" destOrd="0" presId="urn:microsoft.com/office/officeart/2005/8/layout/hList1"/>
    <dgm:cxn modelId="{CAD839DA-CCF6-40E8-B669-ABD9FE87EDEF}" type="presParOf" srcId="{8B72A8A1-78F1-4252-B18D-1F3D9E601328}" destId="{10886C67-D775-43C0-9295-08C715109615}" srcOrd="3" destOrd="0" presId="urn:microsoft.com/office/officeart/2005/8/layout/hList1"/>
    <dgm:cxn modelId="{961E8334-7A30-49FF-8862-04D00E5812B1}" type="presParOf" srcId="{8B72A8A1-78F1-4252-B18D-1F3D9E601328}" destId="{0DCA7DE5-5B7A-42F7-8848-9BF8F3330D88}" srcOrd="4" destOrd="0" presId="urn:microsoft.com/office/officeart/2005/8/layout/hList1"/>
    <dgm:cxn modelId="{1E7D83CF-320C-4AA8-B3BF-48FD4B48631A}" type="presParOf" srcId="{0DCA7DE5-5B7A-42F7-8848-9BF8F3330D88}" destId="{01968C67-C0AD-4926-AC17-01721ADB67BF}" srcOrd="0" destOrd="0" presId="urn:microsoft.com/office/officeart/2005/8/layout/hList1"/>
    <dgm:cxn modelId="{0676A9F7-48EF-4981-913F-A63F6A98D440}" type="presParOf" srcId="{0DCA7DE5-5B7A-42F7-8848-9BF8F3330D88}" destId="{869FA93A-34DF-4211-9EA8-C86E9BDA2E3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4633A7-F156-4A2A-ADD7-88C0E2E235D3}" type="doc">
      <dgm:prSet loTypeId="urn:microsoft.com/office/officeart/2005/8/layout/default#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73AC94-0C27-4881-B1F3-FAAC04D020FB}">
      <dgm:prSet phldrT="[Текст]" custT="1"/>
      <dgm:spPr>
        <a:solidFill>
          <a:schemeClr val="accent1"/>
        </a:solidFill>
      </dgm:spPr>
      <dgm:t>
        <a:bodyPr/>
        <a:lstStyle/>
        <a:p>
          <a:pPr algn="ctr"/>
          <a:r>
            <a:rPr lang="ru-RU" sz="2500" b="1" dirty="0" smtClean="0">
              <a:solidFill>
                <a:schemeClr val="tx1"/>
              </a:solidFill>
            </a:rPr>
            <a:t>Подготовительный этап</a:t>
          </a:r>
        </a:p>
        <a:p>
          <a:pPr algn="ctr"/>
          <a:r>
            <a:rPr lang="ru-RU" sz="1800" dirty="0" smtClean="0">
              <a:solidFill>
                <a:schemeClr val="tx1"/>
              </a:solidFill>
            </a:rPr>
            <a:t>1 октября </a:t>
          </a:r>
          <a:r>
            <a:rPr lang="ru-RU" sz="1800" dirty="0" smtClean="0">
              <a:solidFill>
                <a:schemeClr val="tx1"/>
              </a:solidFill>
            </a:rPr>
            <a:t>2015-31 </a:t>
          </a:r>
          <a:r>
            <a:rPr lang="ru-RU" sz="1800" dirty="0" smtClean="0">
              <a:solidFill>
                <a:schemeClr val="tx1"/>
              </a:solidFill>
            </a:rPr>
            <a:t>октября </a:t>
          </a:r>
          <a:r>
            <a:rPr lang="ru-RU" sz="1800" dirty="0" smtClean="0">
              <a:solidFill>
                <a:schemeClr val="tx1"/>
              </a:solidFill>
            </a:rPr>
            <a:t>2015</a:t>
          </a:r>
          <a:endParaRPr lang="ru-RU" sz="1800" dirty="0">
            <a:solidFill>
              <a:schemeClr val="tx1"/>
            </a:solidFill>
          </a:endParaRPr>
        </a:p>
      </dgm:t>
    </dgm:pt>
    <dgm:pt modelId="{A663169E-9F3F-477B-B66E-3D135A3BC7F1}" type="parTrans" cxnId="{DFFBB119-BF78-4489-A7AE-58532244A112}">
      <dgm:prSet/>
      <dgm:spPr/>
      <dgm:t>
        <a:bodyPr/>
        <a:lstStyle/>
        <a:p>
          <a:endParaRPr lang="ru-RU"/>
        </a:p>
      </dgm:t>
    </dgm:pt>
    <dgm:pt modelId="{D53FDE91-D916-49D5-A145-177B275FEF56}" type="sibTrans" cxnId="{DFFBB119-BF78-4489-A7AE-58532244A112}">
      <dgm:prSet/>
      <dgm:spPr/>
      <dgm:t>
        <a:bodyPr/>
        <a:lstStyle/>
        <a:p>
          <a:endParaRPr lang="ru-RU"/>
        </a:p>
      </dgm:t>
    </dgm:pt>
    <dgm:pt modelId="{4E101895-38E9-4D77-AC67-0812926412CA}">
      <dgm:prSet phldrT="[Текст]" custT="1"/>
      <dgm:spPr>
        <a:solidFill>
          <a:schemeClr val="accent1"/>
        </a:solidFill>
      </dgm:spPr>
      <dgm:t>
        <a:bodyPr/>
        <a:lstStyle/>
        <a:p>
          <a:pPr algn="ctr"/>
          <a:r>
            <a:rPr lang="ru-RU" sz="3200" b="1" dirty="0" smtClean="0">
              <a:solidFill>
                <a:schemeClr val="tx1"/>
              </a:solidFill>
            </a:rPr>
            <a:t>Основной этап</a:t>
          </a:r>
        </a:p>
        <a:p>
          <a:pPr algn="ctr"/>
          <a:r>
            <a:rPr lang="ru-RU" sz="1800" dirty="0" smtClean="0">
              <a:solidFill>
                <a:schemeClr val="tx1"/>
              </a:solidFill>
            </a:rPr>
            <a:t>1 ноября </a:t>
          </a:r>
          <a:r>
            <a:rPr lang="ru-RU" sz="1800" dirty="0" smtClean="0">
              <a:solidFill>
                <a:schemeClr val="tx1"/>
              </a:solidFill>
            </a:rPr>
            <a:t>2015- 15апреля 2016</a:t>
          </a:r>
          <a:endParaRPr lang="ru-RU" sz="1800" dirty="0">
            <a:solidFill>
              <a:schemeClr val="tx1"/>
            </a:solidFill>
          </a:endParaRPr>
        </a:p>
      </dgm:t>
    </dgm:pt>
    <dgm:pt modelId="{9959B6BD-7DC7-405C-B45A-5DF3790C34BE}" type="parTrans" cxnId="{73A5CC97-94FD-4B6A-AE48-6F2581CB189C}">
      <dgm:prSet/>
      <dgm:spPr/>
      <dgm:t>
        <a:bodyPr/>
        <a:lstStyle/>
        <a:p>
          <a:endParaRPr lang="ru-RU"/>
        </a:p>
      </dgm:t>
    </dgm:pt>
    <dgm:pt modelId="{4D0D21E7-39CD-4001-9D77-2D059889765A}" type="sibTrans" cxnId="{73A5CC97-94FD-4B6A-AE48-6F2581CB189C}">
      <dgm:prSet/>
      <dgm:spPr/>
      <dgm:t>
        <a:bodyPr/>
        <a:lstStyle/>
        <a:p>
          <a:endParaRPr lang="ru-RU"/>
        </a:p>
      </dgm:t>
    </dgm:pt>
    <dgm:pt modelId="{E7B742D0-DEB6-4D1C-A7A2-6FB5FCA090AD}">
      <dgm:prSet phldrT="[Текст]" custT="1"/>
      <dgm:spPr>
        <a:solidFill>
          <a:schemeClr val="accent1"/>
        </a:solidFill>
      </dgm:spPr>
      <dgm:t>
        <a:bodyPr/>
        <a:lstStyle/>
        <a:p>
          <a:pPr algn="ctr"/>
          <a:r>
            <a:rPr lang="ru-RU" sz="3200" b="1" dirty="0" smtClean="0">
              <a:solidFill>
                <a:schemeClr val="tx1"/>
              </a:solidFill>
            </a:rPr>
            <a:t>Заключительный этап</a:t>
          </a:r>
        </a:p>
        <a:p>
          <a:pPr algn="ctr"/>
          <a:r>
            <a:rPr lang="ru-RU" sz="1800" dirty="0" smtClean="0">
              <a:solidFill>
                <a:schemeClr val="tx1"/>
              </a:solidFill>
            </a:rPr>
            <a:t>16 </a:t>
          </a:r>
          <a:r>
            <a:rPr lang="ru-RU" sz="1800" dirty="0" smtClean="0">
              <a:solidFill>
                <a:schemeClr val="tx1"/>
              </a:solidFill>
            </a:rPr>
            <a:t>апреля 2016 -31мая 2016</a:t>
          </a:r>
          <a:endParaRPr lang="ru-RU" sz="1800" dirty="0">
            <a:solidFill>
              <a:schemeClr val="tx1"/>
            </a:solidFill>
          </a:endParaRPr>
        </a:p>
      </dgm:t>
    </dgm:pt>
    <dgm:pt modelId="{197A0301-604F-4D00-B678-7C0776408F9B}" type="parTrans" cxnId="{1A30265C-3912-4087-9A63-51510B60899B}">
      <dgm:prSet/>
      <dgm:spPr/>
      <dgm:t>
        <a:bodyPr/>
        <a:lstStyle/>
        <a:p>
          <a:endParaRPr lang="ru-RU"/>
        </a:p>
      </dgm:t>
    </dgm:pt>
    <dgm:pt modelId="{E6774CF0-0E94-4283-92F3-8840461707CE}" type="sibTrans" cxnId="{1A30265C-3912-4087-9A63-51510B60899B}">
      <dgm:prSet/>
      <dgm:spPr/>
      <dgm:t>
        <a:bodyPr/>
        <a:lstStyle/>
        <a:p>
          <a:endParaRPr lang="ru-RU"/>
        </a:p>
      </dgm:t>
    </dgm:pt>
    <dgm:pt modelId="{15C53FCB-E765-4A7F-99AE-B4394FFDB257}" type="pres">
      <dgm:prSet presAssocID="{E64633A7-F156-4A2A-ADD7-88C0E2E235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E6135A-5E6D-4FE5-AC6F-ED02D3E8AE2A}" type="pres">
      <dgm:prSet presAssocID="{3773AC94-0C27-4881-B1F3-FAAC04D020FB}" presName="node" presStyleLbl="node1" presStyleIdx="0" presStyleCnt="3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ru-RU"/>
        </a:p>
      </dgm:t>
    </dgm:pt>
    <dgm:pt modelId="{373C189F-F77B-4BF3-A8FA-122C74A8C1B9}" type="pres">
      <dgm:prSet presAssocID="{D53FDE91-D916-49D5-A145-177B275FEF56}" presName="sibTrans" presStyleCnt="0"/>
      <dgm:spPr/>
    </dgm:pt>
    <dgm:pt modelId="{A84DB368-7182-4D27-9DB9-D826641757AC}" type="pres">
      <dgm:prSet presAssocID="{4E101895-38E9-4D77-AC67-0812926412CA}" presName="node" presStyleLbl="node1" presStyleIdx="1" presStyleCnt="3" custLinFactNeighborX="514" custLinFactNeighborY="1121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ru-RU"/>
        </a:p>
      </dgm:t>
    </dgm:pt>
    <dgm:pt modelId="{226A18B7-CC9C-4B69-8BF2-F50C51C6CC02}" type="pres">
      <dgm:prSet presAssocID="{4D0D21E7-39CD-4001-9D77-2D059889765A}" presName="sibTrans" presStyleCnt="0"/>
      <dgm:spPr/>
    </dgm:pt>
    <dgm:pt modelId="{0A8CDB3C-68CD-4429-BEBC-EE1B2E5FC7B4}" type="pres">
      <dgm:prSet presAssocID="{E7B742D0-DEB6-4D1C-A7A2-6FB5FCA090AD}" presName="node" presStyleLbl="node1" presStyleIdx="2" presStyleCnt="3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ru-RU"/>
        </a:p>
      </dgm:t>
    </dgm:pt>
  </dgm:ptLst>
  <dgm:cxnLst>
    <dgm:cxn modelId="{DFFBB119-BF78-4489-A7AE-58532244A112}" srcId="{E64633A7-F156-4A2A-ADD7-88C0E2E235D3}" destId="{3773AC94-0C27-4881-B1F3-FAAC04D020FB}" srcOrd="0" destOrd="0" parTransId="{A663169E-9F3F-477B-B66E-3D135A3BC7F1}" sibTransId="{D53FDE91-D916-49D5-A145-177B275FEF56}"/>
    <dgm:cxn modelId="{8A31F10E-0EE1-4280-8524-795F90F056CC}" type="presOf" srcId="{4E101895-38E9-4D77-AC67-0812926412CA}" destId="{A84DB368-7182-4D27-9DB9-D826641757AC}" srcOrd="0" destOrd="0" presId="urn:microsoft.com/office/officeart/2005/8/layout/default#1"/>
    <dgm:cxn modelId="{1A30265C-3912-4087-9A63-51510B60899B}" srcId="{E64633A7-F156-4A2A-ADD7-88C0E2E235D3}" destId="{E7B742D0-DEB6-4D1C-A7A2-6FB5FCA090AD}" srcOrd="2" destOrd="0" parTransId="{197A0301-604F-4D00-B678-7C0776408F9B}" sibTransId="{E6774CF0-0E94-4283-92F3-8840461707CE}"/>
    <dgm:cxn modelId="{728BD078-8112-4319-9A4D-443A72845926}" type="presOf" srcId="{E64633A7-F156-4A2A-ADD7-88C0E2E235D3}" destId="{15C53FCB-E765-4A7F-99AE-B4394FFDB257}" srcOrd="0" destOrd="0" presId="urn:microsoft.com/office/officeart/2005/8/layout/default#1"/>
    <dgm:cxn modelId="{9CFF3BFC-EAD3-4DB7-8349-9A3E150EC173}" type="presOf" srcId="{E7B742D0-DEB6-4D1C-A7A2-6FB5FCA090AD}" destId="{0A8CDB3C-68CD-4429-BEBC-EE1B2E5FC7B4}" srcOrd="0" destOrd="0" presId="urn:microsoft.com/office/officeart/2005/8/layout/default#1"/>
    <dgm:cxn modelId="{1EEA4E81-0D0C-4061-B4D3-BB6EE30DEE3C}" type="presOf" srcId="{3773AC94-0C27-4881-B1F3-FAAC04D020FB}" destId="{29E6135A-5E6D-4FE5-AC6F-ED02D3E8AE2A}" srcOrd="0" destOrd="0" presId="urn:microsoft.com/office/officeart/2005/8/layout/default#1"/>
    <dgm:cxn modelId="{73A5CC97-94FD-4B6A-AE48-6F2581CB189C}" srcId="{E64633A7-F156-4A2A-ADD7-88C0E2E235D3}" destId="{4E101895-38E9-4D77-AC67-0812926412CA}" srcOrd="1" destOrd="0" parTransId="{9959B6BD-7DC7-405C-B45A-5DF3790C34BE}" sibTransId="{4D0D21E7-39CD-4001-9D77-2D059889765A}"/>
    <dgm:cxn modelId="{181E6148-D171-4A81-B1E3-37F0E5FAD046}" type="presParOf" srcId="{15C53FCB-E765-4A7F-99AE-B4394FFDB257}" destId="{29E6135A-5E6D-4FE5-AC6F-ED02D3E8AE2A}" srcOrd="0" destOrd="0" presId="urn:microsoft.com/office/officeart/2005/8/layout/default#1"/>
    <dgm:cxn modelId="{3F115055-8FD5-4BE9-A369-C5CCCAF32283}" type="presParOf" srcId="{15C53FCB-E765-4A7F-99AE-B4394FFDB257}" destId="{373C189F-F77B-4BF3-A8FA-122C74A8C1B9}" srcOrd="1" destOrd="0" presId="urn:microsoft.com/office/officeart/2005/8/layout/default#1"/>
    <dgm:cxn modelId="{286A83C4-9229-4EDD-B0FC-FFB640F27ED5}" type="presParOf" srcId="{15C53FCB-E765-4A7F-99AE-B4394FFDB257}" destId="{A84DB368-7182-4D27-9DB9-D826641757AC}" srcOrd="2" destOrd="0" presId="urn:microsoft.com/office/officeart/2005/8/layout/default#1"/>
    <dgm:cxn modelId="{32E0CFCA-32F0-49FC-A7A0-007DDD54419D}" type="presParOf" srcId="{15C53FCB-E765-4A7F-99AE-B4394FFDB257}" destId="{226A18B7-CC9C-4B69-8BF2-F50C51C6CC02}" srcOrd="3" destOrd="0" presId="urn:microsoft.com/office/officeart/2005/8/layout/default#1"/>
    <dgm:cxn modelId="{3C864097-E667-4108-971F-C196C91527AC}" type="presParOf" srcId="{15C53FCB-E765-4A7F-99AE-B4394FFDB257}" destId="{0A8CDB3C-68CD-4429-BEBC-EE1B2E5FC7B4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0255C-CB23-4134-978E-5B2EAF0E285A}">
      <dsp:nvSpPr>
        <dsp:cNvPr id="0" name=""/>
        <dsp:cNvSpPr/>
      </dsp:nvSpPr>
      <dsp:spPr>
        <a:xfrm>
          <a:off x="0" y="161589"/>
          <a:ext cx="2507456" cy="8542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Цель проекта: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0" y="161589"/>
        <a:ext cx="2507456" cy="854284"/>
      </dsp:txXfrm>
    </dsp:sp>
    <dsp:sp modelId="{90797772-9B46-467A-94A7-D0AF215A27C0}">
      <dsp:nvSpPr>
        <dsp:cNvPr id="0" name=""/>
        <dsp:cNvSpPr/>
      </dsp:nvSpPr>
      <dsp:spPr>
        <a:xfrm>
          <a:off x="10344" y="1217223"/>
          <a:ext cx="2507456" cy="47018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развитие гибкости и координации движений детей старшего дошкольного возраста, ориентирование на сохранение и укрепление своего здоровья.</a:t>
          </a:r>
          <a:endParaRPr lang="ru-RU" sz="1800" kern="1200" dirty="0"/>
        </a:p>
      </dsp:txBody>
      <dsp:txXfrm>
        <a:off x="10344" y="1217223"/>
        <a:ext cx="2507456" cy="4701803"/>
      </dsp:txXfrm>
    </dsp:sp>
    <dsp:sp modelId="{CB884288-1FFC-433A-A0A4-313E9D7F59AE}">
      <dsp:nvSpPr>
        <dsp:cNvPr id="0" name=""/>
        <dsp:cNvSpPr/>
      </dsp:nvSpPr>
      <dsp:spPr>
        <a:xfrm>
          <a:off x="2818645" y="150254"/>
          <a:ext cx="2507456" cy="8996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Задачи проекта: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2818645" y="150254"/>
        <a:ext cx="2507456" cy="899626"/>
      </dsp:txXfrm>
    </dsp:sp>
    <dsp:sp modelId="{92341AA8-8B72-40C0-81A4-ABBF4FE0E6B7}">
      <dsp:nvSpPr>
        <dsp:cNvPr id="0" name=""/>
        <dsp:cNvSpPr/>
      </dsp:nvSpPr>
      <dsp:spPr>
        <a:xfrm>
          <a:off x="2890659" y="1080106"/>
          <a:ext cx="2507456" cy="52669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0" kern="1200" dirty="0" smtClean="0"/>
            <a:t>- формировать у детей представления об акробатике, как сложно-координационном виде спорта.</a:t>
          </a:r>
          <a:endParaRPr lang="ru-RU" sz="1300" b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0" kern="1200" dirty="0" smtClean="0"/>
            <a:t>- развивать у детей интерес к занятиям физической культурой и спортом, умения и навыки сотрудничества через парно-групповые занятия.</a:t>
          </a:r>
          <a:endParaRPr lang="ru-RU" sz="1300" b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0" kern="1200" dirty="0" smtClean="0"/>
            <a:t>- воспитывать личностные качества посредством знакомства с акробатикой.</a:t>
          </a:r>
          <a:endParaRPr lang="ru-RU" sz="1300" b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0" kern="1200" dirty="0" smtClean="0"/>
            <a:t>- воспитывать стремление к укреплению и сохранению своего собственного здоровья через использование системы акробатических упражнений.</a:t>
          </a:r>
          <a:endParaRPr lang="ru-RU" sz="1300" b="0" kern="1200" dirty="0"/>
        </a:p>
      </dsp:txBody>
      <dsp:txXfrm>
        <a:off x="2890659" y="1080106"/>
        <a:ext cx="2507456" cy="5266961"/>
      </dsp:txXfrm>
    </dsp:sp>
    <dsp:sp modelId="{01968C67-C0AD-4926-AC17-01721ADB67BF}">
      <dsp:nvSpPr>
        <dsp:cNvPr id="0" name=""/>
        <dsp:cNvSpPr/>
      </dsp:nvSpPr>
      <dsp:spPr>
        <a:xfrm>
          <a:off x="5698985" y="237715"/>
          <a:ext cx="2507456" cy="927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Срок реализации проекта</a:t>
          </a:r>
          <a:r>
            <a:rPr lang="ru-RU" sz="1400" b="1" kern="1200" dirty="0" smtClean="0">
              <a:solidFill>
                <a:schemeClr val="tx1"/>
              </a:solidFill>
            </a:rPr>
            <a:t>:</a:t>
          </a:r>
          <a:r>
            <a:rPr lang="ru-RU" sz="1400" b="1" kern="1200" dirty="0" smtClean="0"/>
            <a:t> </a:t>
          </a:r>
          <a:endParaRPr lang="ru-RU" sz="1400" kern="1200" dirty="0"/>
        </a:p>
      </dsp:txBody>
      <dsp:txXfrm>
        <a:off x="5698985" y="237715"/>
        <a:ext cx="2507456" cy="927930"/>
      </dsp:txXfrm>
    </dsp:sp>
    <dsp:sp modelId="{869FA93A-34DF-4211-9EA8-C86E9BDA2E37}">
      <dsp:nvSpPr>
        <dsp:cNvPr id="0" name=""/>
        <dsp:cNvSpPr/>
      </dsp:nvSpPr>
      <dsp:spPr>
        <a:xfrm>
          <a:off x="5722143" y="1339283"/>
          <a:ext cx="2507456" cy="45180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Старшая группа:</a:t>
          </a:r>
          <a:r>
            <a:rPr lang="ru-RU" sz="1800" b="1" kern="1200" dirty="0" smtClean="0"/>
            <a:t> </a:t>
          </a:r>
          <a:r>
            <a:rPr lang="ru-RU" sz="1800" kern="1200" dirty="0" smtClean="0"/>
            <a:t>Октябрь </a:t>
          </a:r>
          <a:r>
            <a:rPr lang="ru-RU" sz="1800" kern="1200" dirty="0" smtClean="0"/>
            <a:t>2015- </a:t>
          </a:r>
          <a:r>
            <a:rPr lang="ru-RU" sz="1800" kern="1200" dirty="0" smtClean="0"/>
            <a:t>май </a:t>
          </a:r>
          <a:r>
            <a:rPr lang="ru-RU" sz="1800" kern="1200" dirty="0" smtClean="0"/>
            <a:t>2016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Подготовительная группа: октябрь </a:t>
          </a:r>
          <a:r>
            <a:rPr lang="ru-RU" sz="1800" kern="1200" dirty="0" smtClean="0"/>
            <a:t>2015- </a:t>
          </a:r>
          <a:r>
            <a:rPr lang="ru-RU" sz="1800" kern="1200" dirty="0" smtClean="0"/>
            <a:t>май </a:t>
          </a:r>
          <a:r>
            <a:rPr lang="ru-RU" sz="1800" kern="1200" dirty="0" smtClean="0"/>
            <a:t>2016 </a:t>
          </a:r>
          <a:endParaRPr lang="ru-RU" sz="1800" kern="1200" dirty="0"/>
        </a:p>
      </dsp:txBody>
      <dsp:txXfrm>
        <a:off x="5722143" y="1339283"/>
        <a:ext cx="2507456" cy="45180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E6135A-5E6D-4FE5-AC6F-ED02D3E8AE2A}">
      <dsp:nvSpPr>
        <dsp:cNvPr id="0" name=""/>
        <dsp:cNvSpPr/>
      </dsp:nvSpPr>
      <dsp:spPr>
        <a:xfrm>
          <a:off x="1004" y="45652"/>
          <a:ext cx="3917900" cy="2350740"/>
        </a:xfrm>
        <a:prstGeom prst="horizontalScroll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Подготовительный этап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1 октября </a:t>
          </a:r>
          <a:r>
            <a:rPr lang="ru-RU" sz="1800" kern="1200" dirty="0" smtClean="0">
              <a:solidFill>
                <a:schemeClr val="tx1"/>
              </a:solidFill>
            </a:rPr>
            <a:t>2015-31 </a:t>
          </a:r>
          <a:r>
            <a:rPr lang="ru-RU" sz="1800" kern="1200" dirty="0" smtClean="0">
              <a:solidFill>
                <a:schemeClr val="tx1"/>
              </a:solidFill>
            </a:rPr>
            <a:t>октября </a:t>
          </a:r>
          <a:r>
            <a:rPr lang="ru-RU" sz="1800" kern="1200" dirty="0" smtClean="0">
              <a:solidFill>
                <a:schemeClr val="tx1"/>
              </a:solidFill>
            </a:rPr>
            <a:t>2015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004" y="45652"/>
        <a:ext cx="3917900" cy="2350740"/>
      </dsp:txXfrm>
    </dsp:sp>
    <dsp:sp modelId="{A84DB368-7182-4D27-9DB9-D826641757AC}">
      <dsp:nvSpPr>
        <dsp:cNvPr id="0" name=""/>
        <dsp:cNvSpPr/>
      </dsp:nvSpPr>
      <dsp:spPr>
        <a:xfrm>
          <a:off x="4311699" y="72004"/>
          <a:ext cx="3917900" cy="2350740"/>
        </a:xfrm>
        <a:prstGeom prst="horizontalScroll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</a:rPr>
            <a:t>Основной этап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1 ноября </a:t>
          </a:r>
          <a:r>
            <a:rPr lang="ru-RU" sz="1800" kern="1200" dirty="0" smtClean="0">
              <a:solidFill>
                <a:schemeClr val="tx1"/>
              </a:solidFill>
            </a:rPr>
            <a:t>2015- 15апреля 2016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311699" y="72004"/>
        <a:ext cx="3917900" cy="2350740"/>
      </dsp:txXfrm>
    </dsp:sp>
    <dsp:sp modelId="{0A8CDB3C-68CD-4429-BEBC-EE1B2E5FC7B4}">
      <dsp:nvSpPr>
        <dsp:cNvPr id="0" name=""/>
        <dsp:cNvSpPr/>
      </dsp:nvSpPr>
      <dsp:spPr>
        <a:xfrm>
          <a:off x="2155849" y="2788183"/>
          <a:ext cx="3917900" cy="2350740"/>
        </a:xfrm>
        <a:prstGeom prst="horizontalScroll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</a:rPr>
            <a:t>Заключительный этап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16 </a:t>
          </a:r>
          <a:r>
            <a:rPr lang="ru-RU" sz="1800" kern="1200" dirty="0" smtClean="0">
              <a:solidFill>
                <a:schemeClr val="tx1"/>
              </a:solidFill>
            </a:rPr>
            <a:t>апреля 2016 -31мая 2016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155849" y="2788183"/>
        <a:ext cx="3917900" cy="2350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3">
                <a:shade val="45000"/>
                <a:satMod val="135000"/>
              </a:schemeClr>
              <a:prstClr val="white"/>
            </a:duotone>
            <a:lum bright="21000" contrast="-32000"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shkolnik.ru/" TargetMode="External"/><Relationship Id="rId2" Type="http://schemas.openxmlformats.org/officeDocument/2006/relationships/hyperlink" Target="http://acrobatica-russia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moi-detsad.ru/helth-2.html" TargetMode="External"/><Relationship Id="rId4" Type="http://schemas.openxmlformats.org/officeDocument/2006/relationships/hyperlink" Target="http://fizsadtut.narod.ru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МБОУ</a:t>
            </a:r>
            <a:r>
              <a:rPr lang="ru-RU" sz="1600" b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«Г</a:t>
            </a:r>
            <a:r>
              <a:rPr lang="ru-RU" sz="1600" b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имназия </a:t>
            </a:r>
            <a:r>
              <a:rPr lang="ru-RU" sz="1600" b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«Шанс»</a:t>
            </a:r>
            <a:br>
              <a:rPr lang="ru-RU" sz="1600" b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11200" b="1" dirty="0" smtClean="0">
                <a:solidFill>
                  <a:srgbClr val="002060"/>
                </a:solidFill>
                <a:cs typeface="Arial" pitchFamily="34" charset="0"/>
              </a:rPr>
              <a:t>ПРОЕКТ</a:t>
            </a:r>
          </a:p>
          <a:p>
            <a:pPr algn="ctr">
              <a:buNone/>
            </a:pPr>
            <a:r>
              <a:rPr lang="ru-RU" sz="28800" dirty="0" smtClean="0">
                <a:solidFill>
                  <a:srgbClr val="002060"/>
                </a:solidFill>
                <a:cs typeface="Arial" pitchFamily="34" charset="0"/>
              </a:rPr>
              <a:t>«Акробатическая азбука»</a:t>
            </a:r>
          </a:p>
          <a:p>
            <a:pPr algn="ctr">
              <a:buNone/>
            </a:pPr>
            <a:r>
              <a:rPr lang="ru-RU" sz="9600" b="1" dirty="0" smtClean="0">
                <a:solidFill>
                  <a:srgbClr val="002060"/>
                </a:solidFill>
                <a:cs typeface="Arial" pitchFamily="34" charset="0"/>
              </a:rPr>
              <a:t>Старшая и </a:t>
            </a:r>
          </a:p>
          <a:p>
            <a:pPr algn="ctr">
              <a:buNone/>
            </a:pPr>
            <a:r>
              <a:rPr lang="ru-RU" sz="9600" b="1" dirty="0" smtClean="0">
                <a:solidFill>
                  <a:srgbClr val="002060"/>
                </a:solidFill>
                <a:cs typeface="Arial" pitchFamily="34" charset="0"/>
              </a:rPr>
              <a:t>подготовительная группы</a:t>
            </a:r>
          </a:p>
          <a:p>
            <a:pPr algn="ctr">
              <a:buNone/>
            </a:pPr>
            <a:endParaRPr lang="ru-RU" sz="9600" dirty="0" smtClean="0">
              <a:solidFill>
                <a:srgbClr val="002060"/>
              </a:solidFill>
              <a:cs typeface="Arial" pitchFamily="34" charset="0"/>
            </a:endParaRPr>
          </a:p>
          <a:p>
            <a:pPr algn="ctr"/>
            <a:endParaRPr lang="ru-RU" sz="9600" dirty="0" smtClean="0">
              <a:solidFill>
                <a:srgbClr val="002060"/>
              </a:solidFill>
              <a:cs typeface="Arial" pitchFamily="34" charset="0"/>
            </a:endParaRPr>
          </a:p>
          <a:p>
            <a:pPr algn="ctr">
              <a:buNone/>
            </a:pPr>
            <a:r>
              <a:rPr lang="ru-RU" sz="9600" b="1" dirty="0" smtClean="0">
                <a:solidFill>
                  <a:srgbClr val="002060"/>
                </a:solidFill>
                <a:cs typeface="Arial" pitchFamily="34" charset="0"/>
              </a:rPr>
              <a:t>Инструктор по физической культуре:</a:t>
            </a:r>
          </a:p>
          <a:p>
            <a:pPr algn="ctr">
              <a:buNone/>
            </a:pPr>
            <a:r>
              <a:rPr lang="ru-RU" sz="9600" b="1" dirty="0" err="1" smtClean="0">
                <a:solidFill>
                  <a:srgbClr val="002060"/>
                </a:solidFill>
                <a:cs typeface="Arial" pitchFamily="34" charset="0"/>
              </a:rPr>
              <a:t>Полутова</a:t>
            </a:r>
            <a:r>
              <a:rPr lang="ru-RU" sz="9600" b="1" dirty="0" smtClean="0">
                <a:solidFill>
                  <a:srgbClr val="002060"/>
                </a:solidFill>
                <a:cs typeface="Arial" pitchFamily="34" charset="0"/>
              </a:rPr>
              <a:t> Александра Александровна</a:t>
            </a:r>
          </a:p>
          <a:p>
            <a:pPr algn="ctr">
              <a:buNone/>
            </a:pPr>
            <a:endParaRPr lang="ru-RU" sz="96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algn="ctr"/>
            <a:r>
              <a:rPr lang="ru-RU" sz="8000" dirty="0">
                <a:solidFill>
                  <a:srgbClr val="002060"/>
                </a:solidFill>
              </a:rPr>
              <a:t>г</a:t>
            </a:r>
            <a:r>
              <a:rPr lang="ru-RU" sz="8000" dirty="0" smtClean="0">
                <a:solidFill>
                  <a:srgbClr val="002060"/>
                </a:solidFill>
              </a:rPr>
              <a:t>. Волгодонск, </a:t>
            </a:r>
            <a:r>
              <a:rPr lang="ru-RU" sz="8000" dirty="0" smtClean="0">
                <a:solidFill>
                  <a:srgbClr val="002060"/>
                </a:solidFill>
              </a:rPr>
              <a:t>2015</a:t>
            </a:r>
            <a:endParaRPr lang="ru-RU" sz="8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u="sng" dirty="0" smtClean="0">
                <a:solidFill>
                  <a:srgbClr val="002060"/>
                </a:solidFill>
              </a:rPr>
              <a:t/>
            </a:r>
            <a:br>
              <a:rPr lang="ru-RU" sz="4000" u="sng" dirty="0" smtClean="0">
                <a:solidFill>
                  <a:srgbClr val="002060"/>
                </a:solidFill>
              </a:rPr>
            </a:br>
            <a:r>
              <a:rPr lang="ru-RU" sz="4000" u="sng" dirty="0" smtClean="0">
                <a:solidFill>
                  <a:srgbClr val="002060"/>
                </a:solidFill>
              </a:rPr>
              <a:t/>
            </a:r>
            <a:br>
              <a:rPr lang="ru-RU" sz="4000" u="sng" dirty="0" smtClean="0">
                <a:solidFill>
                  <a:srgbClr val="002060"/>
                </a:solidFill>
              </a:rPr>
            </a:br>
            <a:r>
              <a:rPr lang="ru-RU" sz="4000" u="sng" dirty="0" smtClean="0">
                <a:solidFill>
                  <a:srgbClr val="002060"/>
                </a:solidFill>
              </a:rPr>
              <a:t>3 этап</a:t>
            </a:r>
            <a:r>
              <a:rPr lang="ru-RU" u="sng" dirty="0" smtClean="0">
                <a:solidFill>
                  <a:srgbClr val="002060"/>
                </a:solidFill>
              </a:rPr>
              <a:t/>
            </a:r>
            <a:br>
              <a:rPr lang="ru-RU" u="sng" dirty="0" smtClean="0">
                <a:solidFill>
                  <a:srgbClr val="002060"/>
                </a:solidFill>
              </a:rPr>
            </a:br>
            <a:r>
              <a:rPr lang="ru-RU" u="sng" dirty="0" smtClean="0">
                <a:solidFill>
                  <a:srgbClr val="002060"/>
                </a:solidFill>
              </a:rPr>
              <a:t>заключительный</a:t>
            </a:r>
            <a:br>
              <a:rPr lang="ru-RU" u="sng" dirty="0" smtClean="0">
                <a:solidFill>
                  <a:srgbClr val="002060"/>
                </a:solidFill>
              </a:rPr>
            </a:br>
            <a:r>
              <a:rPr lang="ru-RU" dirty="0" smtClean="0"/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16 апреля 2014г.-31апреля 2014г.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Анализ проектной деятельности. (апрель </a:t>
            </a:r>
            <a:r>
              <a:rPr lang="ru-RU" b="1" dirty="0" smtClean="0">
                <a:solidFill>
                  <a:srgbClr val="002060"/>
                </a:solidFill>
              </a:rPr>
              <a:t>2016)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Обобщение и оформление результатов. (апрель- май </a:t>
            </a:r>
            <a:r>
              <a:rPr lang="ru-RU" b="1" dirty="0" smtClean="0">
                <a:solidFill>
                  <a:srgbClr val="002060"/>
                </a:solidFill>
              </a:rPr>
              <a:t>2016)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 Оформление фотоальбома (</a:t>
            </a:r>
            <a:r>
              <a:rPr lang="ru-RU" b="1" dirty="0" smtClean="0">
                <a:solidFill>
                  <a:srgbClr val="002060"/>
                </a:solidFill>
              </a:rPr>
              <a:t>июнь2015)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Оформление тематических выставок (июнь </a:t>
            </a:r>
            <a:r>
              <a:rPr lang="ru-RU" b="1" dirty="0" smtClean="0">
                <a:solidFill>
                  <a:srgbClr val="002060"/>
                </a:solidFill>
              </a:rPr>
              <a:t>2016)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При положительных выводах печатание в СМИ. (май </a:t>
            </a:r>
            <a:r>
              <a:rPr lang="ru-RU" b="1" dirty="0" smtClean="0">
                <a:solidFill>
                  <a:srgbClr val="002060"/>
                </a:solidFill>
              </a:rPr>
              <a:t>2016)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Проведение итогового спортивного досуга «Акробатический переполох»; (май </a:t>
            </a:r>
            <a:r>
              <a:rPr lang="ru-RU" b="1" dirty="0" smtClean="0">
                <a:solidFill>
                  <a:srgbClr val="002060"/>
                </a:solidFill>
              </a:rPr>
              <a:t>2016)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Ожидаемые результаты проекта:</a:t>
            </a:r>
            <a:br>
              <a:rPr lang="ru-RU" b="1" u="sng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100" b="1" u="sng" dirty="0" smtClean="0">
                <a:solidFill>
                  <a:srgbClr val="002060"/>
                </a:solidFill>
              </a:rPr>
              <a:t> </a:t>
            </a:r>
            <a:r>
              <a:rPr lang="ru-RU" sz="6000" b="1" u="sng" dirty="0">
                <a:solidFill>
                  <a:srgbClr val="002060"/>
                </a:solidFill>
              </a:rPr>
              <a:t>Д</a:t>
            </a:r>
            <a:r>
              <a:rPr lang="ru-RU" sz="6000" b="1" u="sng" dirty="0" smtClean="0">
                <a:solidFill>
                  <a:srgbClr val="002060"/>
                </a:solidFill>
              </a:rPr>
              <a:t>ля детей: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</a:t>
            </a:r>
            <a:r>
              <a:rPr lang="ru-RU" sz="4500" b="1" dirty="0" err="1" smtClean="0">
                <a:solidFill>
                  <a:srgbClr val="002060"/>
                </a:solidFill>
              </a:rPr>
              <a:t>сформированность</a:t>
            </a:r>
            <a:r>
              <a:rPr lang="ru-RU" sz="4500" b="1" dirty="0" smtClean="0">
                <a:solidFill>
                  <a:srgbClr val="002060"/>
                </a:solidFill>
              </a:rPr>
              <a:t> знаний детей об акробатике, ее основных принципах.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освоение детьми главных правил безопасности жизнедеятельности, личной гигиены на занятиях по физическому развитию.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пополнение словарного запаса детей спортивной терминологией;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проявление детьми спортивных увлечений и стремление заниматься спортом.</a:t>
            </a:r>
          </a:p>
          <a:p>
            <a:pPr>
              <a:buNone/>
            </a:pPr>
            <a:r>
              <a:rPr lang="ru-RU" sz="6000" b="1" u="sng" dirty="0">
                <a:solidFill>
                  <a:srgbClr val="002060"/>
                </a:solidFill>
              </a:rPr>
              <a:t>Д</a:t>
            </a:r>
            <a:r>
              <a:rPr lang="ru-RU" sz="6000" b="1" u="sng" dirty="0" smtClean="0">
                <a:solidFill>
                  <a:srgbClr val="002060"/>
                </a:solidFill>
              </a:rPr>
              <a:t>ля родителей: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Привлечение родителей к формированию осознанного отношения к улучшению состояния здоровья детей средствами физ. воспитания и к активному участию к занятиям физкультурой с детьми в ДОУ и дома, запись в детскую спортивную школу.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Совершенствование форм взаимодействия детского сада и семьи по направлению физического развития воспитанников</a:t>
            </a:r>
          </a:p>
          <a:p>
            <a:pPr>
              <a:buNone/>
            </a:pPr>
            <a:r>
              <a:rPr lang="ru-RU" sz="5100" b="1" dirty="0" smtClean="0">
                <a:solidFill>
                  <a:srgbClr val="002060"/>
                </a:solidFill>
              </a:rPr>
              <a:t> </a:t>
            </a:r>
            <a:r>
              <a:rPr lang="ru-RU" sz="6000" b="1" u="sng" dirty="0" smtClean="0">
                <a:solidFill>
                  <a:srgbClr val="002060"/>
                </a:solidFill>
              </a:rPr>
              <a:t>для педагогов: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 Обеспечение взаимодействия по сохранению и укреплению здоровья воспитанников.</a:t>
            </a:r>
          </a:p>
          <a:p>
            <a:pPr>
              <a:buNone/>
            </a:pPr>
            <a:r>
              <a:rPr lang="ru-RU" sz="6000" b="1" u="sng" dirty="0" smtClean="0">
                <a:solidFill>
                  <a:srgbClr val="002060"/>
                </a:solidFill>
              </a:rPr>
              <a:t>для ДОУ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-Обобщение педагогического опыта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Список литературы: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«Акробатика, каноны терминологии» </a:t>
            </a:r>
            <a:r>
              <a:rPr lang="ru-RU" dirty="0" err="1" smtClean="0">
                <a:solidFill>
                  <a:srgbClr val="002060"/>
                </a:solidFill>
              </a:rPr>
              <a:t>В.П.Коркин</a:t>
            </a:r>
            <a:r>
              <a:rPr lang="ru-RU" dirty="0" smtClean="0">
                <a:solidFill>
                  <a:srgbClr val="002060"/>
                </a:solidFill>
              </a:rPr>
              <a:t>, В.Н. Аракчеев Изд-во «Физкультура и спорт» 1989г.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«Гимнастика» В.М. </a:t>
            </a:r>
            <a:r>
              <a:rPr lang="ru-RU" dirty="0" err="1" smtClean="0">
                <a:solidFill>
                  <a:srgbClr val="002060"/>
                </a:solidFill>
              </a:rPr>
              <a:t>Баршай</a:t>
            </a:r>
            <a:r>
              <a:rPr lang="ru-RU" dirty="0" smtClean="0">
                <a:solidFill>
                  <a:srgbClr val="002060"/>
                </a:solidFill>
              </a:rPr>
              <a:t>, В.Н. </a:t>
            </a:r>
            <a:r>
              <a:rPr lang="ru-RU" dirty="0" err="1" smtClean="0">
                <a:solidFill>
                  <a:srgbClr val="002060"/>
                </a:solidFill>
              </a:rPr>
              <a:t>Курысь</a:t>
            </a:r>
            <a:r>
              <a:rPr lang="ru-RU" dirty="0" smtClean="0">
                <a:solidFill>
                  <a:srgbClr val="002060"/>
                </a:solidFill>
              </a:rPr>
              <a:t>, И.Б.Павлов Феникс 2009г.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Классификационная программа по спортивной акробатике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Зациорский</a:t>
            </a:r>
            <a:r>
              <a:rPr lang="ru-RU" dirty="0" smtClean="0">
                <a:solidFill>
                  <a:srgbClr val="002060"/>
                </a:solidFill>
              </a:rPr>
              <a:t> В.М. Физические качества спортсмена. - М.: Физкультура и спорт, 1970. - 200 с.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Интернет- ресурсы: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u="sng" dirty="0" smtClean="0">
                <a:solidFill>
                  <a:srgbClr val="002060"/>
                </a:solidFill>
                <a:hlinkClick r:id="rId2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484784"/>
            <a:ext cx="7632848" cy="4752528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rgbClr val="002060"/>
                </a:solidFill>
                <a:hlinkClick r:id="rId2"/>
              </a:rPr>
              <a:t>http://acrobatica-russia.ru</a:t>
            </a: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  <a:hlinkClick r:id="rId3"/>
              </a:rPr>
              <a:t>http://doshkolnik.ru/</a:t>
            </a: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  <a:hlinkClick r:id="rId4"/>
              </a:rPr>
              <a:t>http://fizsadtut.narod.ru/</a:t>
            </a: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u="sng" dirty="0" smtClean="0">
                <a:solidFill>
                  <a:srgbClr val="002060"/>
                </a:solidFill>
                <a:hlinkClick r:id="rId5"/>
              </a:rPr>
              <a:t>http://www.moi-detsad.ru/helth-2.html</a:t>
            </a: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l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3024336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sz="6000" b="1" dirty="0" smtClean="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60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Спасибо за внимание!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002060"/>
                </a:solidFill>
              </a:rPr>
              <a:t>Актуальность проекта: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В связи с тем, что акробатика, как вид спорта не представлена на Олимпийских играх, очень важно объяснить родителям о значимости акробатики для физического развития двигательных качеств, так как этот вид спорта формирует определенный волевой настрой, смелость, настойчивость, способствуют развитию всех качеств человека: силы, выносливости, быстроты, ловкости.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Проблема:</a:t>
            </a:r>
            <a:r>
              <a:rPr lang="ru-RU" u="sng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Отсутствие акробатики в списке Олимпийских видах спорта, ведет к </a:t>
            </a:r>
            <a:r>
              <a:rPr lang="ru-RU" sz="2800" dirty="0" err="1" smtClean="0">
                <a:solidFill>
                  <a:srgbClr val="002060"/>
                </a:solidFill>
              </a:rPr>
              <a:t>недооцениванию</a:t>
            </a:r>
            <a:r>
              <a:rPr lang="ru-RU" sz="2800" dirty="0" smtClean="0">
                <a:solidFill>
                  <a:srgbClr val="002060"/>
                </a:solidFill>
              </a:rPr>
              <a:t> важности развиваемых ей качеств, красоты и зрелищности этого вида спорта. Необходимо привлечь внимание детей, их родителей и педагогов к акробатике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1248699783_036_pic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3501008"/>
            <a:ext cx="3653297" cy="262515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88640"/>
          <a:ext cx="82296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u="sng" dirty="0" smtClean="0">
                <a:solidFill>
                  <a:srgbClr val="002060"/>
                </a:solidFill>
              </a:rPr>
              <a:t>Участники проекта:</a:t>
            </a:r>
            <a:r>
              <a:rPr lang="ru-RU" sz="4000" dirty="0" smtClean="0">
                <a:solidFill>
                  <a:srgbClr val="002060"/>
                </a:solidFill>
              </a:rPr>
              <a:t/>
            </a:r>
            <a:br>
              <a:rPr lang="ru-RU" sz="40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- инструктор по физической культуре,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- дети старшей и подготовительной группы, 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- педагоги,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- родители.</a:t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4000" u="sng" dirty="0" smtClean="0">
                <a:solidFill>
                  <a:srgbClr val="002060"/>
                </a:solidFill>
              </a:rPr>
              <a:t>Тип проекта: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- практико-ориентированный;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- групповой;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-долгосрочный;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-интегративный.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4000" u="sng" dirty="0" smtClean="0">
                <a:solidFill>
                  <a:srgbClr val="002060"/>
                </a:solidFill>
              </a:rPr>
              <a:t>Продукт проекта:</a:t>
            </a:r>
            <a:br>
              <a:rPr lang="ru-RU" sz="4000" u="sng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-презентация для детей «Знакомство с акробатикой»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 презентация для педагогов </a:t>
            </a: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Акробатика, как средство воспитания гибкости и координации движений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ru-RU" sz="1800" dirty="0" smtClean="0">
                <a:solidFill>
                  <a:srgbClr val="002060"/>
                </a:solidFill>
              </a:rPr>
              <a:t/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-консультативный материал;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 </a:t>
            </a:r>
            <a:r>
              <a:rPr lang="ru-RU" sz="1800" dirty="0" err="1" smtClean="0">
                <a:solidFill>
                  <a:srgbClr val="002060"/>
                </a:solidFill>
              </a:rPr>
              <a:t>медиатека</a:t>
            </a:r>
            <a:r>
              <a:rPr lang="ru-RU" sz="1800" dirty="0" smtClean="0">
                <a:solidFill>
                  <a:srgbClr val="002060"/>
                </a:solidFill>
              </a:rPr>
              <a:t> (аудио, видео материалы по теме проекта);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</a:t>
            </a:r>
            <a:r>
              <a:rPr lang="ru-RU" sz="1800" dirty="0" err="1" smtClean="0">
                <a:solidFill>
                  <a:srgbClr val="002060"/>
                </a:solidFill>
              </a:rPr>
              <a:t>Фотогалерея</a:t>
            </a:r>
            <a:r>
              <a:rPr lang="ru-RU" sz="1800" dirty="0" smtClean="0">
                <a:solidFill>
                  <a:srgbClr val="002060"/>
                </a:solidFill>
              </a:rPr>
              <a:t> «Юные акробаты»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 Выставка работ «</a:t>
            </a:r>
            <a:r>
              <a:rPr lang="ru-RU" sz="1800" dirty="0" err="1" smtClean="0">
                <a:solidFill>
                  <a:srgbClr val="002060"/>
                </a:solidFill>
              </a:rPr>
              <a:t>Я-акробат</a:t>
            </a:r>
            <a:r>
              <a:rPr lang="ru-RU" sz="1800" dirty="0" smtClean="0">
                <a:solidFill>
                  <a:srgbClr val="002060"/>
                </a:solidFill>
              </a:rPr>
              <a:t>»</a:t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>
                <a:solidFill>
                  <a:srgbClr val="002060"/>
                </a:solidFill>
              </a:rPr>
              <a:t>- Сценарий спортивного досуга «</a:t>
            </a:r>
            <a:r>
              <a:rPr lang="ru-RU" sz="1800" dirty="0" smtClean="0">
                <a:solidFill>
                  <a:srgbClr val="002060"/>
                </a:solidFill>
              </a:rPr>
              <a:t>Акробатическая страничка»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20155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940152" y="620688"/>
            <a:ext cx="2664296" cy="3779371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8641"/>
            <a:ext cx="7211144" cy="1224136"/>
          </a:xfrm>
        </p:spPr>
        <p:txBody>
          <a:bodyPr/>
          <a:lstStyle/>
          <a:p>
            <a:pPr lvl="0" algn="ctr"/>
            <a:r>
              <a:rPr lang="ru-RU" sz="3600" u="sng" dirty="0" smtClean="0">
                <a:solidFill>
                  <a:srgbClr val="002060"/>
                </a:solidFill>
              </a:rPr>
              <a:t>Образовательные области: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340768"/>
            <a:ext cx="4040188" cy="4785395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Познание,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Коммуникация,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Социализация,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Художественное творчество,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Физическая культура,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Здоровье,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Безопасность,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Музыка.</a:t>
            </a:r>
          </a:p>
          <a:p>
            <a:endParaRPr lang="ru-RU" dirty="0"/>
          </a:p>
        </p:txBody>
      </p:sp>
      <p:pic>
        <p:nvPicPr>
          <p:cNvPr id="7" name="Содержимое 6" descr="post-304256-1378359342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652120" y="1628800"/>
            <a:ext cx="2689546" cy="40163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b="1" u="sng" dirty="0" smtClean="0"/>
              <a:t>Этапы проекта:</a:t>
            </a:r>
            <a:endParaRPr lang="ru-RU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4000" b="1" u="sng" dirty="0" smtClean="0">
                <a:solidFill>
                  <a:srgbClr val="002060"/>
                </a:solidFill>
              </a:rPr>
              <a:t>1 этап</a:t>
            </a:r>
            <a:r>
              <a:rPr lang="ru-RU" b="1" u="sng" dirty="0" smtClean="0">
                <a:solidFill>
                  <a:srgbClr val="002060"/>
                </a:solidFill>
              </a:rPr>
              <a:t/>
            </a:r>
            <a:br>
              <a:rPr lang="ru-RU" b="1" u="sng" dirty="0" smtClean="0">
                <a:solidFill>
                  <a:srgbClr val="002060"/>
                </a:solidFill>
              </a:rPr>
            </a:br>
            <a:r>
              <a:rPr lang="ru-RU" b="1" u="sng" dirty="0" smtClean="0">
                <a:solidFill>
                  <a:srgbClr val="002060"/>
                </a:solidFill>
              </a:rPr>
              <a:t>подготовительный</a:t>
            </a:r>
            <a:br>
              <a:rPr lang="ru-RU" b="1" u="sng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1 октября </a:t>
            </a:r>
            <a:r>
              <a:rPr lang="ru-RU" sz="2000" b="1" dirty="0" smtClean="0">
                <a:solidFill>
                  <a:srgbClr val="002060"/>
                </a:solidFill>
              </a:rPr>
              <a:t>2015г</a:t>
            </a:r>
            <a:r>
              <a:rPr lang="ru-RU" sz="2000" b="1" dirty="0" smtClean="0">
                <a:solidFill>
                  <a:srgbClr val="002060"/>
                </a:solidFill>
              </a:rPr>
              <a:t>.-31 октября </a:t>
            </a:r>
            <a:r>
              <a:rPr lang="ru-RU" sz="2000" b="1" dirty="0" smtClean="0">
                <a:solidFill>
                  <a:srgbClr val="002060"/>
                </a:solidFill>
              </a:rPr>
              <a:t>2015г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u="sng" dirty="0" smtClean="0">
                <a:solidFill>
                  <a:srgbClr val="002060"/>
                </a:solidFill>
              </a:rPr>
              <a:t/>
            </a:r>
            <a:br>
              <a:rPr lang="ru-RU" b="1" u="sng" dirty="0" smtClean="0">
                <a:solidFill>
                  <a:srgbClr val="002060"/>
                </a:solidFill>
              </a:rPr>
            </a:b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Определение темы, цели, задач;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Изучение художественной, педагогической, научной и энциклопедической литературы по проблеме.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Составление плана деятельности;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Разработка конспектов бесед, спортивных праздников;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Подбор музыкального репертуара и демонстрационного материала;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Подбор спортивного инвентаря и разработка заданий для спортивного праздника.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Приобретение и изготовление дидактического и наглядного материала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Входная диагностика уровня развития гибкости и координации движений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4000" u="sng" dirty="0" smtClean="0">
                <a:solidFill>
                  <a:srgbClr val="002060"/>
                </a:solidFill>
              </a:rPr>
              <a:t>2 этап</a:t>
            </a:r>
            <a:r>
              <a:rPr lang="ru-RU" u="sng" dirty="0" smtClean="0">
                <a:solidFill>
                  <a:srgbClr val="002060"/>
                </a:solidFill>
              </a:rPr>
              <a:t/>
            </a:r>
            <a:br>
              <a:rPr lang="ru-RU" u="sng" dirty="0" smtClean="0">
                <a:solidFill>
                  <a:srgbClr val="002060"/>
                </a:solidFill>
              </a:rPr>
            </a:br>
            <a:r>
              <a:rPr lang="ru-RU" u="sng" dirty="0" smtClean="0">
                <a:solidFill>
                  <a:srgbClr val="002060"/>
                </a:solidFill>
              </a:rPr>
              <a:t>основной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1 ноября </a:t>
            </a:r>
            <a:r>
              <a:rPr lang="ru-RU" sz="2000" b="1" dirty="0" smtClean="0">
                <a:solidFill>
                  <a:srgbClr val="002060"/>
                </a:solidFill>
              </a:rPr>
              <a:t>2015г</a:t>
            </a:r>
            <a:r>
              <a:rPr lang="ru-RU" sz="2000" b="1" dirty="0" smtClean="0">
                <a:solidFill>
                  <a:srgbClr val="002060"/>
                </a:solidFill>
              </a:rPr>
              <a:t>.- </a:t>
            </a:r>
            <a:r>
              <a:rPr lang="ru-RU" sz="2000" b="1" dirty="0" smtClean="0">
                <a:solidFill>
                  <a:srgbClr val="002060"/>
                </a:solidFill>
              </a:rPr>
              <a:t>15 апреля 2016г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Диагностика развития физических качеств ребенка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Знакомство с историей и видами акробатики;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Просмотр видеофильмов, презентаций, детских телепередач о спорте с последующим обсуждением.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Рассматривание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иллюстраций и фотографий.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Конкурс рисунков: «</a:t>
            </a:r>
            <a:r>
              <a:rPr lang="ru-RU" b="1" dirty="0" err="1" smtClean="0">
                <a:solidFill>
                  <a:srgbClr val="002060"/>
                </a:solidFill>
              </a:rPr>
              <a:t>Я-акробат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Непосредственно –образовательная деятельность по теме проекта, по плану.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Проведение спортивного досуга.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Презентация для педагогов: «Формирование координационных способностей и развитие гибкости  с помощью акробатических упражнений»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Консультация для родителей: «Знакомство с акробатической азбукой» 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smtClean="0">
                <a:solidFill>
                  <a:srgbClr val="002060"/>
                </a:solidFill>
              </a:rPr>
              <a:t>июль</a:t>
            </a:r>
            <a:r>
              <a:rPr lang="ru-RU" b="1" dirty="0" smtClean="0">
                <a:solidFill>
                  <a:srgbClr val="002060"/>
                </a:solidFill>
              </a:rPr>
              <a:t> 2016)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 Выступление воспитанников спортивной школы акробатики на презентациях, физкультурных досугах по данной теме.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597</Words>
  <Application>Microsoft Office PowerPoint</Application>
  <PresentationFormat>Экран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МБОУ «Гимназия «Шанс»  </vt:lpstr>
      <vt:lpstr>Актуальность проекта:   В связи с тем, что акробатика, как вид спорта не представлена на Олимпийских играх, очень важно объяснить родителям о значимости акробатики для физического развития двигательных качеств, так как этот вид спорта формирует определенный волевой настрой, смелость, настойчивость, способствуют развитию всех качеств человека: силы, выносливости, быстроты, ловкости. </vt:lpstr>
      <vt:lpstr>Проблема:  Отсутствие акробатики в списке Олимпийских видах спорта, ведет к недооцениванию важности развиваемых ей качеств, красоты и зрелищности этого вида спорта. Необходимо привлечь внимание детей, их родителей и педагогов к акробатике</vt:lpstr>
      <vt:lpstr>Слайд 4</vt:lpstr>
      <vt:lpstr>     Участники проекта: - инструктор по физической культуре, - дети старшей и подготовительной группы,  - педагоги, - родители. Тип проекта: - практико-ориентированный; - групповой; -долгосрочный; -интегративный. Продукт проекта: -презентация для детей «Знакомство с акробатикой» - презентация для педагогов «Акробатика, как средство воспитания гибкости и координации движений» -консультативный материал; - медиатека (аудио, видео материалы по теме проекта); -Фотогалерея «Юные акробаты» - Выставка работ «Я-акробат» - Сценарий спортивного досуга «Акробатическая страничка»      </vt:lpstr>
      <vt:lpstr>Слайд 6</vt:lpstr>
      <vt:lpstr>Этапы проекта:</vt:lpstr>
      <vt:lpstr>   1 этап подготовительный 1 октября 2015г.-31 октября 2015г.  </vt:lpstr>
      <vt:lpstr> 2 этап основной  1 ноября 2015г.- 15 апреля 2016г. </vt:lpstr>
      <vt:lpstr>  3 этап заключительный  16 апреля 2014г.-31апреля 2014г. </vt:lpstr>
      <vt:lpstr>Ожидаемые результаты проекта: </vt:lpstr>
      <vt:lpstr>Список литературы: </vt:lpstr>
      <vt:lpstr>Интернет- ресурсы:  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Муниципальное образовательное учреждение гимназия «Шанс» дошкольное отделение </dc:title>
  <dc:creator>Sandra</dc:creator>
  <cp:lastModifiedBy>Александра</cp:lastModifiedBy>
  <cp:revision>23</cp:revision>
  <dcterms:created xsi:type="dcterms:W3CDTF">2013-12-29T19:12:00Z</dcterms:created>
  <dcterms:modified xsi:type="dcterms:W3CDTF">2016-01-10T18:11:37Z</dcterms:modified>
</cp:coreProperties>
</file>