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3" r:id="rId2"/>
    <p:sldId id="315" r:id="rId3"/>
    <p:sldId id="316" r:id="rId4"/>
    <p:sldId id="317" r:id="rId5"/>
    <p:sldId id="345" r:id="rId6"/>
    <p:sldId id="256" r:id="rId7"/>
    <p:sldId id="257" r:id="rId8"/>
    <p:sldId id="298" r:id="rId9"/>
    <p:sldId id="299" r:id="rId10"/>
    <p:sldId id="303" r:id="rId11"/>
    <p:sldId id="304" r:id="rId12"/>
    <p:sldId id="305" r:id="rId13"/>
    <p:sldId id="308" r:id="rId14"/>
    <p:sldId id="346" r:id="rId15"/>
    <p:sldId id="343" r:id="rId16"/>
    <p:sldId id="344" r:id="rId17"/>
    <p:sldId id="321" r:id="rId18"/>
    <p:sldId id="323" r:id="rId19"/>
    <p:sldId id="324" r:id="rId20"/>
    <p:sldId id="347" r:id="rId21"/>
    <p:sldId id="325" r:id="rId22"/>
    <p:sldId id="322" r:id="rId23"/>
    <p:sldId id="326" r:id="rId24"/>
    <p:sldId id="330" r:id="rId25"/>
    <p:sldId id="336" r:id="rId26"/>
    <p:sldId id="337" r:id="rId27"/>
    <p:sldId id="339" r:id="rId28"/>
    <p:sldId id="34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ABA"/>
    <a:srgbClr val="E0E0DC"/>
    <a:srgbClr val="E4E4E0"/>
    <a:srgbClr val="290CD6"/>
    <a:srgbClr val="3F08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203" autoAdjust="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249D14-2F2C-460E-8349-1F6708A5614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78BEA4-2B0F-401A-AFD2-848BF766422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2A65D5-1B84-4637-8588-0C41584937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DC982-0C86-455E-8EEE-7B7ADCFA53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3D0C8-8932-4C38-97A9-8B13C3A280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211C11-2E7B-4EF2-BDF2-BF58A36970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78092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«Безопасность на дороге.»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1 часть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www.fcp-pbdd.ru/for_pedestrians/5_19_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84784"/>
            <a:ext cx="1291838" cy="1296144"/>
          </a:xfrm>
          <a:prstGeom prst="rect">
            <a:avLst/>
          </a:prstGeom>
          <a:noFill/>
        </p:spPr>
      </p:pic>
      <p:pic>
        <p:nvPicPr>
          <p:cNvPr id="2052" name="Picture 4" descr="http://i-teacher.ru/wp-content/uploads/2012/03/10_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764704"/>
            <a:ext cx="1440160" cy="1440160"/>
          </a:xfrm>
          <a:prstGeom prst="rect">
            <a:avLst/>
          </a:prstGeom>
          <a:noFill/>
        </p:spPr>
      </p:pic>
      <p:sp>
        <p:nvSpPr>
          <p:cNvPr id="2054" name="AutoShape 6" descr="http://dic.academic.ru/pictures/wiki/files/90/Zeichen_23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dic.academic.ru/pictures/wiki/files/90/Zeichen_23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dic.academic.ru/pictures/wiki/files/90/Zeichen_23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://dic.academic.ru/pictures/wiki/files/90/Zeichen_23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adrive.by/img/rr/specsign/ogran_spe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692696"/>
            <a:ext cx="1512168" cy="1512168"/>
          </a:xfrm>
          <a:prstGeom prst="rect">
            <a:avLst/>
          </a:prstGeom>
          <a:noFill/>
        </p:spPr>
      </p:pic>
      <p:pic>
        <p:nvPicPr>
          <p:cNvPr id="2064" name="Picture 16" descr="http://ohranatruda21.ru/?com=media&amp;t=img&amp;f=photos%7Cbig_887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95936" y="548680"/>
            <a:ext cx="1440160" cy="1515958"/>
          </a:xfrm>
          <a:prstGeom prst="rect">
            <a:avLst/>
          </a:prstGeom>
          <a:noFill/>
        </p:spPr>
      </p:pic>
      <p:pic>
        <p:nvPicPr>
          <p:cNvPr id="2066" name="Picture 18" descr="http://steer.ru/sites/default/files/imagecache/img_260_200/0018-025-Sobljudajte-pravila-dorozhnogo-dvizhenija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509120"/>
            <a:ext cx="3024336" cy="19770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96136" y="50131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«Детский сад №36»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Санюк</a:t>
            </a:r>
            <a:r>
              <a:rPr lang="ru-RU" dirty="0" smtClean="0"/>
              <a:t> Ольга Вячеславовна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495315"/>
            <a:ext cx="3429646" cy="4005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88640"/>
            <a:ext cx="4402832" cy="24048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У нас, - Лиса сказала, -</a:t>
            </a:r>
          </a:p>
          <a:p>
            <a:pPr marL="0" indent="0">
              <a:buNone/>
            </a:pPr>
            <a:r>
              <a:rPr lang="ru-RU" dirty="0" smtClean="0"/>
              <a:t>Порядки здесь свои,</a:t>
            </a:r>
          </a:p>
          <a:p>
            <a:pPr marL="0" indent="0">
              <a:buNone/>
            </a:pPr>
            <a:r>
              <a:rPr lang="ru-RU" dirty="0" smtClean="0"/>
              <a:t>И нам на перекрестке</a:t>
            </a:r>
          </a:p>
          <a:p>
            <a:pPr marL="0" indent="0">
              <a:buNone/>
            </a:pPr>
            <a:r>
              <a:rPr lang="ru-RU" dirty="0" smtClean="0"/>
              <a:t>Не нужен пост ГАИ!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513" y="1628800"/>
            <a:ext cx="976220" cy="1733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625" y="4005064"/>
            <a:ext cx="2326191" cy="2755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5212" y="3645024"/>
            <a:ext cx="2016224" cy="2539920"/>
          </a:xfrm>
          <a:prstGeom prst="rect">
            <a:avLst/>
          </a:prstGeom>
        </p:spPr>
      </p:pic>
      <p:pic>
        <p:nvPicPr>
          <p:cNvPr id="21506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0"/>
            <a:ext cx="212407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53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944"/>
            <a:ext cx="3024336" cy="356919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455840"/>
            <a:ext cx="4752528" cy="2402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Мне тоже он не нужен! –</a:t>
            </a:r>
          </a:p>
          <a:p>
            <a:pPr marL="0" indent="0">
              <a:buNone/>
            </a:pPr>
            <a:r>
              <a:rPr lang="ru-RU" dirty="0" smtClean="0"/>
              <a:t>Сказал из норки Крот, -</a:t>
            </a:r>
          </a:p>
          <a:p>
            <a:pPr marL="0" indent="0">
              <a:buNone/>
            </a:pPr>
            <a:r>
              <a:rPr lang="ru-RU" dirty="0" smtClean="0"/>
              <a:t>Я сам себе пророю</a:t>
            </a:r>
          </a:p>
          <a:p>
            <a:pPr marL="0" indent="0">
              <a:buNone/>
            </a:pPr>
            <a:r>
              <a:rPr lang="ru-RU" dirty="0" smtClean="0"/>
              <a:t>Подземный переход!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5545" y="481415"/>
            <a:ext cx="976220" cy="1733030"/>
          </a:xfrm>
          <a:prstGeom prst="rect">
            <a:avLst/>
          </a:prstGeom>
        </p:spPr>
      </p:pic>
      <p:pic>
        <p:nvPicPr>
          <p:cNvPr id="20482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16632"/>
            <a:ext cx="212407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27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3312368" cy="4752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Услышав под собою</a:t>
            </a:r>
          </a:p>
          <a:p>
            <a:pPr marL="0" indent="0">
              <a:buNone/>
            </a:pPr>
            <a:r>
              <a:rPr lang="ru-RU" sz="2000" dirty="0" smtClean="0"/>
              <a:t>Разумные слова,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- Я вообще летаю! –</a:t>
            </a:r>
          </a:p>
          <a:p>
            <a:pPr marL="0" indent="0">
              <a:buNone/>
            </a:pPr>
            <a:r>
              <a:rPr lang="ru-RU" sz="2000" dirty="0" err="1" smtClean="0"/>
              <a:t>Прогукала</a:t>
            </a:r>
            <a:r>
              <a:rPr lang="ru-RU" sz="2000" dirty="0" smtClean="0"/>
              <a:t> Сова. –</a:t>
            </a:r>
          </a:p>
          <a:p>
            <a:pPr marL="0" indent="0">
              <a:buNone/>
            </a:pPr>
            <a:r>
              <a:rPr lang="ru-RU" sz="2000" dirty="0" smtClean="0"/>
              <a:t>И мне совсем не нужно</a:t>
            </a:r>
          </a:p>
          <a:p>
            <a:pPr marL="0" indent="0">
              <a:buNone/>
            </a:pPr>
            <a:r>
              <a:rPr lang="ru-RU" sz="2000" dirty="0" smtClean="0"/>
              <a:t>На красный свет глядеть,</a:t>
            </a:r>
          </a:p>
          <a:p>
            <a:pPr marL="0" indent="0">
              <a:buNone/>
            </a:pPr>
            <a:r>
              <a:rPr lang="ru-RU" sz="2000" dirty="0" smtClean="0"/>
              <a:t>Когда я перекресток</a:t>
            </a:r>
          </a:p>
          <a:p>
            <a:pPr marL="0" indent="0">
              <a:buNone/>
            </a:pPr>
            <a:r>
              <a:rPr lang="ru-RU" sz="2000" dirty="0" smtClean="0"/>
              <a:t>Могу перелететь.</a:t>
            </a:r>
          </a:p>
          <a:p>
            <a:pPr marL="0" indent="0">
              <a:buNone/>
            </a:pPr>
            <a:r>
              <a:rPr lang="ru-RU" sz="2000" dirty="0" smtClean="0"/>
              <a:t>Осталось всё, как было.</a:t>
            </a:r>
          </a:p>
          <a:p>
            <a:pPr marL="0" indent="0">
              <a:buNone/>
            </a:pPr>
            <a:r>
              <a:rPr lang="ru-RU" sz="2000" dirty="0" smtClean="0"/>
              <a:t>Шумит дремучий бор.</a:t>
            </a:r>
          </a:p>
          <a:p>
            <a:pPr marL="0" indent="0">
              <a:buNone/>
            </a:pPr>
            <a:r>
              <a:rPr lang="ru-RU" sz="2000" dirty="0" smtClean="0"/>
              <a:t>Качается на ёлке</a:t>
            </a:r>
          </a:p>
          <a:p>
            <a:pPr marL="0" indent="0">
              <a:buNone/>
            </a:pPr>
            <a:r>
              <a:rPr lang="ru-RU" sz="2000" dirty="0" smtClean="0"/>
              <a:t>Бездельник Светофор…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513" y="1628800"/>
            <a:ext cx="976220" cy="17330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CF7"/>
              </a:clrFrom>
              <a:clrTo>
                <a:srgbClr val="FD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283" y="3574331"/>
            <a:ext cx="1282899" cy="1817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288805"/>
            <a:ext cx="3024336" cy="3569195"/>
          </a:xfrm>
          <a:prstGeom prst="rect">
            <a:avLst/>
          </a:prstGeom>
        </p:spPr>
      </p:pic>
      <p:pic>
        <p:nvPicPr>
          <p:cNvPr id="19458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188640"/>
            <a:ext cx="1985412" cy="249289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365104"/>
            <a:ext cx="1800200" cy="2209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739636"/>
            <a:ext cx="1624587" cy="21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2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88640"/>
            <a:ext cx="3312368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Но мы с тобой не зайцы,</a:t>
            </a:r>
          </a:p>
          <a:p>
            <a:pPr marL="0" indent="0">
              <a:buNone/>
            </a:pPr>
            <a:r>
              <a:rPr lang="ru-RU" sz="2000" dirty="0" smtClean="0"/>
              <a:t>Не волки и кроты –</a:t>
            </a:r>
          </a:p>
          <a:p>
            <a:pPr marL="0" indent="0">
              <a:buNone/>
            </a:pPr>
            <a:r>
              <a:rPr lang="ru-RU" sz="2000" dirty="0" smtClean="0"/>
              <a:t>Хожу я на работу,</a:t>
            </a:r>
          </a:p>
          <a:p>
            <a:pPr marL="0" indent="0">
              <a:buNone/>
            </a:pPr>
            <a:r>
              <a:rPr lang="ru-RU" sz="2000" dirty="0" smtClean="0"/>
              <a:t>И в школу ходишь ты.</a:t>
            </a:r>
          </a:p>
          <a:p>
            <a:pPr marL="0" indent="0">
              <a:buNone/>
            </a:pPr>
            <a:r>
              <a:rPr lang="ru-RU" sz="2000" dirty="0" smtClean="0"/>
              <a:t>А мимо мчат машины,</a:t>
            </a:r>
          </a:p>
          <a:p>
            <a:pPr marL="0" indent="0">
              <a:buNone/>
            </a:pPr>
            <a:r>
              <a:rPr lang="ru-RU" sz="2000" dirty="0" smtClean="0"/>
              <a:t>Стальные муравьи.</a:t>
            </a:r>
          </a:p>
          <a:p>
            <a:pPr marL="0" indent="0">
              <a:buNone/>
            </a:pPr>
            <a:r>
              <a:rPr lang="ru-RU" sz="2000" dirty="0" smtClean="0"/>
              <a:t>И нам на перекрёстках</a:t>
            </a:r>
          </a:p>
          <a:p>
            <a:pPr marL="0" indent="0">
              <a:buNone/>
            </a:pPr>
            <a:r>
              <a:rPr lang="ru-RU" sz="2000" dirty="0" smtClean="0"/>
              <a:t>Нужны посты ГАИ!</a:t>
            </a:r>
          </a:p>
          <a:p>
            <a:pPr marL="0" indent="0">
              <a:buNone/>
            </a:pPr>
            <a:r>
              <a:rPr lang="ru-RU" sz="2000" dirty="0" smtClean="0"/>
              <a:t>Они нам помогают,</a:t>
            </a:r>
          </a:p>
          <a:p>
            <a:pPr marL="0" indent="0">
              <a:buNone/>
            </a:pPr>
            <a:r>
              <a:rPr lang="ru-RU" sz="2000" dirty="0" smtClean="0"/>
              <a:t>Нас учат с малых лет</a:t>
            </a:r>
          </a:p>
          <a:p>
            <a:pPr marL="0" indent="0">
              <a:buNone/>
            </a:pPr>
            <a:r>
              <a:rPr lang="ru-RU" sz="2000" dirty="0" smtClean="0"/>
              <a:t>Шагать на свет зелёный,</a:t>
            </a:r>
          </a:p>
          <a:p>
            <a:pPr marL="0" indent="0">
              <a:buNone/>
            </a:pPr>
            <a:r>
              <a:rPr lang="ru-RU" sz="2000" dirty="0" smtClean="0"/>
              <a:t>Стоять на красный свет.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204864"/>
            <a:ext cx="976220" cy="1733030"/>
          </a:xfrm>
          <a:prstGeom prst="rect">
            <a:avLst/>
          </a:prstGeom>
        </p:spPr>
      </p:pic>
      <p:pic>
        <p:nvPicPr>
          <p:cNvPr id="16386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788024" y="188640"/>
            <a:ext cx="2124075" cy="2667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22783"/>
            <a:ext cx="3513623" cy="26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9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detsad-kitty.ru/uploads/posts/2012-01/1325842019_skrin-pdd.jpg"/>
          <p:cNvPicPr>
            <a:picLocks noChangeAspect="1" noChangeArrowheads="1"/>
          </p:cNvPicPr>
          <p:nvPr/>
        </p:nvPicPr>
        <p:blipFill>
          <a:blip r:embed="rId2" cstate="email"/>
          <a:srcRect r="-3279"/>
          <a:stretch>
            <a:fillRect/>
          </a:stretch>
        </p:blipFill>
        <p:spPr bwMode="auto">
          <a:xfrm flipH="1">
            <a:off x="611560" y="548680"/>
            <a:ext cx="5400600" cy="600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56176" y="1340768"/>
            <a:ext cx="2088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30ABA"/>
                </a:solidFill>
                <a:latin typeface="Comic Sans MS" pitchFamily="66" charset="0"/>
              </a:rPr>
              <a:t>Дорожных знаков - очень много И мы должны их изучать. Их назначение такое: От бед дорожных всех спасать.</a:t>
            </a:r>
            <a:endParaRPr lang="ru-RU" sz="2400" dirty="0">
              <a:solidFill>
                <a:srgbClr val="230ABA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548680"/>
            <a:ext cx="66967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Раздел Дорожные знаки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1259632" y="1484784"/>
            <a:ext cx="7499176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990033"/>
                </a:solidFill>
              </a:rPr>
              <a:t>Все знаки делятся на</a:t>
            </a:r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3635896" y="2996952"/>
            <a:ext cx="2375843" cy="1728465"/>
          </a:xfrm>
          <a:prstGeom prst="ellipse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endParaRPr lang="ru-RU" b="1" i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995936" y="3573016"/>
            <a:ext cx="20162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ru-RU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Запрещающие</a:t>
            </a:r>
          </a:p>
        </p:txBody>
      </p:sp>
      <p:sp>
        <p:nvSpPr>
          <p:cNvPr id="60437" name="Oval 21"/>
          <p:cNvSpPr>
            <a:spLocks noChangeArrowheads="1"/>
          </p:cNvSpPr>
          <p:nvPr/>
        </p:nvSpPr>
        <p:spPr bwMode="auto">
          <a:xfrm>
            <a:off x="5724128" y="4149080"/>
            <a:ext cx="2448397" cy="1800746"/>
          </a:xfrm>
          <a:prstGeom prst="ellipse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Сообщающие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4868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Чтобы изучать правила дорожного движения нужно знать  ДОРОЖНЫЕ ЗНАКИ.</a:t>
            </a:r>
            <a:endParaRPr lang="ru-RU" sz="2000" b="1" i="1" dirty="0"/>
          </a:p>
        </p:txBody>
      </p:sp>
      <p:pic>
        <p:nvPicPr>
          <p:cNvPr id="8" name="Рисунок 7" descr="Dyadya-Step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1331640" y="1988840"/>
            <a:ext cx="2413074" cy="1944539"/>
          </a:xfrm>
          <a:prstGeom prst="ellipse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Предупреждающие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  <p:bldP spid="60435" grpId="0" animBg="1"/>
      <p:bldP spid="60436" grpId="0"/>
      <p:bldP spid="60437" grpId="0" animBg="1"/>
      <p:bldP spid="604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0" name="Picture 22" descr="j04075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552" y="31348"/>
            <a:ext cx="10585176" cy="7142068"/>
          </a:xfrm>
          <a:prstGeom prst="rect">
            <a:avLst/>
          </a:prstGeom>
          <a:noFill/>
        </p:spPr>
      </p:pic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2987824" y="2780928"/>
            <a:ext cx="4464496" cy="1944489"/>
          </a:xfrm>
          <a:prstGeom prst="ellipse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Запрещающие</a:t>
            </a:r>
            <a:endParaRPr lang="ru-RU" sz="3200" b="1" i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FF0000"/>
                </a:solidFill>
              </a:rPr>
              <a:t>STOP!!!</a:t>
            </a:r>
            <a:endParaRPr lang="ru-RU" b="0">
              <a:solidFill>
                <a:srgbClr val="FF0000"/>
              </a:solidFill>
            </a:endParaRP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6288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FF0000"/>
                </a:solidFill>
              </a:rPr>
              <a:t>Этот знак означает, что въезд ЗАПРЕЩЁН!</a:t>
            </a:r>
          </a:p>
        </p:txBody>
      </p:sp>
      <p:pic>
        <p:nvPicPr>
          <p:cNvPr id="88072" name="Picture 8" descr="j00789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348880"/>
            <a:ext cx="2736850" cy="2736850"/>
          </a:xfrm>
          <a:prstGeom prst="rect">
            <a:avLst/>
          </a:prstGeom>
          <a:noFill/>
        </p:spPr>
      </p:pic>
      <p:pic>
        <p:nvPicPr>
          <p:cNvPr id="6" name="Рисунок 5" descr="Dyadya-Step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7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Ограничение скорости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1556792"/>
            <a:ext cx="4038600" cy="4525963"/>
          </a:xfrm>
        </p:spPr>
        <p:txBody>
          <a:bodyPr/>
          <a:lstStyle/>
          <a:p>
            <a:r>
              <a:rPr lang="ru-RU" sz="2800" dirty="0"/>
              <a:t>Этот знак означает, что скорость нужно снизить до определённого показателя.</a:t>
            </a:r>
          </a:p>
        </p:txBody>
      </p:sp>
      <p:pic>
        <p:nvPicPr>
          <p:cNvPr id="121864" name="Picture 8" descr="j03463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95963" y="1484313"/>
            <a:ext cx="1741487" cy="1804987"/>
          </a:xfrm>
          <a:noFill/>
          <a:ln/>
        </p:spPr>
      </p:pic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5795963" y="4005263"/>
            <a:ext cx="1655762" cy="1655762"/>
          </a:xfrm>
          <a:prstGeom prst="ellipse">
            <a:avLst/>
          </a:prstGeom>
          <a:solidFill>
            <a:srgbClr val="FFFFFF"/>
          </a:solidFill>
          <a:ln w="2190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867400" y="4221163"/>
            <a:ext cx="143986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sz="66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sz="1800">
              <a:effectLst/>
              <a:latin typeface="Tahoma" pitchFamily="34" charset="0"/>
            </a:endParaRPr>
          </a:p>
        </p:txBody>
      </p:sp>
      <p:pic>
        <p:nvPicPr>
          <p:cNvPr id="7" name="Рисунок 6" descr="Dyadya-Step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Обгон ЗАПРЕЩЁН!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556793"/>
            <a:ext cx="4182616" cy="1944216"/>
          </a:xfrm>
        </p:spPr>
        <p:txBody>
          <a:bodyPr/>
          <a:lstStyle/>
          <a:p>
            <a:r>
              <a:rPr lang="ru-RU" sz="2800" dirty="0"/>
              <a:t>Этот знак означает, что обгон ЗАПРЕЩЁН!</a:t>
            </a:r>
          </a:p>
        </p:txBody>
      </p:sp>
      <p:pic>
        <p:nvPicPr>
          <p:cNvPr id="123911" name="Picture 7" descr="j03463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712" y="2204864"/>
            <a:ext cx="2592387" cy="2757487"/>
          </a:xfrm>
          <a:noFill/>
          <a:ln/>
        </p:spPr>
      </p:pic>
      <p:pic>
        <p:nvPicPr>
          <p:cNvPr id="5" name="Рисунок 4" descr="Dyadya-Step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1268760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Площадь</a:t>
            </a:r>
            <a:r>
              <a:rPr lang="ru-RU" dirty="0" smtClean="0"/>
              <a:t> - </a:t>
            </a:r>
            <a:r>
              <a:rPr lang="de-DE" dirty="0" err="1" smtClean="0"/>
              <a:t>Ровное</a:t>
            </a:r>
            <a:r>
              <a:rPr lang="de-DE" dirty="0" smtClean="0"/>
              <a:t> </a:t>
            </a:r>
            <a:r>
              <a:rPr lang="de-DE" dirty="0" err="1" smtClean="0"/>
              <a:t>незастроенное</a:t>
            </a:r>
            <a:r>
              <a:rPr lang="de-DE" dirty="0" smtClean="0"/>
              <a:t> </a:t>
            </a:r>
            <a:r>
              <a:rPr lang="de-DE" dirty="0" err="1" smtClean="0"/>
              <a:t>пространство</a:t>
            </a:r>
            <a:r>
              <a:rPr lang="de-DE" dirty="0" smtClean="0"/>
              <a:t> </a:t>
            </a:r>
            <a:r>
              <a:rPr lang="de-DE" dirty="0" err="1" smtClean="0"/>
              <a:t>общественного</a:t>
            </a:r>
            <a:r>
              <a:rPr lang="de-DE" dirty="0" smtClean="0"/>
              <a:t> </a:t>
            </a:r>
            <a:r>
              <a:rPr lang="de-DE" dirty="0" err="1" smtClean="0"/>
              <a:t>назначения</a:t>
            </a:r>
            <a:r>
              <a:rPr lang="de-DE" dirty="0" smtClean="0"/>
              <a:t>, </a:t>
            </a:r>
            <a:r>
              <a:rPr lang="de-DE" dirty="0" err="1" smtClean="0"/>
              <a:t>обычно</a:t>
            </a:r>
            <a:r>
              <a:rPr lang="de-DE" dirty="0" smtClean="0"/>
              <a:t> </a:t>
            </a:r>
            <a:r>
              <a:rPr lang="de-DE" dirty="0" err="1" smtClean="0"/>
              <a:t>архитектурно</a:t>
            </a:r>
            <a:r>
              <a:rPr lang="de-DE" dirty="0" smtClean="0"/>
              <a:t> </a:t>
            </a:r>
            <a:r>
              <a:rPr lang="de-DE" dirty="0" err="1" smtClean="0"/>
              <a:t>организованное</a:t>
            </a:r>
            <a:r>
              <a:rPr lang="de-DE" dirty="0" smtClean="0"/>
              <a:t> (в </a:t>
            </a:r>
            <a:r>
              <a:rPr lang="de-DE" dirty="0" err="1" smtClean="0"/>
              <a:t>городе</a:t>
            </a:r>
            <a:r>
              <a:rPr lang="de-DE" dirty="0" smtClean="0"/>
              <a:t>, </a:t>
            </a:r>
            <a:r>
              <a:rPr lang="de-DE" dirty="0" err="1" smtClean="0"/>
              <a:t>поселке</a:t>
            </a:r>
            <a:r>
              <a:rPr lang="de-DE" dirty="0" smtClean="0"/>
              <a:t> и </a:t>
            </a:r>
            <a:r>
              <a:rPr lang="de-DE" dirty="0" err="1" smtClean="0"/>
              <a:t>т.п</a:t>
            </a:r>
            <a:r>
              <a:rPr lang="de-DE" dirty="0" smtClean="0"/>
              <a:t>.), </a:t>
            </a:r>
            <a:r>
              <a:rPr lang="de-DE" dirty="0" err="1" smtClean="0"/>
              <a:t>от</a:t>
            </a:r>
            <a:r>
              <a:rPr lang="de-DE" dirty="0" smtClean="0"/>
              <a:t> </a:t>
            </a:r>
            <a:r>
              <a:rPr lang="de-DE" dirty="0" err="1" smtClean="0"/>
              <a:t>которого</a:t>
            </a:r>
            <a:r>
              <a:rPr lang="de-DE" dirty="0" smtClean="0"/>
              <a:t> в </a:t>
            </a:r>
            <a:r>
              <a:rPr lang="de-DE" dirty="0" err="1" smtClean="0"/>
              <a:t>разные</a:t>
            </a:r>
            <a:r>
              <a:rPr lang="de-DE" dirty="0" smtClean="0"/>
              <a:t> </a:t>
            </a:r>
            <a:r>
              <a:rPr lang="de-DE" dirty="0" err="1" smtClean="0"/>
              <a:t>стороны</a:t>
            </a:r>
            <a:r>
              <a:rPr lang="de-DE" dirty="0" smtClean="0"/>
              <a:t> </a:t>
            </a:r>
            <a:r>
              <a:rPr lang="de-DE" dirty="0" err="1" smtClean="0"/>
              <a:t>расходятся</a:t>
            </a:r>
            <a:r>
              <a:rPr lang="de-DE" dirty="0" smtClean="0"/>
              <a:t> </a:t>
            </a:r>
            <a:r>
              <a:rPr lang="de-DE" dirty="0" err="1" smtClean="0"/>
              <a:t>улицы</a:t>
            </a:r>
            <a:endParaRPr lang="ru-RU" dirty="0"/>
          </a:p>
        </p:txBody>
      </p:sp>
      <p:pic>
        <p:nvPicPr>
          <p:cNvPr id="69636" name="Picture 4" descr="http://www.kotomka.com/images/moskva/kotomka.com_moscow_2153_1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348880"/>
            <a:ext cx="6010878" cy="400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81128"/>
            <a:ext cx="1639821" cy="205896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548680"/>
            <a:ext cx="6624736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Раздел Улица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Движение пешеходов запрещено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564904"/>
            <a:ext cx="3491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Устанавливаются в начале зоны, в которой запрещено движение пешеходов. При этом он запрещает движение пешеходов на той стороне дороги, где установлен.</a:t>
            </a:r>
            <a:endParaRPr lang="ru-RU" b="1" dirty="0"/>
          </a:p>
        </p:txBody>
      </p:sp>
      <p:pic>
        <p:nvPicPr>
          <p:cNvPr id="7" name="Рисунок 6" descr="Dyadya-Step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  <p:pic>
        <p:nvPicPr>
          <p:cNvPr id="5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2204864"/>
            <a:ext cx="3017912" cy="30179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j04075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81200" y="-747713"/>
            <a:ext cx="12169775" cy="7848601"/>
          </a:xfrm>
          <a:prstGeom prst="rect">
            <a:avLst/>
          </a:prstGeom>
          <a:noFill/>
        </p:spPr>
      </p:pic>
      <p:sp>
        <p:nvSpPr>
          <p:cNvPr id="125957" name="Line 5"/>
          <p:cNvSpPr>
            <a:spLocks noChangeShapeType="1"/>
          </p:cNvSpPr>
          <p:nvPr/>
        </p:nvSpPr>
        <p:spPr bwMode="auto">
          <a:xfrm flipV="1">
            <a:off x="3132138" y="5345113"/>
            <a:ext cx="2232025" cy="1512887"/>
          </a:xfrm>
          <a:prstGeom prst="line">
            <a:avLst/>
          </a:prstGeom>
          <a:noFill/>
          <a:ln w="155575">
            <a:solidFill>
              <a:srgbClr val="FFCC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5958" name="Picture 6" descr="j03463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97800" y="2060575"/>
            <a:ext cx="2209800" cy="2447925"/>
          </a:xfrm>
          <a:prstGeom prst="rect">
            <a:avLst/>
          </a:prstGeom>
          <a:noFill/>
        </p:spPr>
      </p:pic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2627784" y="2348880"/>
            <a:ext cx="4320480" cy="1944539"/>
          </a:xfrm>
          <a:prstGeom prst="ellipse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Предупреждающие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0416E-6 L 0.29532 -0.221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" dur="1230" decel="100000"/>
                                        <p:tgtEl>
                                          <p:spTgt spid="12595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" dur="1230" decel="100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" dur="1230" decel="100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5957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Осторожно, ДЕТИ!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355976" y="1628800"/>
            <a:ext cx="4038600" cy="22606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Этот знак означает, что в близи данной местности находятся детские учреждения. И дети часто переходят дорогу!</a:t>
            </a:r>
          </a:p>
        </p:txBody>
      </p:sp>
      <p:pic>
        <p:nvPicPr>
          <p:cNvPr id="6" name="Рисунок 5" descr="Dyadya-Step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  <p:pic>
        <p:nvPicPr>
          <p:cNvPr id="9" name="Содержимое 8" descr="a75843a99bf1c8579d23d61f7f5148bb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628800"/>
            <a:ext cx="2495550" cy="2143125"/>
          </a:xfrm>
        </p:spPr>
      </p:pic>
      <p:pic>
        <p:nvPicPr>
          <p:cNvPr id="10" name="Содержимое 9" descr="ОСторожно-дети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1907704" y="4005064"/>
            <a:ext cx="2187575" cy="21875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ВНИМАНИЕ!!!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/>
              <a:t>Этот знак означает, что впереди либо опасный участок дороги, либо часто люди переходят дорогу. В этом месте нужно быть предельно </a:t>
            </a:r>
            <a:r>
              <a:rPr lang="ru-RU" sz="2800" b="1">
                <a:solidFill>
                  <a:srgbClr val="FF0000"/>
                </a:solidFill>
              </a:rPr>
              <a:t>ВНИМАТЕЛЬНЫМ!</a:t>
            </a:r>
          </a:p>
        </p:txBody>
      </p:sp>
      <p:pic>
        <p:nvPicPr>
          <p:cNvPr id="126984" name="Picture 8" descr="j04113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7704" y="1556792"/>
            <a:ext cx="2536825" cy="2025650"/>
          </a:xfrm>
          <a:noFill/>
          <a:ln/>
        </p:spPr>
      </p:pic>
      <p:pic>
        <p:nvPicPr>
          <p:cNvPr id="126985" name="Picture 9" descr="j03463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35696" y="4077072"/>
            <a:ext cx="2536825" cy="2033588"/>
          </a:xfrm>
          <a:noFill/>
          <a:ln/>
        </p:spPr>
      </p:pic>
      <p:pic>
        <p:nvPicPr>
          <p:cNvPr id="6" name="Рисунок 5" descr="Dyadya-Stepa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1269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Дорожные работы.</a:t>
            </a:r>
          </a:p>
        </p:txBody>
      </p:sp>
      <p:sp>
        <p:nvSpPr>
          <p:cNvPr id="1362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979712" y="2060848"/>
            <a:ext cx="4038600" cy="2044700"/>
          </a:xfrm>
        </p:spPr>
        <p:txBody>
          <a:bodyPr/>
          <a:lstStyle/>
          <a:p>
            <a:r>
              <a:rPr lang="ru-RU" sz="2800" dirty="0"/>
              <a:t>Этот знак показывает, что впереди идут дорожные работы, ремонт дороги.</a:t>
            </a:r>
          </a:p>
        </p:txBody>
      </p:sp>
      <p:pic>
        <p:nvPicPr>
          <p:cNvPr id="136203" name="Picture 11" descr="j03440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24525" y="4005263"/>
            <a:ext cx="2200275" cy="1922462"/>
          </a:xfrm>
          <a:noFill/>
          <a:ln/>
        </p:spPr>
      </p:pic>
      <p:pic>
        <p:nvPicPr>
          <p:cNvPr id="136204" name="Picture 12" descr="j03462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51500" y="1700213"/>
            <a:ext cx="2403475" cy="1922462"/>
          </a:xfrm>
          <a:noFill/>
          <a:ln/>
        </p:spPr>
      </p:pic>
      <p:pic>
        <p:nvPicPr>
          <p:cNvPr id="6" name="Рисунок 5" descr="Dyadya-Stepa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  <p:bldP spid="13620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1" name="Picture 9" descr="j04113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584" y="476672"/>
            <a:ext cx="4345894" cy="5832648"/>
          </a:xfrm>
          <a:noFill/>
          <a:ln/>
        </p:spPr>
      </p:pic>
      <p:pic>
        <p:nvPicPr>
          <p:cNvPr id="156682" name="Picture 10" descr="j04114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548680"/>
            <a:ext cx="3591489" cy="4726906"/>
          </a:xfrm>
          <a:noFill/>
          <a:ln/>
        </p:spPr>
      </p:pic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2771800" y="2564904"/>
            <a:ext cx="4032448" cy="1656730"/>
          </a:xfrm>
          <a:prstGeom prst="ellipse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ru-RU" sz="32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Сообщающие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49500"/>
            <a:ext cx="4248150" cy="1655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9900FF"/>
                </a:solidFill>
              </a:rPr>
              <a:t>Этот знак сообщает нам, что  впереди находится автозаправка.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620688"/>
            <a:ext cx="468052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АВТОЗАВРАВКА</a:t>
            </a:r>
            <a:endParaRPr lang="ru-RU" sz="4800" b="1" dirty="0"/>
          </a:p>
        </p:txBody>
      </p:sp>
      <p:pic>
        <p:nvPicPr>
          <p:cNvPr id="6" name="Рисунок 5" descr="Dyadya-Step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  <p:pic>
        <p:nvPicPr>
          <p:cNvPr id="158729" name="Picture 9" descr="j03436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2204864"/>
            <a:ext cx="2879725" cy="2879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3" name="Rectangle 1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ТАКСИ</a:t>
            </a:r>
            <a:endParaRPr lang="ru-RU" b="1" dirty="0"/>
          </a:p>
        </p:txBody>
      </p:sp>
      <p:sp>
        <p:nvSpPr>
          <p:cNvPr id="16078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907704" y="2060848"/>
            <a:ext cx="3600400" cy="2116262"/>
          </a:xfrm>
        </p:spPr>
        <p:txBody>
          <a:bodyPr/>
          <a:lstStyle/>
          <a:p>
            <a:r>
              <a:rPr lang="ru-RU" sz="2800" b="1" dirty="0">
                <a:solidFill>
                  <a:srgbClr val="9900FF"/>
                </a:solidFill>
              </a:rPr>
              <a:t>Этот знак сообщает нам, что вблизи   находится стоянка такси. </a:t>
            </a:r>
          </a:p>
        </p:txBody>
      </p:sp>
      <p:pic>
        <p:nvPicPr>
          <p:cNvPr id="160786" name="Picture 18" descr="j04113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83213" y="2139950"/>
            <a:ext cx="2566987" cy="3444875"/>
          </a:xfrm>
          <a:noFill/>
          <a:ln/>
        </p:spPr>
      </p:pic>
      <p:pic>
        <p:nvPicPr>
          <p:cNvPr id="5" name="Рисунок 4" descr="Dyadya-Step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07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АВТОСЕРВИС</a:t>
            </a:r>
            <a:endParaRPr lang="ru-RU" b="1" dirty="0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89138"/>
            <a:ext cx="4248150" cy="1900237"/>
          </a:xfrm>
        </p:spPr>
        <p:txBody>
          <a:bodyPr/>
          <a:lstStyle/>
          <a:p>
            <a:r>
              <a:rPr lang="ru-RU" sz="2800" b="1">
                <a:solidFill>
                  <a:srgbClr val="9900FF"/>
                </a:solidFill>
              </a:rPr>
              <a:t>Этот знак сообщает, что недалеко находится автосервис.</a:t>
            </a:r>
          </a:p>
        </p:txBody>
      </p:sp>
      <p:pic>
        <p:nvPicPr>
          <p:cNvPr id="167943" name="Picture 7" descr="j04114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3728" y="2060848"/>
            <a:ext cx="2625725" cy="3454400"/>
          </a:xfrm>
          <a:noFill/>
          <a:ln/>
        </p:spPr>
      </p:pic>
      <p:pic>
        <p:nvPicPr>
          <p:cNvPr id="5" name="Рисунок 4" descr="Dyadya-Step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2427089" cy="6741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Проспект</a:t>
            </a:r>
            <a:r>
              <a:rPr lang="ru-RU" dirty="0" smtClean="0"/>
              <a:t> - как правило, длинная, прямая и широкая улица в городе возможно, обсаженная зеленью</a:t>
            </a:r>
            <a:endParaRPr lang="ru-RU" dirty="0"/>
          </a:p>
        </p:txBody>
      </p:sp>
      <p:pic>
        <p:nvPicPr>
          <p:cNvPr id="72706" name="Picture 2" descr="https://gov.spb.ru/static/writable/mediact/photo/2013/08/14/%D0%9D%D0%B5%D0%B2%D1%81%D0%BA%D0%B8%D0%B9_%D0%BF%D1%80%D0%BE%D1%81%D0%BF%D0%B5%D0%BA%D1%8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988840"/>
            <a:ext cx="6299206" cy="4191577"/>
          </a:xfrm>
          <a:prstGeom prst="rect">
            <a:avLst/>
          </a:prstGeom>
          <a:noFill/>
        </p:spPr>
      </p:pic>
      <p:pic>
        <p:nvPicPr>
          <p:cNvPr id="4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53136"/>
            <a:ext cx="1639821" cy="205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бульвар</a:t>
            </a:r>
            <a:r>
              <a:rPr lang="ru-RU" dirty="0" smtClean="0"/>
              <a:t> — </a:t>
            </a:r>
            <a:r>
              <a:rPr lang="de-DE" dirty="0" err="1" smtClean="0"/>
              <a:t>обсаженная</a:t>
            </a:r>
            <a:r>
              <a:rPr lang="de-DE" dirty="0" smtClean="0"/>
              <a:t> </a:t>
            </a:r>
            <a:r>
              <a:rPr lang="de-DE" dirty="0" err="1" smtClean="0"/>
              <a:t>деревьями</a:t>
            </a:r>
            <a:r>
              <a:rPr lang="de-DE" dirty="0" smtClean="0"/>
              <a:t> </a:t>
            </a:r>
            <a:r>
              <a:rPr lang="de-DE" dirty="0" err="1" smtClean="0"/>
              <a:t>широкая</a:t>
            </a:r>
            <a:r>
              <a:rPr lang="de-DE" dirty="0" smtClean="0"/>
              <a:t>, </a:t>
            </a:r>
            <a:r>
              <a:rPr lang="de-DE" dirty="0" err="1" smtClean="0"/>
              <a:t>но</a:t>
            </a:r>
            <a:r>
              <a:rPr lang="de-DE" dirty="0" smtClean="0"/>
              <a:t> </a:t>
            </a:r>
            <a:r>
              <a:rPr lang="de-DE" dirty="0" err="1" smtClean="0"/>
              <a:t>не</a:t>
            </a:r>
            <a:r>
              <a:rPr lang="de-DE" dirty="0" smtClean="0"/>
              <a:t> </a:t>
            </a:r>
            <a:r>
              <a:rPr lang="de-DE" dirty="0" err="1" smtClean="0"/>
              <a:t>высокая</a:t>
            </a:r>
            <a:r>
              <a:rPr lang="de-DE" dirty="0" smtClean="0"/>
              <a:t> </a:t>
            </a:r>
            <a:r>
              <a:rPr lang="de-DE" dirty="0" err="1" smtClean="0"/>
              <a:t>насыпь</a:t>
            </a:r>
            <a:r>
              <a:rPr lang="de-DE" dirty="0" smtClean="0"/>
              <a:t>, </a:t>
            </a:r>
            <a:r>
              <a:rPr lang="de-DE" dirty="0" err="1" smtClean="0"/>
              <a:t>идущая</a:t>
            </a:r>
            <a:r>
              <a:rPr lang="de-DE" dirty="0" smtClean="0"/>
              <a:t> </a:t>
            </a:r>
            <a:r>
              <a:rPr lang="de-DE" dirty="0" err="1" smtClean="0"/>
              <a:t>вдоль</a:t>
            </a:r>
            <a:r>
              <a:rPr lang="de-DE" dirty="0" smtClean="0"/>
              <a:t> </a:t>
            </a:r>
            <a:r>
              <a:rPr lang="de-DE" dirty="0" err="1" smtClean="0"/>
              <a:t>улицы</a:t>
            </a:r>
            <a:r>
              <a:rPr lang="de-DE" dirty="0" smtClean="0"/>
              <a:t> и </a:t>
            </a:r>
            <a:r>
              <a:rPr lang="de-DE" dirty="0" err="1" smtClean="0"/>
              <a:t>служащая</a:t>
            </a:r>
            <a:r>
              <a:rPr lang="ru-RU" dirty="0" smtClean="0"/>
              <a:t> </a:t>
            </a:r>
            <a:r>
              <a:rPr lang="de-DE" dirty="0" err="1" smtClean="0"/>
              <a:t>для</a:t>
            </a:r>
            <a:r>
              <a:rPr lang="de-DE" dirty="0" smtClean="0"/>
              <a:t> </a:t>
            </a:r>
            <a:r>
              <a:rPr lang="de-DE" dirty="0" err="1" smtClean="0"/>
              <a:t>гулянья</a:t>
            </a:r>
            <a:r>
              <a:rPr lang="de-DE" dirty="0" smtClean="0"/>
              <a:t>.</a:t>
            </a:r>
            <a:endParaRPr lang="ru-RU" dirty="0"/>
          </a:p>
        </p:txBody>
      </p:sp>
      <p:pic>
        <p:nvPicPr>
          <p:cNvPr id="73730" name="Picture 2" descr="http://tsarselo.ru/images/photos/3742d5c535df2f4af455771a827eda8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276872"/>
            <a:ext cx="6526215" cy="3744416"/>
          </a:xfrm>
          <a:prstGeom prst="rect">
            <a:avLst/>
          </a:prstGeom>
          <a:noFill/>
        </p:spPr>
      </p:pic>
      <p:pic>
        <p:nvPicPr>
          <p:cNvPr id="5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81128"/>
            <a:ext cx="1639821" cy="205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танюшка\МУК\конкурсы\Безопасное движение\Безопасное движение\Презентация №1\58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76443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75856" y="1052736"/>
            <a:ext cx="331236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63888" y="1196752"/>
            <a:ext cx="28803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городу, по улице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ходят просто так.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Когда не знаешь правила,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Легко попасть впросак.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время будь внимательным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помни наперед: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Свои имеют правила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Шофер и пешеход.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Знает каждый гражданин,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Что в любое время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Мостовая – для машин,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Тротуар – для пешехода!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Нельзя играть на мостовой!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Ведь ты рискуешь головой!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мостовой – не играть, не кататься,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0ABA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хотите здоровым остаться!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0ABA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танюшка\МУК\конкурсы\Безопасное движение\Безопасное движение\Презентация №1\58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"/>
            <a:ext cx="8501091" cy="6375818"/>
          </a:xfrm>
          <a:prstGeom prst="rect">
            <a:avLst/>
          </a:prstGeom>
          <a:noFill/>
        </p:spPr>
      </p:pic>
      <p:pic>
        <p:nvPicPr>
          <p:cNvPr id="7" name="Picture 4" descr="J:\танюшка\МУК\конкурсы\Безопасное движение\Безопасное движение\Анимация\Люди\1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071546"/>
            <a:ext cx="1143008" cy="1371610"/>
          </a:xfrm>
          <a:prstGeom prst="rect">
            <a:avLst/>
          </a:prstGeom>
          <a:noFill/>
        </p:spPr>
      </p:pic>
      <p:pic>
        <p:nvPicPr>
          <p:cNvPr id="8" name="Picture 5" descr="J:\танюшка\МУК\конкурсы\Безопасное движение\Безопасное движение\Анимация\Люди\5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3212976"/>
            <a:ext cx="1416848" cy="1833568"/>
          </a:xfrm>
          <a:prstGeom prst="rect">
            <a:avLst/>
          </a:prstGeom>
          <a:noFill/>
        </p:spPr>
      </p:pic>
      <p:pic>
        <p:nvPicPr>
          <p:cNvPr id="9" name="Picture 6" descr="J:\танюшка\МУК\конкурсы\Безопасное движение\Безопасное движение\Анимация\Люди\6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5" y="3286125"/>
            <a:ext cx="1262069" cy="2163547"/>
          </a:xfrm>
          <a:prstGeom prst="rect">
            <a:avLst/>
          </a:prstGeom>
          <a:noFill/>
        </p:spPr>
      </p:pic>
      <p:sp>
        <p:nvSpPr>
          <p:cNvPr id="6" name="Счетверенная стрелка 5"/>
          <p:cNvSpPr/>
          <p:nvPr/>
        </p:nvSpPr>
        <p:spPr>
          <a:xfrm rot="18903632">
            <a:off x="212589" y="-1266520"/>
            <a:ext cx="8789377" cy="9029905"/>
          </a:xfrm>
          <a:prstGeom prst="quadArrow">
            <a:avLst>
              <a:gd name="adj1" fmla="val 6740"/>
              <a:gd name="adj2" fmla="val 10947"/>
              <a:gd name="adj3" fmla="val 2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83768" y="2060848"/>
            <a:ext cx="4380013" cy="1879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801688"/>
            <a:r>
              <a:rPr lang="ru-RU" sz="2200" b="1" dirty="0">
                <a:latin typeface="+mj-lt"/>
              </a:rPr>
              <a:t>НЕЛЬЗЯ ИГРАТЬ</a:t>
            </a:r>
          </a:p>
          <a:p>
            <a:pPr algn="ctr" defTabSz="801688"/>
            <a:r>
              <a:rPr lang="ru-RU" sz="2200" b="1" dirty="0" smtClean="0">
                <a:latin typeface="+mj-lt"/>
              </a:rPr>
              <a:t>НА ДОРОГЕ, </a:t>
            </a:r>
          </a:p>
          <a:p>
            <a:pPr algn="ctr" defTabSz="801688"/>
            <a:r>
              <a:rPr lang="ru-RU" sz="2200" b="1" dirty="0" smtClean="0">
                <a:latin typeface="+mj-lt"/>
              </a:rPr>
              <a:t>ЭТО </a:t>
            </a:r>
            <a:r>
              <a:rPr lang="ru-RU" sz="2200" b="1" dirty="0">
                <a:latin typeface="+mj-lt"/>
              </a:rPr>
              <a:t>ОПАСНО </a:t>
            </a:r>
          </a:p>
          <a:p>
            <a:pPr algn="ctr" defTabSz="801688"/>
            <a:r>
              <a:rPr lang="ru-RU" sz="2200" b="1" dirty="0" smtClean="0">
                <a:latin typeface="+mj-lt"/>
              </a:rPr>
              <a:t>ДЛЯ ЖИЗНИ!</a:t>
            </a:r>
            <a:endParaRPr lang="ru-RU" sz="2200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48148E-6 C 0.00522 0.00254 0.0106 0.00741 0.01546 0.01157 C 0.01928 0.01481 0.01997 0.01875 0.02414 0.0206 C 0.02796 0.02847 0.033 0.03449 0.03664 0.04236 C 0.03768 0.04838 0.03994 0.05393 0.04237 0.05903 C 0.04133 0.07245 0.04341 0.07338 0.0356 0.07708 C 0.03334 0.07662 0.03109 0.07662 0.02883 0.07569 C 0.02501 0.07407 0.02518 0.06967 0.02119 0.06805 C 0.01772 0.06065 0.01494 0.05926 0.00869 0.05787 C 0.00122 0.05417 -0.0026 0.05555 -0.01145 0.05648 C -0.01683 0.05903 -0.01562 0.06042 -0.01909 0.06412 C -0.02082 0.06597 -0.02308 0.06643 -0.02499 0.06805 C -0.02881 0.07569 -0.03611 0.07662 -0.04219 0.07963 C -0.05052 0.07731 -0.05139 0.06967 -0.05868 0.06667 C -0.06301 0.06481 -0.06719 0.06296 -0.07118 0.06042 C -0.10329 0.0618 -0.09601 0.06042 -0.11719 0.06921 C -0.12014 0.07176 -0.12205 0.07454 -0.125 0.07708 C -0.12587 0.08055 -0.12639 0.08518 -0.12777 0.08842 C -0.12951 0.09259 -0.1328 0.09444 -0.13454 0.09884 C -0.13698 0.10509 -0.1375 0.11366 -0.14323 0.11667 C -0.15347 0.12199 -0.16076 0.11921 -0.17309 0.11921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13519 C -0.0073 0.13797 -0.00539 0.14005 -0.00504 0.14283 C -0.0007 0.18287 -0.00643 0.15348 -0.00313 0.16968 C -0.00348 0.17431 -0.00296 0.1794 -0.00417 0.1838 C -0.00486 0.18635 -0.01146 0.19121 -0.01372 0.19144 C -0.02361 0.19213 -0.03368 0.19236 -0.04358 0.19283 C -0.04931 0.19375 -0.05157 0.19398 -0.05608 0.19792 C -0.05782 0.20139 -0.05868 0.20648 -0.06094 0.20949 C -0.0632 0.2125 -0.06667 0.2132 -0.06945 0.21459 C -0.07778 0.2132 -0.08473 0.21019 -0.09254 0.20695 C -0.09844 0.20186 -0.10452 0.20463 -0.11094 0.20695 C -0.12327 0.21158 -0.13368 0.22107 -0.14653 0.22361 C -0.16198 0.22223 -0.15973 0.22454 -0.16754 0.2132 C -0.16823 0.20417 -0.16754 0.19723 -0.17153 0.19028 C -0.17379 0.17315 -0.18143 0.16713 -0.19167 0.15811 C -0.19914 0.15139 -0.20955 0.15741 -0.21858 0.15695 C -0.22309 0.15301 -0.229 0.14746 -0.23403 0.14537 C -0.2349 0.14375 -0.23577 0.14167 -0.23681 0.14028 C -0.23768 0.13912 -0.23907 0.13889 -0.23976 0.13773 C -0.24132 0.13519 -0.24462 0.12061 -0.24549 0.11713 C -0.24653 0.1125 -0.24792 0.1 -0.25122 0.09653 C -0.254 0.09375 -0.25938 0.09422 -0.26285 0.09283 C -0.2691 0.08727 -0.27379 0.08773 -0.28108 0.08773 " pathEditMode="relative" ptsTypes="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652120" y="0"/>
            <a:ext cx="3384376" cy="3689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67744" y="2348880"/>
            <a:ext cx="6359780" cy="4357694"/>
            <a:chOff x="2784220" y="2500306"/>
            <a:chExt cx="6359780" cy="4357694"/>
          </a:xfrm>
        </p:grpSpPr>
        <p:pic>
          <p:nvPicPr>
            <p:cNvPr id="6" name="Picture 2" descr="J:\танюшка\МУК\конкурсы\Безопасное движение\Безопасное движение\Презентация №1\deti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84220" y="2857496"/>
              <a:ext cx="6359780" cy="4000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J:\танюшка\МУК\конкурсы\Безопасное движение\Безопасное движение\Анимация\Знаки\18.gif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29322" y="2500306"/>
              <a:ext cx="1003140" cy="2225716"/>
            </a:xfrm>
            <a:prstGeom prst="rect">
              <a:avLst/>
            </a:prstGeom>
            <a:noFill/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60648"/>
            <a:ext cx="4714876" cy="378631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24128" y="0"/>
            <a:ext cx="341987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Где улицу надо тебе перейти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О правиле помни простом: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С вниманьем налево сперва погляди,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Направо взгляни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ты потом!</a:t>
            </a:r>
            <a:endParaRPr lang="ru-RU" sz="2400" dirty="0">
              <a:solidFill>
                <a:srgbClr val="00009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060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ru-RU" dirty="0">
              <a:solidFill>
                <a:srgbClr val="00009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2403" y="762285"/>
            <a:ext cx="976220" cy="1733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94491" y="4072011"/>
            <a:ext cx="2149509" cy="2742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5301208"/>
            <a:ext cx="2520280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589240"/>
            <a:ext cx="3744416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08520" y="0"/>
            <a:ext cx="2771800" cy="623731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797152"/>
            <a:ext cx="1284460" cy="167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907704" y="0"/>
            <a:ext cx="3384376" cy="6048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В лесу, где все без правил</a:t>
            </a:r>
          </a:p>
          <a:p>
            <a:pPr marL="0" indent="0" algn="ctr">
              <a:buNone/>
            </a:pPr>
            <a:r>
              <a:rPr lang="ru-RU" sz="2000" dirty="0" smtClean="0"/>
              <a:t>Ходили до сих пор,</a:t>
            </a:r>
          </a:p>
          <a:p>
            <a:pPr marL="0" indent="0" algn="ctr">
              <a:buNone/>
            </a:pPr>
            <a:r>
              <a:rPr lang="ru-RU" sz="2000" dirty="0" smtClean="0"/>
              <a:t>Однажды появился</a:t>
            </a:r>
          </a:p>
          <a:p>
            <a:pPr marL="0" indent="0" algn="ctr">
              <a:buNone/>
            </a:pPr>
            <a:r>
              <a:rPr lang="ru-RU" sz="2000" dirty="0" smtClean="0"/>
              <a:t>Дорожный светофор.</a:t>
            </a:r>
          </a:p>
          <a:p>
            <a:pPr marL="0" indent="0" algn="ctr">
              <a:buNone/>
            </a:pPr>
            <a:r>
              <a:rPr lang="ru-RU" sz="2000" dirty="0" smtClean="0"/>
              <a:t>Откуда-то с дороги</a:t>
            </a:r>
          </a:p>
          <a:p>
            <a:pPr marL="0" indent="0" algn="ctr">
              <a:buNone/>
            </a:pPr>
            <a:r>
              <a:rPr lang="ru-RU" sz="2000" dirty="0" smtClean="0"/>
              <a:t>Принес его Медведь.</a:t>
            </a:r>
          </a:p>
          <a:p>
            <a:pPr marL="0" indent="0" algn="ctr">
              <a:buNone/>
            </a:pPr>
            <a:r>
              <a:rPr lang="ru-RU" sz="2000" dirty="0" smtClean="0"/>
              <a:t>И звери прибежали</a:t>
            </a:r>
          </a:p>
          <a:p>
            <a:pPr marL="0" indent="0" algn="ctr">
              <a:buNone/>
            </a:pPr>
            <a:r>
              <a:rPr lang="ru-RU" sz="2000" dirty="0" smtClean="0"/>
              <a:t>На технику смотреть.</a:t>
            </a:r>
          </a:p>
          <a:p>
            <a:pPr marL="0" indent="0" algn="ctr">
              <a:buNone/>
            </a:pPr>
            <a:r>
              <a:rPr lang="ru-RU" sz="2000" dirty="0" smtClean="0"/>
              <a:t>И первым начал Ёжик:</a:t>
            </a:r>
          </a:p>
          <a:p>
            <a:pPr algn="ctr">
              <a:buFontTx/>
              <a:buChar char="-"/>
            </a:pPr>
            <a:r>
              <a:rPr lang="ru-RU" sz="2000" dirty="0" smtClean="0"/>
              <a:t>Какая ерунда!</a:t>
            </a:r>
          </a:p>
          <a:p>
            <a:pPr marL="0" indent="0" algn="ctr">
              <a:buNone/>
            </a:pPr>
            <a:r>
              <a:rPr lang="ru-RU" sz="2000" dirty="0" smtClean="0"/>
              <a:t>Нужны для светофора</a:t>
            </a:r>
          </a:p>
          <a:p>
            <a:pPr marL="0" indent="0" algn="ctr">
              <a:buNone/>
            </a:pPr>
            <a:r>
              <a:rPr lang="ru-RU" sz="2000" dirty="0" smtClean="0"/>
              <a:t>И ток, и провода.</a:t>
            </a:r>
          </a:p>
          <a:p>
            <a:pPr marL="0" indent="0" algn="ctr">
              <a:buNone/>
            </a:pPr>
            <a:r>
              <a:rPr lang="ru-RU" sz="2000" dirty="0" smtClean="0"/>
              <a:t>А если он не будет</a:t>
            </a:r>
          </a:p>
          <a:p>
            <a:pPr marL="0" indent="0" algn="ctr">
              <a:buNone/>
            </a:pPr>
            <a:r>
              <a:rPr lang="ru-RU" sz="2000" dirty="0" smtClean="0"/>
              <a:t>Как следует гореть,</a:t>
            </a:r>
          </a:p>
          <a:p>
            <a:pPr marL="0" indent="0" algn="ctr">
              <a:buNone/>
            </a:pPr>
            <a:r>
              <a:rPr lang="ru-RU" sz="2000" dirty="0" smtClean="0"/>
              <a:t>То нам на эту штуку</a:t>
            </a:r>
          </a:p>
          <a:p>
            <a:pPr marL="0" indent="0" algn="ctr">
              <a:buNone/>
            </a:pPr>
            <a:r>
              <a:rPr lang="ru-RU" sz="2000" dirty="0" smtClean="0"/>
              <a:t>Не стоит и смотреть!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3645024"/>
            <a:ext cx="2751359" cy="3212976"/>
          </a:xfrm>
          <a:prstGeom prst="rect">
            <a:avLst/>
          </a:prstGeom>
        </p:spPr>
      </p:pic>
      <p:pic>
        <p:nvPicPr>
          <p:cNvPr id="25602" name="Picture 2" descr="http://taxinv.ru/svetoforik/data/upimages/svetoforik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4664"/>
            <a:ext cx="2124075" cy="2667000"/>
          </a:xfrm>
          <a:prstGeom prst="rect">
            <a:avLst/>
          </a:prstGeom>
          <a:noFill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52120" y="332656"/>
            <a:ext cx="3240360" cy="4781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с Ёжиком согласен!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Сказал зевая Волк.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если б он работал,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Какой в нём был бы толк?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гоню я зайца,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просто смысла нет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Бежать на свет зелёный,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Стоять на красный свет!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я, - сказал Зайчишка,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уже бегу,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Следить за светофором,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Простите не могу!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60648"/>
            <a:ext cx="976220" cy="1733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24328" y="4653136"/>
            <a:ext cx="1823851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2|3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a:spPr>
      <a:bodyPr rtlCol="0" anchor="ctr"/>
      <a:lstStyle>
        <a:defPPr algn="ctr">
          <a:defRPr dirty="0" smtClean="0">
            <a:solidFill>
              <a:srgbClr val="FF0000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675</Words>
  <Application>Microsoft Office PowerPoint</Application>
  <PresentationFormat>Экран (4:3)</PresentationFormat>
  <Paragraphs>124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Все знаки делятся на</vt:lpstr>
      <vt:lpstr>Слайд 16</vt:lpstr>
      <vt:lpstr>STOP!!!</vt:lpstr>
      <vt:lpstr>Ограничение скорости</vt:lpstr>
      <vt:lpstr>Обгон ЗАПРЕЩЁН!</vt:lpstr>
      <vt:lpstr>Движение пешеходов запрещено </vt:lpstr>
      <vt:lpstr>Слайд 21</vt:lpstr>
      <vt:lpstr>Осторожно, ДЕТИ!</vt:lpstr>
      <vt:lpstr>ВНИМАНИЕ!!!</vt:lpstr>
      <vt:lpstr>Дорожные работы.</vt:lpstr>
      <vt:lpstr>Слайд 25</vt:lpstr>
      <vt:lpstr>Слайд 26</vt:lpstr>
      <vt:lpstr>ТАКСИ</vt:lpstr>
      <vt:lpstr>АВТОСЕРВИС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666BOSS666</cp:lastModifiedBy>
  <cp:revision>81</cp:revision>
  <dcterms:created xsi:type="dcterms:W3CDTF">2015-09-28T09:15:48Z</dcterms:created>
  <dcterms:modified xsi:type="dcterms:W3CDTF">2016-01-10T10:54:56Z</dcterms:modified>
</cp:coreProperties>
</file>