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«Скатай шарики»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«Скатай шарики»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допустимый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«Скатай шарики»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критический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/>
                      <a:t>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«Скатай шарики»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096128"/>
        <c:axId val="104097664"/>
        <c:axId val="0"/>
      </c:bar3DChart>
      <c:catAx>
        <c:axId val="104096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4097664"/>
        <c:crosses val="autoZero"/>
        <c:auto val="1"/>
        <c:lblAlgn val="ctr"/>
        <c:lblOffset val="100"/>
        <c:noMultiLvlLbl val="0"/>
      </c:catAx>
      <c:valAx>
        <c:axId val="104097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096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«Кулак, ребро, ладонь»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«Кулак, ребро, ладонь»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допустимый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«Кулак, ребро, ладонь»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критический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14814814814814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2400"/>
                      <a:t>11</a:t>
                    </a:r>
                    <a:endParaRPr lang="en-US" sz="2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«Кулак, ребро, ладонь»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166912"/>
        <c:axId val="144168448"/>
        <c:axId val="0"/>
      </c:bar3DChart>
      <c:catAx>
        <c:axId val="144166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44168448"/>
        <c:crosses val="autoZero"/>
        <c:auto val="1"/>
        <c:lblAlgn val="ctr"/>
        <c:lblOffset val="100"/>
        <c:noMultiLvlLbl val="0"/>
      </c:catAx>
      <c:valAx>
        <c:axId val="144168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166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«Кулак,  ладонь»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«Кулак,  ладонь»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допустимый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«Кулак,  ладонь»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критический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14814814814814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2400"/>
                      <a:t>13</a:t>
                    </a:r>
                    <a:endParaRPr lang="en-US" sz="2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«Кулак,  ладонь»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430400"/>
        <c:axId val="106973056"/>
        <c:axId val="0"/>
      </c:bar3DChart>
      <c:catAx>
        <c:axId val="105430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6973056"/>
        <c:crosses val="autoZero"/>
        <c:auto val="1"/>
        <c:lblAlgn val="ctr"/>
        <c:lblOffset val="100"/>
        <c:noMultiLvlLbl val="0"/>
      </c:catAx>
      <c:valAx>
        <c:axId val="106973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430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«Смотай клубочек»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«Смотай клубочек»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допустимый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«Смотай клубочек»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критический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14814814814814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«Смотай клубочек»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080512"/>
        <c:axId val="104082048"/>
        <c:axId val="0"/>
      </c:bar3DChart>
      <c:catAx>
        <c:axId val="1040805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4082048"/>
        <c:crosses val="autoZero"/>
        <c:auto val="1"/>
        <c:lblAlgn val="ctr"/>
        <c:lblOffset val="100"/>
        <c:noMultiLvlLbl val="0"/>
      </c:catAx>
      <c:valAx>
        <c:axId val="104082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080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«Собери спички в два коробка»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«Собери спички в два коробка»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допустимый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«Собери спички в два коробка»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критический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14814814814814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3</a:t>
                    </a:r>
                    <a:r>
                      <a:rPr lang="ru-RU" sz="2400"/>
                      <a:t>4</a:t>
                    </a:r>
                    <a:endParaRPr lang="en-US" sz="2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«Собери спички в два коробка»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375616"/>
        <c:axId val="106967040"/>
        <c:axId val="0"/>
      </c:bar3DChart>
      <c:catAx>
        <c:axId val="105375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6967040"/>
        <c:crosses val="autoZero"/>
        <c:auto val="1"/>
        <c:lblAlgn val="ctr"/>
        <c:lblOffset val="100"/>
        <c:noMultiLvlLbl val="0"/>
      </c:catAx>
      <c:valAx>
        <c:axId val="10696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375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«Колечко»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«Колечко»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допустимый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«Колечко»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критический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14814814814814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2400"/>
                      <a:t>13</a:t>
                    </a:r>
                    <a:endParaRPr lang="en-US" sz="2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«Колечко»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295232"/>
        <c:axId val="105424384"/>
        <c:axId val="0"/>
      </c:bar3DChart>
      <c:catAx>
        <c:axId val="105295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5424384"/>
        <c:crosses val="autoZero"/>
        <c:auto val="1"/>
        <c:lblAlgn val="ctr"/>
        <c:lblOffset val="100"/>
        <c:noMultiLvlLbl val="0"/>
      </c:catAx>
      <c:valAx>
        <c:axId val="105424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295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«Покажи пальчики»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«Покажи пальчики»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допустимый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«Покажи пальчики»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критический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14814814814814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2400"/>
                      <a:t>10</a:t>
                    </a:r>
                    <a:endParaRPr lang="en-US" sz="2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«Покажи пальчики»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776448"/>
        <c:axId val="111683456"/>
        <c:axId val="0"/>
      </c:bar3DChart>
      <c:catAx>
        <c:axId val="108776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1683456"/>
        <c:crosses val="autoZero"/>
        <c:auto val="1"/>
        <c:lblAlgn val="ctr"/>
        <c:lblOffset val="100"/>
        <c:noMultiLvlLbl val="0"/>
      </c:catAx>
      <c:valAx>
        <c:axId val="111683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776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 «Поймай мяч»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 «Поймай мяч»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допустимый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 «Поймай мяч»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критический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14814814814814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2400"/>
                      <a:t>0</a:t>
                    </a:r>
                    <a:endParaRPr lang="en-US" sz="2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 «Поймай мяч»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934464"/>
        <c:axId val="107936000"/>
        <c:axId val="0"/>
      </c:bar3DChart>
      <c:catAx>
        <c:axId val="107934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7936000"/>
        <c:crosses val="autoZero"/>
        <c:auto val="1"/>
        <c:lblAlgn val="ctr"/>
        <c:lblOffset val="100"/>
        <c:noMultiLvlLbl val="0"/>
      </c:catAx>
      <c:valAx>
        <c:axId val="10793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934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«Покажи жестами»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«Покажи жестами»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допустимый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«Покажи жестами»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критический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14814814814814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2400"/>
                      <a:t>0</a:t>
                    </a:r>
                    <a:endParaRPr lang="en-US" sz="2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«Покажи жестами»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109184"/>
        <c:axId val="104111488"/>
        <c:axId val="0"/>
      </c:bar3DChart>
      <c:catAx>
        <c:axId val="104109184"/>
        <c:scaling>
          <c:orientation val="minMax"/>
        </c:scaling>
        <c:delete val="0"/>
        <c:axPos val="b"/>
        <c:majorTickMark val="out"/>
        <c:minorTickMark val="none"/>
        <c:tickLblPos val="nextTo"/>
        <c:crossAx val="104111488"/>
        <c:crosses val="autoZero"/>
        <c:auto val="1"/>
        <c:lblAlgn val="ctr"/>
        <c:lblOffset val="100"/>
        <c:noMultiLvlLbl val="0"/>
      </c:catAx>
      <c:valAx>
        <c:axId val="10411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109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«Делай как я»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«Делай как я»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допустимый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«Делай как я»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критический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14814814814814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2400"/>
                      <a:t>21</a:t>
                    </a:r>
                    <a:endParaRPr lang="en-US" sz="2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«Делай как я»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687680"/>
        <c:axId val="143689216"/>
        <c:axId val="0"/>
      </c:bar3DChart>
      <c:catAx>
        <c:axId val="143687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43689216"/>
        <c:crosses val="autoZero"/>
        <c:auto val="1"/>
        <c:lblAlgn val="ctr"/>
        <c:lblOffset val="100"/>
        <c:noMultiLvlLbl val="0"/>
      </c:catAx>
      <c:valAx>
        <c:axId val="14368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687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«Лягушка»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«Лягушка»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допустимый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«Лягушка»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критический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14814814814814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2400"/>
                      <a:t>11</a:t>
                    </a:r>
                    <a:endParaRPr lang="en-US" sz="2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«Лягушка»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905536"/>
        <c:axId val="143907072"/>
        <c:axId val="0"/>
      </c:bar3DChart>
      <c:catAx>
        <c:axId val="143905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43907072"/>
        <c:crosses val="autoZero"/>
        <c:auto val="1"/>
        <c:lblAlgn val="ctr"/>
        <c:lblOffset val="100"/>
        <c:noMultiLvlLbl val="0"/>
      </c:catAx>
      <c:valAx>
        <c:axId val="143907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905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E2F4A-5254-4208-A5E9-CD45A56CF1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93943D-DD76-447C-9529-D667ED28F94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ловкость рук</a:t>
          </a:r>
          <a:endParaRPr lang="ru-RU" dirty="0">
            <a:solidFill>
              <a:srgbClr val="002060"/>
            </a:solidFill>
          </a:endParaRPr>
        </a:p>
      </dgm:t>
    </dgm:pt>
    <dgm:pt modelId="{32C4549D-27D0-4B32-9E3F-0A4E9F5AA989}" type="parTrans" cxnId="{BC9E1E06-09C7-4C23-93D4-0394A997BAC9}">
      <dgm:prSet/>
      <dgm:spPr/>
      <dgm:t>
        <a:bodyPr/>
        <a:lstStyle/>
        <a:p>
          <a:endParaRPr lang="ru-RU"/>
        </a:p>
      </dgm:t>
    </dgm:pt>
    <dgm:pt modelId="{1674DE90-5386-4DC1-B519-880F6DCDA02E}" type="sibTrans" cxnId="{BC9E1E06-09C7-4C23-93D4-0394A997BAC9}">
      <dgm:prSet/>
      <dgm:spPr/>
      <dgm:t>
        <a:bodyPr/>
        <a:lstStyle/>
        <a:p>
          <a:endParaRPr lang="ru-RU"/>
        </a:p>
      </dgm:t>
    </dgm:pt>
    <dgm:pt modelId="{2CC31B1B-1C75-42E2-ABBC-D5157B081AE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 почерк</a:t>
          </a:r>
          <a:endParaRPr lang="ru-RU" dirty="0">
            <a:solidFill>
              <a:srgbClr val="002060"/>
            </a:solidFill>
          </a:endParaRPr>
        </a:p>
      </dgm:t>
    </dgm:pt>
    <dgm:pt modelId="{AC8B6A35-2A30-4D70-A81B-346349BD208F}" type="parTrans" cxnId="{C60848D0-2A8F-4CD3-8087-816E82B38CDC}">
      <dgm:prSet/>
      <dgm:spPr/>
      <dgm:t>
        <a:bodyPr/>
        <a:lstStyle/>
        <a:p>
          <a:endParaRPr lang="ru-RU"/>
        </a:p>
      </dgm:t>
    </dgm:pt>
    <dgm:pt modelId="{16E6A40F-E834-4D79-B46B-2510282EEF0B}" type="sibTrans" cxnId="{C60848D0-2A8F-4CD3-8087-816E82B38CDC}">
      <dgm:prSet/>
      <dgm:spPr/>
      <dgm:t>
        <a:bodyPr/>
        <a:lstStyle/>
        <a:p>
          <a:endParaRPr lang="ru-RU"/>
        </a:p>
      </dgm:t>
    </dgm:pt>
    <dgm:pt modelId="{72CDC8E5-6ECF-4E63-A110-62461E13719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скорость реакции </a:t>
          </a:r>
          <a:endParaRPr lang="ru-RU" dirty="0">
            <a:solidFill>
              <a:srgbClr val="002060"/>
            </a:solidFill>
          </a:endParaRPr>
        </a:p>
      </dgm:t>
    </dgm:pt>
    <dgm:pt modelId="{D14C8AF1-BA5A-4C20-93B9-A50957D1A5D3}" type="parTrans" cxnId="{8E49C21B-A0C6-426C-9751-603356466F4D}">
      <dgm:prSet/>
      <dgm:spPr/>
      <dgm:t>
        <a:bodyPr/>
        <a:lstStyle/>
        <a:p>
          <a:endParaRPr lang="ru-RU"/>
        </a:p>
      </dgm:t>
    </dgm:pt>
    <dgm:pt modelId="{156C85A2-4D7A-400B-B18E-C89B7F8C4E0E}" type="sibTrans" cxnId="{8E49C21B-A0C6-426C-9751-603356466F4D}">
      <dgm:prSet/>
      <dgm:spPr/>
      <dgm:t>
        <a:bodyPr/>
        <a:lstStyle/>
        <a:p>
          <a:endParaRPr lang="ru-RU"/>
        </a:p>
      </dgm:t>
    </dgm:pt>
    <dgm:pt modelId="{BACD0D47-06C6-4397-9E19-597706B3B610}" type="pres">
      <dgm:prSet presAssocID="{6FDE2F4A-5254-4208-A5E9-CD45A56CF18D}" presName="linear" presStyleCnt="0">
        <dgm:presLayoutVars>
          <dgm:dir/>
          <dgm:animLvl val="lvl"/>
          <dgm:resizeHandles val="exact"/>
        </dgm:presLayoutVars>
      </dgm:prSet>
      <dgm:spPr/>
    </dgm:pt>
    <dgm:pt modelId="{4CE6355C-19F2-400C-A4F2-5022D108ED29}" type="pres">
      <dgm:prSet presAssocID="{6993943D-DD76-447C-9529-D667ED28F945}" presName="parentLin" presStyleCnt="0"/>
      <dgm:spPr/>
    </dgm:pt>
    <dgm:pt modelId="{0C44095A-C9B6-4EE1-85D0-90F2CEF1A608}" type="pres">
      <dgm:prSet presAssocID="{6993943D-DD76-447C-9529-D667ED28F945}" presName="parentLeftMargin" presStyleLbl="node1" presStyleIdx="0" presStyleCnt="3"/>
      <dgm:spPr/>
    </dgm:pt>
    <dgm:pt modelId="{FF57F325-8F2A-4E55-B2EF-6EAB05D6E4EF}" type="pres">
      <dgm:prSet presAssocID="{6993943D-DD76-447C-9529-D667ED28F94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1632E-5675-4BF1-A0D1-A8495A22B213}" type="pres">
      <dgm:prSet presAssocID="{6993943D-DD76-447C-9529-D667ED28F945}" presName="negativeSpace" presStyleCnt="0"/>
      <dgm:spPr/>
    </dgm:pt>
    <dgm:pt modelId="{DE509C37-3EF2-46C2-9517-3F22718E7C9C}" type="pres">
      <dgm:prSet presAssocID="{6993943D-DD76-447C-9529-D667ED28F945}" presName="childText" presStyleLbl="conFgAcc1" presStyleIdx="0" presStyleCnt="3">
        <dgm:presLayoutVars>
          <dgm:bulletEnabled val="1"/>
        </dgm:presLayoutVars>
      </dgm:prSet>
      <dgm:spPr/>
    </dgm:pt>
    <dgm:pt modelId="{CE71EE2B-7983-4420-AE4C-A1FBE04DB907}" type="pres">
      <dgm:prSet presAssocID="{1674DE90-5386-4DC1-B519-880F6DCDA02E}" presName="spaceBetweenRectangles" presStyleCnt="0"/>
      <dgm:spPr/>
    </dgm:pt>
    <dgm:pt modelId="{4ACE6C30-DE14-4FDD-B8DA-3517727BCDC3}" type="pres">
      <dgm:prSet presAssocID="{2CC31B1B-1C75-42E2-ABBC-D5157B081AE3}" presName="parentLin" presStyleCnt="0"/>
      <dgm:spPr/>
    </dgm:pt>
    <dgm:pt modelId="{23682C6F-8BD0-4AB4-AEBC-359E150FD71C}" type="pres">
      <dgm:prSet presAssocID="{2CC31B1B-1C75-42E2-ABBC-D5157B081AE3}" presName="parentLeftMargin" presStyleLbl="node1" presStyleIdx="0" presStyleCnt="3"/>
      <dgm:spPr/>
    </dgm:pt>
    <dgm:pt modelId="{A1F65535-8A77-4348-8AD2-EFA010BF4CAF}" type="pres">
      <dgm:prSet presAssocID="{2CC31B1B-1C75-42E2-ABBC-D5157B081AE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899BF-2E9B-4B09-8274-1AA8C72F7B4E}" type="pres">
      <dgm:prSet presAssocID="{2CC31B1B-1C75-42E2-ABBC-D5157B081AE3}" presName="negativeSpace" presStyleCnt="0"/>
      <dgm:spPr/>
    </dgm:pt>
    <dgm:pt modelId="{C0EEAE57-A392-4308-8C6E-E8CB2F467ECC}" type="pres">
      <dgm:prSet presAssocID="{2CC31B1B-1C75-42E2-ABBC-D5157B081AE3}" presName="childText" presStyleLbl="conFgAcc1" presStyleIdx="1" presStyleCnt="3">
        <dgm:presLayoutVars>
          <dgm:bulletEnabled val="1"/>
        </dgm:presLayoutVars>
      </dgm:prSet>
      <dgm:spPr/>
    </dgm:pt>
    <dgm:pt modelId="{0204C8CD-AE2A-44E0-9FBB-E7F65B2425C7}" type="pres">
      <dgm:prSet presAssocID="{16E6A40F-E834-4D79-B46B-2510282EEF0B}" presName="spaceBetweenRectangles" presStyleCnt="0"/>
      <dgm:spPr/>
    </dgm:pt>
    <dgm:pt modelId="{F603D45E-817A-4BD6-9CCC-0617169EE5B9}" type="pres">
      <dgm:prSet presAssocID="{72CDC8E5-6ECF-4E63-A110-62461E137192}" presName="parentLin" presStyleCnt="0"/>
      <dgm:spPr/>
    </dgm:pt>
    <dgm:pt modelId="{3BEB3E97-0CC0-48A0-A9DD-71BBEB9D953E}" type="pres">
      <dgm:prSet presAssocID="{72CDC8E5-6ECF-4E63-A110-62461E137192}" presName="parentLeftMargin" presStyleLbl="node1" presStyleIdx="1" presStyleCnt="3"/>
      <dgm:spPr/>
    </dgm:pt>
    <dgm:pt modelId="{2F4BA456-4DA5-4EF5-9B4F-33FFA02D478D}" type="pres">
      <dgm:prSet presAssocID="{72CDC8E5-6ECF-4E63-A110-62461E1371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FC693-527E-4374-B37C-74F9B8F23B0F}" type="pres">
      <dgm:prSet presAssocID="{72CDC8E5-6ECF-4E63-A110-62461E137192}" presName="negativeSpace" presStyleCnt="0"/>
      <dgm:spPr/>
    </dgm:pt>
    <dgm:pt modelId="{B21B1449-3E9A-472E-9AD0-FD60D472BCE1}" type="pres">
      <dgm:prSet presAssocID="{72CDC8E5-6ECF-4E63-A110-62461E13719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25B3436-1748-4957-873C-E1F679B05805}" type="presOf" srcId="{2CC31B1B-1C75-42E2-ABBC-D5157B081AE3}" destId="{A1F65535-8A77-4348-8AD2-EFA010BF4CAF}" srcOrd="1" destOrd="0" presId="urn:microsoft.com/office/officeart/2005/8/layout/list1"/>
    <dgm:cxn modelId="{E4C7B03A-28A1-4D39-82E4-E4CA7F2668FD}" type="presOf" srcId="{2CC31B1B-1C75-42E2-ABBC-D5157B081AE3}" destId="{23682C6F-8BD0-4AB4-AEBC-359E150FD71C}" srcOrd="0" destOrd="0" presId="urn:microsoft.com/office/officeart/2005/8/layout/list1"/>
    <dgm:cxn modelId="{7524D194-9E08-48DD-852E-013632B95D98}" type="presOf" srcId="{72CDC8E5-6ECF-4E63-A110-62461E137192}" destId="{2F4BA456-4DA5-4EF5-9B4F-33FFA02D478D}" srcOrd="1" destOrd="0" presId="urn:microsoft.com/office/officeart/2005/8/layout/list1"/>
    <dgm:cxn modelId="{C60848D0-2A8F-4CD3-8087-816E82B38CDC}" srcId="{6FDE2F4A-5254-4208-A5E9-CD45A56CF18D}" destId="{2CC31B1B-1C75-42E2-ABBC-D5157B081AE3}" srcOrd="1" destOrd="0" parTransId="{AC8B6A35-2A30-4D70-A81B-346349BD208F}" sibTransId="{16E6A40F-E834-4D79-B46B-2510282EEF0B}"/>
    <dgm:cxn modelId="{B434F9C7-069D-4D18-ABE5-F39D2F9E08EB}" type="presOf" srcId="{6FDE2F4A-5254-4208-A5E9-CD45A56CF18D}" destId="{BACD0D47-06C6-4397-9E19-597706B3B610}" srcOrd="0" destOrd="0" presId="urn:microsoft.com/office/officeart/2005/8/layout/list1"/>
    <dgm:cxn modelId="{BC9E1E06-09C7-4C23-93D4-0394A997BAC9}" srcId="{6FDE2F4A-5254-4208-A5E9-CD45A56CF18D}" destId="{6993943D-DD76-447C-9529-D667ED28F945}" srcOrd="0" destOrd="0" parTransId="{32C4549D-27D0-4B32-9E3F-0A4E9F5AA989}" sibTransId="{1674DE90-5386-4DC1-B519-880F6DCDA02E}"/>
    <dgm:cxn modelId="{8B4FF163-2CDD-4D96-9B03-5F8804ABA6BA}" type="presOf" srcId="{6993943D-DD76-447C-9529-D667ED28F945}" destId="{FF57F325-8F2A-4E55-B2EF-6EAB05D6E4EF}" srcOrd="1" destOrd="0" presId="urn:microsoft.com/office/officeart/2005/8/layout/list1"/>
    <dgm:cxn modelId="{34DE52EC-9DC8-4B3C-B2A0-DB40D876ACF5}" type="presOf" srcId="{6993943D-DD76-447C-9529-D667ED28F945}" destId="{0C44095A-C9B6-4EE1-85D0-90F2CEF1A608}" srcOrd="0" destOrd="0" presId="urn:microsoft.com/office/officeart/2005/8/layout/list1"/>
    <dgm:cxn modelId="{4A074D67-A0E1-41BB-B89E-6920F89ABF5F}" type="presOf" srcId="{72CDC8E5-6ECF-4E63-A110-62461E137192}" destId="{3BEB3E97-0CC0-48A0-A9DD-71BBEB9D953E}" srcOrd="0" destOrd="0" presId="urn:microsoft.com/office/officeart/2005/8/layout/list1"/>
    <dgm:cxn modelId="{8E49C21B-A0C6-426C-9751-603356466F4D}" srcId="{6FDE2F4A-5254-4208-A5E9-CD45A56CF18D}" destId="{72CDC8E5-6ECF-4E63-A110-62461E137192}" srcOrd="2" destOrd="0" parTransId="{D14C8AF1-BA5A-4C20-93B9-A50957D1A5D3}" sibTransId="{156C85A2-4D7A-400B-B18E-C89B7F8C4E0E}"/>
    <dgm:cxn modelId="{17845771-B819-440C-B41E-DFD9083303E6}" type="presParOf" srcId="{BACD0D47-06C6-4397-9E19-597706B3B610}" destId="{4CE6355C-19F2-400C-A4F2-5022D108ED29}" srcOrd="0" destOrd="0" presId="urn:microsoft.com/office/officeart/2005/8/layout/list1"/>
    <dgm:cxn modelId="{F84686AA-DD51-4F6B-BAFE-9074F0FDA751}" type="presParOf" srcId="{4CE6355C-19F2-400C-A4F2-5022D108ED29}" destId="{0C44095A-C9B6-4EE1-85D0-90F2CEF1A608}" srcOrd="0" destOrd="0" presId="urn:microsoft.com/office/officeart/2005/8/layout/list1"/>
    <dgm:cxn modelId="{5BE8737E-8DCD-4973-BE79-010ED46E83E0}" type="presParOf" srcId="{4CE6355C-19F2-400C-A4F2-5022D108ED29}" destId="{FF57F325-8F2A-4E55-B2EF-6EAB05D6E4EF}" srcOrd="1" destOrd="0" presId="urn:microsoft.com/office/officeart/2005/8/layout/list1"/>
    <dgm:cxn modelId="{9046BF6F-6ECC-42E7-AB8B-24F4B399B8E8}" type="presParOf" srcId="{BACD0D47-06C6-4397-9E19-597706B3B610}" destId="{D1F1632E-5675-4BF1-A0D1-A8495A22B213}" srcOrd="1" destOrd="0" presId="urn:microsoft.com/office/officeart/2005/8/layout/list1"/>
    <dgm:cxn modelId="{17E8A76A-939F-4CB3-A11A-3E6BDB96B57A}" type="presParOf" srcId="{BACD0D47-06C6-4397-9E19-597706B3B610}" destId="{DE509C37-3EF2-46C2-9517-3F22718E7C9C}" srcOrd="2" destOrd="0" presId="urn:microsoft.com/office/officeart/2005/8/layout/list1"/>
    <dgm:cxn modelId="{5D82C629-2058-4D3C-B021-1BAA26CD34E7}" type="presParOf" srcId="{BACD0D47-06C6-4397-9E19-597706B3B610}" destId="{CE71EE2B-7983-4420-AE4C-A1FBE04DB907}" srcOrd="3" destOrd="0" presId="urn:microsoft.com/office/officeart/2005/8/layout/list1"/>
    <dgm:cxn modelId="{471E6411-D40B-4BC0-A02C-28B032CFD1AE}" type="presParOf" srcId="{BACD0D47-06C6-4397-9E19-597706B3B610}" destId="{4ACE6C30-DE14-4FDD-B8DA-3517727BCDC3}" srcOrd="4" destOrd="0" presId="urn:microsoft.com/office/officeart/2005/8/layout/list1"/>
    <dgm:cxn modelId="{E82A3F9D-66F6-43CA-A223-01FAAFEE98E5}" type="presParOf" srcId="{4ACE6C30-DE14-4FDD-B8DA-3517727BCDC3}" destId="{23682C6F-8BD0-4AB4-AEBC-359E150FD71C}" srcOrd="0" destOrd="0" presId="urn:microsoft.com/office/officeart/2005/8/layout/list1"/>
    <dgm:cxn modelId="{449C9EEB-3FF9-40E8-A070-37684685F14E}" type="presParOf" srcId="{4ACE6C30-DE14-4FDD-B8DA-3517727BCDC3}" destId="{A1F65535-8A77-4348-8AD2-EFA010BF4CAF}" srcOrd="1" destOrd="0" presId="urn:microsoft.com/office/officeart/2005/8/layout/list1"/>
    <dgm:cxn modelId="{D5715059-841D-4DB0-8890-89D0B042CB2F}" type="presParOf" srcId="{BACD0D47-06C6-4397-9E19-597706B3B610}" destId="{7CE899BF-2E9B-4B09-8274-1AA8C72F7B4E}" srcOrd="5" destOrd="0" presId="urn:microsoft.com/office/officeart/2005/8/layout/list1"/>
    <dgm:cxn modelId="{54B310C9-9E3E-45D2-AC1B-5CE6E17D4AA3}" type="presParOf" srcId="{BACD0D47-06C6-4397-9E19-597706B3B610}" destId="{C0EEAE57-A392-4308-8C6E-E8CB2F467ECC}" srcOrd="6" destOrd="0" presId="urn:microsoft.com/office/officeart/2005/8/layout/list1"/>
    <dgm:cxn modelId="{DC98A858-909D-4181-AEFB-1DD5A93B530F}" type="presParOf" srcId="{BACD0D47-06C6-4397-9E19-597706B3B610}" destId="{0204C8CD-AE2A-44E0-9FBB-E7F65B2425C7}" srcOrd="7" destOrd="0" presId="urn:microsoft.com/office/officeart/2005/8/layout/list1"/>
    <dgm:cxn modelId="{EDFCA98C-478C-401A-AC12-50BC82CA8BA4}" type="presParOf" srcId="{BACD0D47-06C6-4397-9E19-597706B3B610}" destId="{F603D45E-817A-4BD6-9CCC-0617169EE5B9}" srcOrd="8" destOrd="0" presId="urn:microsoft.com/office/officeart/2005/8/layout/list1"/>
    <dgm:cxn modelId="{4EE73215-90FB-47A3-8A90-BCC40C53AB16}" type="presParOf" srcId="{F603D45E-817A-4BD6-9CCC-0617169EE5B9}" destId="{3BEB3E97-0CC0-48A0-A9DD-71BBEB9D953E}" srcOrd="0" destOrd="0" presId="urn:microsoft.com/office/officeart/2005/8/layout/list1"/>
    <dgm:cxn modelId="{8D8FB131-473D-41B7-A45E-D49B15068A98}" type="presParOf" srcId="{F603D45E-817A-4BD6-9CCC-0617169EE5B9}" destId="{2F4BA456-4DA5-4EF5-9B4F-33FFA02D478D}" srcOrd="1" destOrd="0" presId="urn:microsoft.com/office/officeart/2005/8/layout/list1"/>
    <dgm:cxn modelId="{F5A1C820-31CE-4609-8A22-EAA5700917DA}" type="presParOf" srcId="{BACD0D47-06C6-4397-9E19-597706B3B610}" destId="{322FC693-527E-4374-B37C-74F9B8F23B0F}" srcOrd="9" destOrd="0" presId="urn:microsoft.com/office/officeart/2005/8/layout/list1"/>
    <dgm:cxn modelId="{444AD28C-8F4F-45EC-80FD-10371EEFE99C}" type="presParOf" srcId="{BACD0D47-06C6-4397-9E19-597706B3B610}" destId="{B21B1449-3E9A-472E-9AD0-FD60D472BC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09C37-3EF2-46C2-9517-3F22718E7C9C}">
      <dsp:nvSpPr>
        <dsp:cNvPr id="0" name=""/>
        <dsp:cNvSpPr/>
      </dsp:nvSpPr>
      <dsp:spPr>
        <a:xfrm>
          <a:off x="0" y="631320"/>
          <a:ext cx="56388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7F325-8F2A-4E55-B2EF-6EAB05D6E4EF}">
      <dsp:nvSpPr>
        <dsp:cNvPr id="0" name=""/>
        <dsp:cNvSpPr/>
      </dsp:nvSpPr>
      <dsp:spPr>
        <a:xfrm>
          <a:off x="281940" y="26160"/>
          <a:ext cx="3947160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solidFill>
                <a:srgbClr val="002060"/>
              </a:solidFill>
            </a:rPr>
            <a:t>ловкость рук</a:t>
          </a:r>
          <a:endParaRPr lang="ru-RU" sz="4100" kern="1200" dirty="0">
            <a:solidFill>
              <a:srgbClr val="002060"/>
            </a:solidFill>
          </a:endParaRPr>
        </a:p>
      </dsp:txBody>
      <dsp:txXfrm>
        <a:off x="341023" y="85243"/>
        <a:ext cx="3828994" cy="1092154"/>
      </dsp:txXfrm>
    </dsp:sp>
    <dsp:sp modelId="{C0EEAE57-A392-4308-8C6E-E8CB2F467ECC}">
      <dsp:nvSpPr>
        <dsp:cNvPr id="0" name=""/>
        <dsp:cNvSpPr/>
      </dsp:nvSpPr>
      <dsp:spPr>
        <a:xfrm>
          <a:off x="0" y="2491080"/>
          <a:ext cx="56388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65535-8A77-4348-8AD2-EFA010BF4CAF}">
      <dsp:nvSpPr>
        <dsp:cNvPr id="0" name=""/>
        <dsp:cNvSpPr/>
      </dsp:nvSpPr>
      <dsp:spPr>
        <a:xfrm>
          <a:off x="281940" y="1885920"/>
          <a:ext cx="3947160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solidFill>
                <a:srgbClr val="002060"/>
              </a:solidFill>
            </a:rPr>
            <a:t> почерк</a:t>
          </a:r>
          <a:endParaRPr lang="ru-RU" sz="4100" kern="1200" dirty="0">
            <a:solidFill>
              <a:srgbClr val="002060"/>
            </a:solidFill>
          </a:endParaRPr>
        </a:p>
      </dsp:txBody>
      <dsp:txXfrm>
        <a:off x="341023" y="1945003"/>
        <a:ext cx="3828994" cy="1092154"/>
      </dsp:txXfrm>
    </dsp:sp>
    <dsp:sp modelId="{B21B1449-3E9A-472E-9AD0-FD60D472BCE1}">
      <dsp:nvSpPr>
        <dsp:cNvPr id="0" name=""/>
        <dsp:cNvSpPr/>
      </dsp:nvSpPr>
      <dsp:spPr>
        <a:xfrm>
          <a:off x="0" y="4350840"/>
          <a:ext cx="56388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BA456-4DA5-4EF5-9B4F-33FFA02D478D}">
      <dsp:nvSpPr>
        <dsp:cNvPr id="0" name=""/>
        <dsp:cNvSpPr/>
      </dsp:nvSpPr>
      <dsp:spPr>
        <a:xfrm>
          <a:off x="281940" y="3745680"/>
          <a:ext cx="3947160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solidFill>
                <a:srgbClr val="002060"/>
              </a:solidFill>
            </a:rPr>
            <a:t>скорость реакции </a:t>
          </a:r>
          <a:endParaRPr lang="ru-RU" sz="4100" kern="1200" dirty="0">
            <a:solidFill>
              <a:srgbClr val="002060"/>
            </a:solidFill>
          </a:endParaRPr>
        </a:p>
      </dsp:txBody>
      <dsp:txXfrm>
        <a:off x="341023" y="3804763"/>
        <a:ext cx="382899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&#1074;&#1086;&#1079;&#1088;&#1072;&#1089;&#1090;&#1072;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229200"/>
            <a:ext cx="8568952" cy="1536576"/>
          </a:xfrm>
        </p:spPr>
        <p:txBody>
          <a:bodyPr/>
          <a:lstStyle/>
          <a:p>
            <a:r>
              <a:rPr lang="ru-RU" dirty="0" smtClean="0"/>
              <a:t>Учитель – логопед </a:t>
            </a:r>
          </a:p>
          <a:p>
            <a:r>
              <a:rPr lang="ru-RU" dirty="0" err="1" smtClean="0"/>
              <a:t>Карабчукова</a:t>
            </a:r>
            <a:r>
              <a:rPr lang="ru-RU" dirty="0" smtClean="0"/>
              <a:t> </a:t>
            </a:r>
            <a:r>
              <a:rPr lang="ru-RU" dirty="0" err="1" smtClean="0"/>
              <a:t>И.в</a:t>
            </a:r>
            <a:endParaRPr lang="ru-RU" dirty="0" smtClean="0"/>
          </a:p>
          <a:p>
            <a:r>
              <a:rPr lang="ru-RU" dirty="0" smtClean="0"/>
              <a:t>Педагог – психолог </a:t>
            </a:r>
          </a:p>
          <a:p>
            <a:r>
              <a:rPr lang="ru-RU" dirty="0" smtClean="0"/>
              <a:t>Донская </a:t>
            </a:r>
            <a:r>
              <a:rPr lang="ru-RU" dirty="0" err="1" smtClean="0"/>
              <a:t>м.в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Развитие мелкой моторики и речи у детей старшего дошкольного возраста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5" y="2636912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«Источники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способностей и дарований детей –</a:t>
            </a:r>
          </a:p>
          <a:p>
            <a:pPr algn="just"/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кончиках их пальцев. От пальцев, образно говоря, идут тончайшие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ручейки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которые питают источник творческой мысли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2099211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Определение объема движений «Колечко»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41608710"/>
              </p:ext>
            </p:extLst>
          </p:nvPr>
        </p:nvGraphicFramePr>
        <p:xfrm>
          <a:off x="1331640" y="1844824"/>
          <a:ext cx="6487616" cy="44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053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Оценивание возможности переключаемости движений «Покажи пальчики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21204158"/>
              </p:ext>
            </p:extLst>
          </p:nvPr>
        </p:nvGraphicFramePr>
        <p:xfrm>
          <a:off x="683568" y="1828800"/>
          <a:ext cx="7632848" cy="43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5941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12624" cy="93610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Оценивание  развития  крупной моторики рук «Поймай мяч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01200327"/>
              </p:ext>
            </p:extLst>
          </p:nvPr>
        </p:nvGraphicFramePr>
        <p:xfrm>
          <a:off x="1547664" y="1772816"/>
          <a:ext cx="6343600" cy="44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8598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Оценивание развития мимических мышц лица «Покажи жестами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93369010"/>
              </p:ext>
            </p:extLst>
          </p:nvPr>
        </p:nvGraphicFramePr>
        <p:xfrm>
          <a:off x="755576" y="1484784"/>
          <a:ext cx="71287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4361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Оценивание возможности воспроизводить отраженные действия «Делай как я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85544804"/>
              </p:ext>
            </p:extLst>
          </p:nvPr>
        </p:nvGraphicFramePr>
        <p:xfrm>
          <a:off x="1691680" y="1628800"/>
          <a:ext cx="6127576" cy="44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7365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Определение уровня развития реципрокной координации рук «Лягушка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46836400"/>
              </p:ext>
            </p:extLst>
          </p:nvPr>
        </p:nvGraphicFramePr>
        <p:xfrm>
          <a:off x="1115616" y="1412776"/>
          <a:ext cx="67687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4121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Определение уровня развития динамической координации рук «Кулак, ребро, ладонь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51724876"/>
              </p:ext>
            </p:extLst>
          </p:nvPr>
        </p:nvGraphicFramePr>
        <p:xfrm>
          <a:off x="1331640" y="1484784"/>
          <a:ext cx="65596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8935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Определение уровня развития пространственной координации движений рук «Кулак, ладонь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62557340"/>
              </p:ext>
            </p:extLst>
          </p:nvPr>
        </p:nvGraphicFramePr>
        <p:xfrm>
          <a:off x="1331640" y="1772816"/>
          <a:ext cx="6487616" cy="44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4711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Пальчики здороваются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E:\И.В\DSCN56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0" y="1907256"/>
            <a:ext cx="4464496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E:\И.В\DSCN56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3224034" cy="4661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7647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Смотай  клубок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E:\И.В\DSCN559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197894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E:\И.В\DSCN55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3168352" cy="42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01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Развитие </a:t>
            </a:r>
            <a:r>
              <a:rPr lang="ru-RU" b="1" dirty="0">
                <a:solidFill>
                  <a:srgbClr val="002060"/>
                </a:solidFill>
              </a:rPr>
              <a:t>мелкой моторики и развитие речи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Мелкая моторика </a:t>
            </a:r>
            <a:r>
              <a:rPr lang="ru-RU" dirty="0"/>
              <a:t>– это способность выполнять мелкие и точные движения кистями и пальцами рук и ног в результате скоординированных действий важнейших систем: нервной, мышечной и костной.</a:t>
            </a: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мелкой моторики есть очень важная особенность. </a:t>
            </a:r>
            <a:r>
              <a:rPr lang="ru-RU" dirty="0"/>
              <a:t>Она связана с нервной системой, зрением, вниманием, памятью и восприятием ребенка. Также ученые доказали, что </a:t>
            </a:r>
            <a:r>
              <a:rPr lang="ru-RU" b="1" dirty="0"/>
              <a:t>развитие мелкой моторики и развитие речи</a:t>
            </a:r>
            <a:r>
              <a:rPr lang="ru-RU" dirty="0"/>
              <a:t> очень тесно связаны.  Именно поэтому для своевременного </a:t>
            </a:r>
            <a:r>
              <a:rPr lang="ru-RU" b="1" dirty="0">
                <a:hlinkClick r:id="rId2"/>
              </a:rPr>
              <a:t>развития речи ребенка</a:t>
            </a:r>
            <a:r>
              <a:rPr lang="ru-RU" dirty="0"/>
              <a:t> необходимо большое внимание уделить развитию мелкой моторики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126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964488" cy="104016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Резюме</a:t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 развивать мелкую моторику? Конечно же, в игре</a:t>
            </a:r>
            <a:r>
              <a:rPr lang="ru-RU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</a:t>
            </a:r>
            <a:r>
              <a:rPr lang="ru-RU" sz="2000" dirty="0"/>
              <a:t>создания игр для развития мелкой моторики рук используйте всю свою фантазию. Главное - помните! Любые игры и упражнения будут эффективны только при регулярных занятиях. Заниматься нужно </a:t>
            </a:r>
            <a:r>
              <a:rPr lang="ru-RU" sz="2000" dirty="0" smtClean="0"/>
              <a:t>ежедневно! Успехов </a:t>
            </a:r>
            <a:r>
              <a:rPr lang="ru-RU" sz="2000" dirty="0"/>
              <a:t>вам и терпения!</a:t>
            </a:r>
          </a:p>
        </p:txBody>
      </p:sp>
      <p:pic>
        <p:nvPicPr>
          <p:cNvPr id="4098" name="Picture 2" descr="http://www.maam.ru/upload/blogs/detsad-38989-1447458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58974"/>
            <a:ext cx="5392564" cy="403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5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908720"/>
            <a:ext cx="2635696" cy="5217443"/>
          </a:xfrm>
        </p:spPr>
        <p:txBody>
          <a:bodyPr>
            <a:normAutofit/>
          </a:bodyPr>
          <a:lstStyle/>
          <a:p>
            <a:r>
              <a:rPr lang="ru-RU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Мелкая моторика </a:t>
            </a:r>
            <a:endParaRPr lang="ru-RU" sz="40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непосредственно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влияет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53144181"/>
              </p:ext>
            </p:extLst>
          </p:nvPr>
        </p:nvGraphicFramePr>
        <p:xfrm>
          <a:off x="3124200" y="685800"/>
          <a:ext cx="5638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563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573" y="404664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развития мелкой моторики </a:t>
            </a:r>
            <a:r>
              <a:rPr lang="ru-RU" sz="2000" dirty="0"/>
              <a:t>– один из показателей готовности к школьному обучению. Ребёнок, имеющий высокий уровень развития мелкой моторики, умеет логически рассуждать, у него достаточно развиты память и внимание, связная речь.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выполнять мелкие движения </a:t>
            </a:r>
            <a:r>
              <a:rPr lang="ru-RU" sz="2000" dirty="0"/>
              <a:t>с предметами развивается в старшем дошкольном возрасте, именно к 6–7 годам в основном заканчивается созревание соответствующих зон головного мозга, развитие мелких мышц.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плохо развитой ручной моторикой </a:t>
            </a:r>
            <a:r>
              <a:rPr lang="ru-RU" sz="2000" dirty="0"/>
              <a:t>неловко держат ложку, карандаш, не могут самостоятельно застегивать пуговицы, шнуровать ботинки. Возможности освоения мира этими детьми оказываются обедненными. Дети часто чувствуют себя несостоятельными в элементарных действиях, доступных сверстникам.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влияет на эмоциональное благополучие ребенка</a:t>
            </a:r>
            <a:r>
              <a:rPr lang="ru-RU" sz="2000" dirty="0"/>
              <a:t>, его самооценку. С течением времени уровень развития </a:t>
            </a:r>
            <a:r>
              <a:rPr lang="ru-RU" sz="2000" dirty="0" err="1"/>
              <a:t>сложнокоординированных</a:t>
            </a:r>
            <a:r>
              <a:rPr lang="ru-RU" sz="2000" dirty="0"/>
              <a:t> движений руки может оказаться недостаточными для освоения письма.</a:t>
            </a:r>
          </a:p>
        </p:txBody>
      </p:sp>
    </p:spTree>
    <p:extLst>
      <p:ext uri="{BB962C8B-B14F-4D97-AF65-F5344CB8AC3E}">
        <p14:creationId xmlns:p14="http://schemas.microsoft.com/office/powerpoint/2010/main" val="292518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Мониторинг определения уровня развития мелкой моторики и готовности к школьному </a:t>
            </a:r>
            <a:r>
              <a:rPr lang="ru-RU" b="1" dirty="0" smtClean="0">
                <a:solidFill>
                  <a:srgbClr val="002060"/>
                </a:solidFill>
              </a:rPr>
              <a:t>обучению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72816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для детей 4 - 5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</a:t>
            </a:r>
            <a:endParaRPr lang="ru-RU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Оценивание  развития мелкой моторики рук «Скатай шарики»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 Определение уровня развития  координации движения «Смотай клубочек»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Определение уровня развития  координации движения (на скорость) «Собери спички в два коробка»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Определение объема движений (полный, неполный), темп выполнения (нормальный, медленный, быстрый), активность (нормальная, заторможенность, двигательное беспокойство), координацию движений (нормальное, некоординированные движения), способность к переключению движений «Колечко»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Оценивание возможности переключаемости движений «Покажи пальчики»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Оценивание  развития  крупной моторики рук «Поймай мяч»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Оценивание развития мимических мышц лица «Покажи жестами»</a:t>
            </a:r>
          </a:p>
          <a:p>
            <a:pPr lvl="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9621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Мониторинг определения уровня развития мелкой моторики и готовности к школьному </a:t>
            </a:r>
            <a:r>
              <a:rPr lang="ru-RU" b="1" dirty="0" smtClean="0">
                <a:solidFill>
                  <a:srgbClr val="002060"/>
                </a:solidFill>
              </a:rPr>
              <a:t>обучению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7281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для детей 4 - 5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</a:t>
            </a:r>
            <a:endParaRPr lang="ru-RU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2000" dirty="0"/>
          </a:p>
          <a:p>
            <a:pPr lvl="0"/>
            <a:r>
              <a:rPr lang="ru-RU" sz="2000" dirty="0"/>
              <a:t>8</a:t>
            </a:r>
            <a:r>
              <a:rPr lang="ru-RU" sz="2000" dirty="0" smtClean="0"/>
              <a:t>. Оценивание </a:t>
            </a:r>
            <a:r>
              <a:rPr lang="ru-RU" sz="2000" dirty="0"/>
              <a:t>возможности воспроизводить отраженные действия «Делай как </a:t>
            </a:r>
            <a:r>
              <a:rPr lang="ru-RU" sz="2000" dirty="0" smtClean="0"/>
              <a:t>я»</a:t>
            </a:r>
          </a:p>
          <a:p>
            <a:pPr lvl="0"/>
            <a:r>
              <a:rPr lang="ru-RU" sz="2000" dirty="0"/>
              <a:t>9</a:t>
            </a:r>
            <a:r>
              <a:rPr lang="ru-RU" sz="2000" dirty="0" smtClean="0"/>
              <a:t>. Определение </a:t>
            </a:r>
            <a:r>
              <a:rPr lang="ru-RU" sz="2000" dirty="0"/>
              <a:t>уровня развития реципрокной координации рук «Лягушка»</a:t>
            </a:r>
          </a:p>
          <a:p>
            <a:pPr lvl="0"/>
            <a:r>
              <a:rPr lang="ru-RU" sz="2000" dirty="0" smtClean="0"/>
              <a:t>10. Определение </a:t>
            </a:r>
            <a:r>
              <a:rPr lang="ru-RU" sz="2000" dirty="0"/>
              <a:t>уровня развития динамической координации рук «Кулак, ребро, </a:t>
            </a:r>
            <a:r>
              <a:rPr lang="ru-RU" sz="2000" dirty="0" smtClean="0"/>
              <a:t>ладонь</a:t>
            </a:r>
            <a:r>
              <a:rPr lang="ru-RU" sz="2000" dirty="0"/>
              <a:t>» </a:t>
            </a:r>
          </a:p>
          <a:p>
            <a:pPr lvl="0"/>
            <a:r>
              <a:rPr lang="ru-RU" sz="2000" dirty="0" smtClean="0"/>
              <a:t>11. Определение </a:t>
            </a:r>
            <a:r>
              <a:rPr lang="ru-RU" sz="2000" dirty="0"/>
              <a:t>уровня развития пространственной координации движений рук «Кулак, ладонь</a:t>
            </a:r>
            <a:r>
              <a:rPr lang="ru-RU" sz="2000" dirty="0" smtClean="0"/>
              <a:t>»</a:t>
            </a:r>
          </a:p>
          <a:p>
            <a:pPr lvl="0"/>
            <a:r>
              <a:rPr lang="ru-RU" sz="2000" dirty="0" smtClean="0"/>
              <a:t>12</a:t>
            </a:r>
            <a:r>
              <a:rPr lang="ru-RU" sz="2000" dirty="0"/>
              <a:t>. Определение уровня развития </a:t>
            </a:r>
            <a:r>
              <a:rPr lang="ru-RU" sz="2000" dirty="0" smtClean="0"/>
              <a:t>навыков работы с карандашом</a:t>
            </a:r>
          </a:p>
          <a:p>
            <a:pPr lvl="0"/>
            <a:r>
              <a:rPr lang="ru-RU" sz="2000" dirty="0"/>
              <a:t>13. Определение уровня развития </a:t>
            </a:r>
            <a:r>
              <a:rPr lang="ru-RU" sz="2000" dirty="0" smtClean="0"/>
              <a:t>манипуляций с предметами «Застегни и расстегни», «Завяжи и развяжи»</a:t>
            </a:r>
          </a:p>
          <a:p>
            <a:pPr lvl="0"/>
            <a:r>
              <a:rPr lang="ru-RU" sz="2000" dirty="0"/>
              <a:t>14. Определение уровня развития </a:t>
            </a:r>
            <a:r>
              <a:rPr lang="ru-RU" sz="2000" dirty="0" smtClean="0"/>
              <a:t>пространственных представлений, творческих способностей, воображения</a:t>
            </a:r>
          </a:p>
          <a:p>
            <a:pPr lvl="0"/>
            <a:r>
              <a:rPr lang="ru-RU" sz="2000" dirty="0"/>
              <a:t>15. Определение уровня развития </a:t>
            </a:r>
            <a:r>
              <a:rPr lang="ru-RU" sz="2000" dirty="0" smtClean="0"/>
              <a:t>психических процессов (память)</a:t>
            </a:r>
          </a:p>
          <a:p>
            <a:pPr lvl="0"/>
            <a:endParaRPr lang="ru-RU" sz="2000" dirty="0"/>
          </a:p>
          <a:p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1422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Оценивание  развития мелкой моторики рук «Скатай шарики»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2008490"/>
              </p:ext>
            </p:extLst>
          </p:nvPr>
        </p:nvGraphicFramePr>
        <p:xfrm>
          <a:off x="971600" y="1828800"/>
          <a:ext cx="7344816" cy="44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362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Определение уровня развития  координации движения «Смотай клубочек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43202245"/>
              </p:ext>
            </p:extLst>
          </p:nvPr>
        </p:nvGraphicFramePr>
        <p:xfrm>
          <a:off x="755576" y="1828800"/>
          <a:ext cx="7488832" cy="42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08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Определение уровня развития  координации движения (на скорость) «Собери спички в два коробка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53316696"/>
              </p:ext>
            </p:extLst>
          </p:nvPr>
        </p:nvGraphicFramePr>
        <p:xfrm>
          <a:off x="1403648" y="1772816"/>
          <a:ext cx="6415608" cy="45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3019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79</TotalTime>
  <Words>662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Развитие мелкой моторики и речи у детей старшего дошкольного возраста </vt:lpstr>
      <vt:lpstr>Развитие мелкой моторики и развитие речи</vt:lpstr>
      <vt:lpstr>Презентация PowerPoint</vt:lpstr>
      <vt:lpstr>Презентация PowerPoint</vt:lpstr>
      <vt:lpstr>Мониторинг определения уровня развития мелкой моторики и готовности к школьному обучению</vt:lpstr>
      <vt:lpstr>Мониторинг определения уровня развития мелкой моторики и готовности к школьному обучению</vt:lpstr>
      <vt:lpstr>Оценивание  развития мелкой моторики рук «Скатай шарики»</vt:lpstr>
      <vt:lpstr>Определение уровня развития  координации движения «Смотай клубочек»</vt:lpstr>
      <vt:lpstr>Определение уровня развития  координации движения (на скорость) «Собери спички в два коробка»</vt:lpstr>
      <vt:lpstr>Определение объема движений «Колечко»</vt:lpstr>
      <vt:lpstr>Оценивание возможности переключаемости движений «Покажи пальчики»</vt:lpstr>
      <vt:lpstr>Оценивание  развития  крупной моторики рук «Поймай мяч»</vt:lpstr>
      <vt:lpstr>Оценивание развития мимических мышц лица «Покажи жестами»</vt:lpstr>
      <vt:lpstr>Оценивание возможности воспроизводить отраженные действия «Делай как я»</vt:lpstr>
      <vt:lpstr>Определение уровня развития реципрокной координации рук «Лягушка»</vt:lpstr>
      <vt:lpstr>Определение уровня развития динамической координации рук «Кулак, ребро, ладонь»</vt:lpstr>
      <vt:lpstr>Определение уровня развития пространственной координации движений рук «Кулак, ладонь»</vt:lpstr>
      <vt:lpstr>Пальчики здороваются</vt:lpstr>
      <vt:lpstr>Смотай  клубок</vt:lpstr>
      <vt:lpstr>Резюме Как же развивать мелкую моторику? Конечно же, в игре!!!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и речи у детей старшего дошкольного возраста</dc:title>
  <dc:creator>Рабочий</dc:creator>
  <cp:lastModifiedBy>Рабочий</cp:lastModifiedBy>
  <cp:revision>9</cp:revision>
  <dcterms:created xsi:type="dcterms:W3CDTF">2015-11-19T06:46:45Z</dcterms:created>
  <dcterms:modified xsi:type="dcterms:W3CDTF">2015-11-19T08:16:35Z</dcterms:modified>
</cp:coreProperties>
</file>