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32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05.01.2016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05.01.2016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05.01.2016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C71EC6-210F-42DE-9C53-41977AD35B3D}" type="datetimeFigureOut">
              <a:rPr lang="ru-RU" smtClean="0"/>
              <a:t>05.01.2016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05.01.2016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t>05.01.2016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05.01.2016</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05.01.2016</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05.01.2016</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05.01.2016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05.01.2016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4C71EC6-210F-42DE-9C53-41977AD35B3D}" type="datetimeFigureOut">
              <a:rPr lang="ru-RU" smtClean="0"/>
              <a:t>05.01.2016</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png"/><Relationship Id="rId1" Type="http://schemas.openxmlformats.org/officeDocument/2006/relationships/slideLayout" Target="../slideLayouts/slideLayout2.xml"/><Relationship Id="rId4" Type="http://schemas.openxmlformats.org/officeDocument/2006/relationships/image" Target="../media/image23.jpeg"/></Relationships>
</file>

<file path=ppt/slides/_rels/slide1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17.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6.png"/><Relationship Id="rId1" Type="http://schemas.openxmlformats.org/officeDocument/2006/relationships/slideLayout" Target="../slideLayouts/slideLayout2.xml"/><Relationship Id="rId4" Type="http://schemas.openxmlformats.org/officeDocument/2006/relationships/image" Target="../media/image30.png"/></Relationships>
</file>

<file path=ppt/slides/_rels/slide18.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2.xml"/><Relationship Id="rId4" Type="http://schemas.openxmlformats.org/officeDocument/2006/relationships/image" Target="../media/image33.png"/></Relationships>
</file>

<file path=ppt/slides/_rels/slide19.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2.xml"/><Relationship Id="rId5" Type="http://schemas.openxmlformats.org/officeDocument/2006/relationships/image" Target="../media/image37.png"/><Relationship Id="rId4" Type="http://schemas.openxmlformats.org/officeDocument/2006/relationships/image" Target="../media/image3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10.gif"/><Relationship Id="rId7" Type="http://schemas.openxmlformats.org/officeDocument/2006/relationships/image" Target="../media/image14.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16.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827584" y="4365104"/>
            <a:ext cx="7416824" cy="1872207"/>
          </a:xfrm>
        </p:spPr>
        <p:txBody>
          <a:bodyPr>
            <a:normAutofit fontScale="92500" lnSpcReduction="20000"/>
          </a:bodyPr>
          <a:lstStyle/>
          <a:p>
            <a:pPr lvl="0" algn="ctr">
              <a:buClr>
                <a:srgbClr val="F14124">
                  <a:lumMod val="75000"/>
                </a:srgbClr>
              </a:buClr>
            </a:pPr>
            <a:r>
              <a:rPr lang="ru-RU" sz="3200" b="1" spc="200" dirty="0">
                <a:ln w="29210">
                  <a:solidFill>
                    <a:srgbClr val="A7EA52">
                      <a:lumMod val="75000"/>
                    </a:srgbClr>
                  </a:solidFill>
                </a:ln>
                <a:solidFill>
                  <a:srgbClr val="A7EA52">
                    <a:satMod val="200000"/>
                    <a:alpha val="50000"/>
                  </a:srgbClr>
                </a:solidFill>
                <a:effectLst>
                  <a:innerShdw blurRad="50800" dist="50800" dir="8100000">
                    <a:srgbClr val="7D7D7D">
                      <a:alpha val="73000"/>
                    </a:srgbClr>
                  </a:innerShdw>
                </a:effectLst>
                <a:latin typeface="Times New Roman" panose="02020603050405020304" pitchFamily="18" charset="0"/>
                <a:cs typeface="Times New Roman" panose="02020603050405020304" pitchFamily="18" charset="0"/>
              </a:rPr>
              <a:t>Презентацию выполнила воспитатель МБДОУ №1 «</a:t>
            </a:r>
            <a:r>
              <a:rPr lang="ru-RU" sz="3200" b="1" spc="200" dirty="0" err="1">
                <a:ln w="29210">
                  <a:solidFill>
                    <a:srgbClr val="A7EA52">
                      <a:lumMod val="75000"/>
                    </a:srgbClr>
                  </a:solidFill>
                </a:ln>
                <a:solidFill>
                  <a:srgbClr val="A7EA52">
                    <a:satMod val="200000"/>
                    <a:alpha val="50000"/>
                  </a:srgbClr>
                </a:solidFill>
                <a:effectLst>
                  <a:innerShdw blurRad="50800" dist="50800" dir="8100000">
                    <a:srgbClr val="7D7D7D">
                      <a:alpha val="73000"/>
                    </a:srgbClr>
                  </a:innerShdw>
                </a:effectLst>
                <a:latin typeface="Times New Roman" panose="02020603050405020304" pitchFamily="18" charset="0"/>
                <a:cs typeface="Times New Roman" panose="02020603050405020304" pitchFamily="18" charset="0"/>
              </a:rPr>
              <a:t>Сибирячок</a:t>
            </a:r>
            <a:r>
              <a:rPr lang="ru-RU" sz="3200" b="1" spc="200" dirty="0">
                <a:ln w="29210">
                  <a:solidFill>
                    <a:srgbClr val="A7EA52">
                      <a:lumMod val="75000"/>
                    </a:srgbClr>
                  </a:solidFill>
                </a:ln>
                <a:solidFill>
                  <a:srgbClr val="A7EA52">
                    <a:satMod val="200000"/>
                    <a:alpha val="50000"/>
                  </a:srgbClr>
                </a:solidFill>
                <a:effectLst>
                  <a:innerShdw blurRad="50800" dist="50800" dir="8100000">
                    <a:srgbClr val="7D7D7D">
                      <a:alpha val="73000"/>
                    </a:srgbClr>
                  </a:innerShdw>
                </a:effectLst>
                <a:latin typeface="Times New Roman" panose="02020603050405020304" pitchFamily="18" charset="0"/>
                <a:cs typeface="Times New Roman" panose="02020603050405020304" pitchFamily="18" charset="0"/>
              </a:rPr>
              <a:t>» </a:t>
            </a:r>
          </a:p>
          <a:p>
            <a:pPr lvl="0" algn="ctr">
              <a:buClr>
                <a:srgbClr val="F14124">
                  <a:lumMod val="75000"/>
                </a:srgbClr>
              </a:buClr>
            </a:pPr>
            <a:r>
              <a:rPr lang="ru-RU" sz="3200" b="1" spc="200" dirty="0" err="1">
                <a:ln w="29210">
                  <a:solidFill>
                    <a:srgbClr val="A7EA52">
                      <a:lumMod val="75000"/>
                    </a:srgbClr>
                  </a:solidFill>
                </a:ln>
                <a:solidFill>
                  <a:srgbClr val="A7EA52">
                    <a:satMod val="200000"/>
                    <a:alpha val="50000"/>
                  </a:srgbClr>
                </a:solidFill>
                <a:effectLst>
                  <a:innerShdw blurRad="50800" dist="50800" dir="8100000">
                    <a:srgbClr val="7D7D7D">
                      <a:alpha val="73000"/>
                    </a:srgbClr>
                  </a:innerShdw>
                </a:effectLst>
                <a:latin typeface="Times New Roman" panose="02020603050405020304" pitchFamily="18" charset="0"/>
                <a:cs typeface="Times New Roman" panose="02020603050405020304" pitchFamily="18" charset="0"/>
              </a:rPr>
              <a:t>Слажнева</a:t>
            </a:r>
            <a:r>
              <a:rPr lang="ru-RU" sz="3200" b="1" spc="200" dirty="0">
                <a:ln w="29210">
                  <a:solidFill>
                    <a:srgbClr val="A7EA52">
                      <a:lumMod val="75000"/>
                    </a:srgbClr>
                  </a:solidFill>
                </a:ln>
                <a:solidFill>
                  <a:srgbClr val="A7EA52">
                    <a:satMod val="200000"/>
                    <a:alpha val="50000"/>
                  </a:srgbClr>
                </a:solidFill>
                <a:effectLst>
                  <a:innerShdw blurRad="50800" dist="50800" dir="8100000">
                    <a:srgbClr val="7D7D7D">
                      <a:alpha val="73000"/>
                    </a:srgbClr>
                  </a:innerShdw>
                </a:effectLst>
                <a:latin typeface="Times New Roman" panose="02020603050405020304" pitchFamily="18" charset="0"/>
                <a:cs typeface="Times New Roman" panose="02020603050405020304" pitchFamily="18" charset="0"/>
              </a:rPr>
              <a:t> О.А.</a:t>
            </a:r>
          </a:p>
          <a:p>
            <a:endParaRPr lang="ru-RU" dirty="0"/>
          </a:p>
        </p:txBody>
      </p:sp>
      <p:sp>
        <p:nvSpPr>
          <p:cNvPr id="2" name="Заголовок 1"/>
          <p:cNvSpPr>
            <a:spLocks noGrp="1"/>
          </p:cNvSpPr>
          <p:nvPr>
            <p:ph type="ctrTitle"/>
          </p:nvPr>
        </p:nvSpPr>
        <p:spPr>
          <a:xfrm>
            <a:off x="817581" y="620688"/>
            <a:ext cx="7175351" cy="4304769"/>
          </a:xfrm>
        </p:spPr>
        <p:txBody>
          <a:bodyPr/>
          <a:lstStyle/>
          <a:p>
            <a:pPr marL="182880" indent="0" algn="ctr">
              <a:buNone/>
            </a:pPr>
            <a:r>
              <a:rPr lang="ru-RU" sz="2800" dirty="0">
                <a:ln w="11430"/>
                <a:gradFill>
                  <a:gsLst>
                    <a:gs pos="0">
                      <a:srgbClr val="F14124">
                        <a:tint val="90000"/>
                        <a:satMod val="120000"/>
                      </a:srgbClr>
                    </a:gs>
                    <a:gs pos="25000">
                      <a:srgbClr val="F14124">
                        <a:tint val="93000"/>
                        <a:satMod val="120000"/>
                      </a:srgbClr>
                    </a:gs>
                    <a:gs pos="50000">
                      <a:srgbClr val="F14124">
                        <a:shade val="89000"/>
                        <a:satMod val="110000"/>
                      </a:srgbClr>
                    </a:gs>
                    <a:gs pos="75000">
                      <a:srgbClr val="F14124">
                        <a:tint val="93000"/>
                        <a:satMod val="120000"/>
                      </a:srgbClr>
                    </a:gs>
                    <a:gs pos="100000">
                      <a:srgbClr val="F14124">
                        <a:tint val="90000"/>
                        <a:satMod val="120000"/>
                      </a:srgbClr>
                    </a:gs>
                  </a:gsLst>
                  <a:lin ang="5400000"/>
                </a:gradFill>
                <a:effectLst>
                  <a:outerShdw blurRad="80000" dist="40000" dir="5040000" algn="tl">
                    <a:srgbClr val="000000">
                      <a:alpha val="30000"/>
                    </a:srgbClr>
                  </a:outerShdw>
                </a:effectLst>
                <a:latin typeface="Times New Roman" panose="02020603050405020304" pitchFamily="18" charset="0"/>
                <a:cs typeface="Times New Roman" panose="02020603050405020304" pitchFamily="18" charset="0"/>
              </a:rPr>
              <a:t>Технологические карты</a:t>
            </a:r>
            <a:br>
              <a:rPr lang="ru-RU" sz="2800" dirty="0">
                <a:ln w="11430"/>
                <a:gradFill>
                  <a:gsLst>
                    <a:gs pos="0">
                      <a:srgbClr val="F14124">
                        <a:tint val="90000"/>
                        <a:satMod val="120000"/>
                      </a:srgbClr>
                    </a:gs>
                    <a:gs pos="25000">
                      <a:srgbClr val="F14124">
                        <a:tint val="93000"/>
                        <a:satMod val="120000"/>
                      </a:srgbClr>
                    </a:gs>
                    <a:gs pos="50000">
                      <a:srgbClr val="F14124">
                        <a:shade val="89000"/>
                        <a:satMod val="110000"/>
                      </a:srgbClr>
                    </a:gs>
                    <a:gs pos="75000">
                      <a:srgbClr val="F14124">
                        <a:tint val="93000"/>
                        <a:satMod val="120000"/>
                      </a:srgbClr>
                    </a:gs>
                    <a:gs pos="100000">
                      <a:srgbClr val="F14124">
                        <a:tint val="90000"/>
                        <a:satMod val="120000"/>
                      </a:srgbClr>
                    </a:gs>
                  </a:gsLst>
                  <a:lin ang="5400000"/>
                </a:gradFill>
                <a:effectLst>
                  <a:outerShdw blurRad="80000" dist="40000" dir="5040000" algn="tl">
                    <a:srgbClr val="000000">
                      <a:alpha val="30000"/>
                    </a:srgbClr>
                  </a:outerShdw>
                </a:effectLst>
                <a:latin typeface="Times New Roman" panose="02020603050405020304" pitchFamily="18" charset="0"/>
                <a:cs typeface="Times New Roman" panose="02020603050405020304" pitchFamily="18" charset="0"/>
              </a:rPr>
            </a:br>
            <a:r>
              <a:rPr lang="ru-RU" sz="2800" dirty="0">
                <a:ln w="11430"/>
                <a:gradFill>
                  <a:gsLst>
                    <a:gs pos="0">
                      <a:srgbClr val="F14124">
                        <a:tint val="90000"/>
                        <a:satMod val="120000"/>
                      </a:srgbClr>
                    </a:gs>
                    <a:gs pos="25000">
                      <a:srgbClr val="F14124">
                        <a:tint val="93000"/>
                        <a:satMod val="120000"/>
                      </a:srgbClr>
                    </a:gs>
                    <a:gs pos="50000">
                      <a:srgbClr val="F14124">
                        <a:shade val="89000"/>
                        <a:satMod val="110000"/>
                      </a:srgbClr>
                    </a:gs>
                    <a:gs pos="75000">
                      <a:srgbClr val="F14124">
                        <a:tint val="93000"/>
                        <a:satMod val="120000"/>
                      </a:srgbClr>
                    </a:gs>
                    <a:gs pos="100000">
                      <a:srgbClr val="F14124">
                        <a:tint val="90000"/>
                        <a:satMod val="120000"/>
                      </a:srgbClr>
                    </a:gs>
                  </a:gsLst>
                  <a:lin ang="5400000"/>
                </a:gradFill>
                <a:effectLst>
                  <a:outerShdw blurRad="80000" dist="40000" dir="5040000" algn="tl">
                    <a:srgbClr val="000000">
                      <a:alpha val="30000"/>
                    </a:srgbClr>
                  </a:outerShdw>
                </a:effectLst>
                <a:latin typeface="Times New Roman" panose="02020603050405020304" pitchFamily="18" charset="0"/>
                <a:cs typeface="Times New Roman" panose="02020603050405020304" pitchFamily="18" charset="0"/>
              </a:rPr>
              <a:t/>
            </a:r>
            <a:br>
              <a:rPr lang="ru-RU" sz="2800" dirty="0">
                <a:ln w="11430"/>
                <a:gradFill>
                  <a:gsLst>
                    <a:gs pos="0">
                      <a:srgbClr val="F14124">
                        <a:tint val="90000"/>
                        <a:satMod val="120000"/>
                      </a:srgbClr>
                    </a:gs>
                    <a:gs pos="25000">
                      <a:srgbClr val="F14124">
                        <a:tint val="93000"/>
                        <a:satMod val="120000"/>
                      </a:srgbClr>
                    </a:gs>
                    <a:gs pos="50000">
                      <a:srgbClr val="F14124">
                        <a:shade val="89000"/>
                        <a:satMod val="110000"/>
                      </a:srgbClr>
                    </a:gs>
                    <a:gs pos="75000">
                      <a:srgbClr val="F14124">
                        <a:tint val="93000"/>
                        <a:satMod val="120000"/>
                      </a:srgbClr>
                    </a:gs>
                    <a:gs pos="100000">
                      <a:srgbClr val="F14124">
                        <a:tint val="90000"/>
                        <a:satMod val="120000"/>
                      </a:srgbClr>
                    </a:gs>
                  </a:gsLst>
                  <a:lin ang="5400000"/>
                </a:gradFill>
                <a:effectLst>
                  <a:outerShdw blurRad="80000" dist="40000" dir="5040000" algn="tl">
                    <a:srgbClr val="000000">
                      <a:alpha val="30000"/>
                    </a:srgbClr>
                  </a:outerShdw>
                </a:effectLst>
                <a:latin typeface="Times New Roman" panose="02020603050405020304" pitchFamily="18" charset="0"/>
                <a:cs typeface="Times New Roman" panose="02020603050405020304" pitchFamily="18" charset="0"/>
              </a:rPr>
            </a:br>
            <a:r>
              <a:rPr lang="ru-RU" sz="2800" dirty="0">
                <a:ln w="11430"/>
                <a:gradFill>
                  <a:gsLst>
                    <a:gs pos="0">
                      <a:srgbClr val="F14124">
                        <a:tint val="90000"/>
                        <a:satMod val="120000"/>
                      </a:srgbClr>
                    </a:gs>
                    <a:gs pos="25000">
                      <a:srgbClr val="F14124">
                        <a:tint val="93000"/>
                        <a:satMod val="120000"/>
                      </a:srgbClr>
                    </a:gs>
                    <a:gs pos="50000">
                      <a:srgbClr val="F14124">
                        <a:shade val="89000"/>
                        <a:satMod val="110000"/>
                      </a:srgbClr>
                    </a:gs>
                    <a:gs pos="75000">
                      <a:srgbClr val="F14124">
                        <a:tint val="93000"/>
                        <a:satMod val="120000"/>
                      </a:srgbClr>
                    </a:gs>
                    <a:gs pos="100000">
                      <a:srgbClr val="F14124">
                        <a:tint val="90000"/>
                        <a:satMod val="120000"/>
                      </a:srgbClr>
                    </a:gs>
                  </a:gsLst>
                  <a:lin ang="5400000"/>
                </a:gradFill>
                <a:effectLst>
                  <a:outerShdw blurRad="80000" dist="40000" dir="5040000" algn="tl">
                    <a:srgbClr val="000000">
                      <a:alpha val="30000"/>
                    </a:srgbClr>
                  </a:outerShdw>
                </a:effectLst>
                <a:latin typeface="Times New Roman" panose="02020603050405020304" pitchFamily="18" charset="0"/>
                <a:cs typeface="Times New Roman" panose="02020603050405020304" pitchFamily="18" charset="0"/>
              </a:rPr>
              <a:t>Ознакомление </a:t>
            </a:r>
            <a:r>
              <a:rPr lang="ru-RU" sz="2800" dirty="0" smtClean="0">
                <a:ln w="11430"/>
                <a:gradFill>
                  <a:gsLst>
                    <a:gs pos="0">
                      <a:srgbClr val="F14124">
                        <a:tint val="90000"/>
                        <a:satMod val="120000"/>
                      </a:srgbClr>
                    </a:gs>
                    <a:gs pos="25000">
                      <a:srgbClr val="F14124">
                        <a:tint val="93000"/>
                        <a:satMod val="120000"/>
                      </a:srgbClr>
                    </a:gs>
                    <a:gs pos="50000">
                      <a:srgbClr val="F14124">
                        <a:shade val="89000"/>
                        <a:satMod val="110000"/>
                      </a:srgbClr>
                    </a:gs>
                    <a:gs pos="75000">
                      <a:srgbClr val="F14124">
                        <a:tint val="93000"/>
                        <a:satMod val="120000"/>
                      </a:srgbClr>
                    </a:gs>
                    <a:gs pos="100000">
                      <a:srgbClr val="F14124">
                        <a:tint val="90000"/>
                        <a:satMod val="120000"/>
                      </a:srgbClr>
                    </a:gs>
                  </a:gsLst>
                  <a:lin ang="5400000"/>
                </a:gradFill>
                <a:effectLst>
                  <a:outerShdw blurRad="80000" dist="40000" dir="5040000" algn="tl">
                    <a:srgbClr val="000000">
                      <a:alpha val="30000"/>
                    </a:srgbClr>
                  </a:outerShdw>
                </a:effectLst>
                <a:latin typeface="Times New Roman" panose="02020603050405020304" pitchFamily="18" charset="0"/>
                <a:cs typeface="Times New Roman" panose="02020603050405020304" pitchFamily="18" charset="0"/>
              </a:rPr>
              <a:t>с именами признаков.</a:t>
            </a:r>
            <a:br>
              <a:rPr lang="ru-RU" sz="2800" dirty="0" smtClean="0">
                <a:ln w="11430"/>
                <a:gradFill>
                  <a:gsLst>
                    <a:gs pos="0">
                      <a:srgbClr val="F14124">
                        <a:tint val="90000"/>
                        <a:satMod val="120000"/>
                      </a:srgbClr>
                    </a:gs>
                    <a:gs pos="25000">
                      <a:srgbClr val="F14124">
                        <a:tint val="93000"/>
                        <a:satMod val="120000"/>
                      </a:srgbClr>
                    </a:gs>
                    <a:gs pos="50000">
                      <a:srgbClr val="F14124">
                        <a:shade val="89000"/>
                        <a:satMod val="110000"/>
                      </a:srgbClr>
                    </a:gs>
                    <a:gs pos="75000">
                      <a:srgbClr val="F14124">
                        <a:tint val="93000"/>
                        <a:satMod val="120000"/>
                      </a:srgbClr>
                    </a:gs>
                    <a:gs pos="100000">
                      <a:srgbClr val="F14124">
                        <a:tint val="90000"/>
                        <a:satMod val="120000"/>
                      </a:srgbClr>
                    </a:gs>
                  </a:gsLst>
                  <a:lin ang="5400000"/>
                </a:gradFill>
                <a:effectLst>
                  <a:outerShdw blurRad="80000" dist="40000" dir="5040000" algn="tl">
                    <a:srgbClr val="000000">
                      <a:alpha val="30000"/>
                    </a:srgbClr>
                  </a:outerShdw>
                </a:effectLst>
                <a:latin typeface="Times New Roman" panose="02020603050405020304" pitchFamily="18" charset="0"/>
                <a:cs typeface="Times New Roman" panose="02020603050405020304" pitchFamily="18" charset="0"/>
              </a:rPr>
            </a:br>
            <a:endParaRPr lang="ru-RU" dirty="0"/>
          </a:p>
        </p:txBody>
      </p:sp>
      <p:sp>
        <p:nvSpPr>
          <p:cNvPr id="5" name="Oval 5"/>
          <p:cNvSpPr>
            <a:spLocks noChangeArrowheads="1"/>
          </p:cNvSpPr>
          <p:nvPr/>
        </p:nvSpPr>
        <p:spPr bwMode="auto">
          <a:xfrm>
            <a:off x="467544" y="2204864"/>
            <a:ext cx="2176463" cy="2114550"/>
          </a:xfrm>
          <a:prstGeom prst="ellipse">
            <a:avLst/>
          </a:prstGeom>
          <a:noFill/>
          <a:ln w="19050" algn="in">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ru-RU"/>
          </a:p>
        </p:txBody>
      </p:sp>
      <p:pic>
        <p:nvPicPr>
          <p:cNvPr id="103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74242" y="2204864"/>
            <a:ext cx="2195513"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18820" y="2236440"/>
            <a:ext cx="2195513"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Рисунок 9" descr="24a946e7243f"/>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71910" y="2533476"/>
            <a:ext cx="1400175" cy="1476375"/>
          </a:xfrm>
          <a:prstGeom prst="rect">
            <a:avLst/>
          </a:prstGeom>
          <a:noFill/>
          <a:ln>
            <a:noFill/>
          </a:ln>
          <a:effectLst/>
        </p:spPr>
      </p:pic>
      <p:pic>
        <p:nvPicPr>
          <p:cNvPr id="11" name="Рисунок 10" descr="ekologicheskoe-vospitanie4"/>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060475" y="2595389"/>
            <a:ext cx="990600" cy="1333500"/>
          </a:xfrm>
          <a:prstGeom prst="rect">
            <a:avLst/>
          </a:prstGeom>
          <a:noFill/>
          <a:ln>
            <a:noFill/>
          </a:ln>
          <a:effectLst/>
        </p:spPr>
      </p:pic>
      <p:sp>
        <p:nvSpPr>
          <p:cNvPr id="6" name="Пирог 402"/>
          <p:cNvSpPr>
            <a:spLocks/>
          </p:cNvSpPr>
          <p:nvPr/>
        </p:nvSpPr>
        <p:spPr bwMode="auto">
          <a:xfrm>
            <a:off x="6868888" y="2771427"/>
            <a:ext cx="1095375" cy="1063625"/>
          </a:xfrm>
          <a:custGeom>
            <a:avLst/>
            <a:gdLst>
              <a:gd name="T0" fmla="*/ 1094740 w 1094740"/>
              <a:gd name="T1" fmla="*/ 531495 h 1062990"/>
              <a:gd name="T2" fmla="*/ 547370 w 1094740"/>
              <a:gd name="T3" fmla="*/ 1062990 h 1062990"/>
              <a:gd name="T4" fmla="*/ 0 w 1094740"/>
              <a:gd name="T5" fmla="*/ 531495 h 1062990"/>
              <a:gd name="T6" fmla="*/ 547370 w 1094740"/>
              <a:gd name="T7" fmla="*/ 0 h 1062990"/>
              <a:gd name="T8" fmla="*/ 547370 w 1094740"/>
              <a:gd name="T9" fmla="*/ 531495 h 1062990"/>
              <a:gd name="T10" fmla="*/ 1094740 w 1094740"/>
              <a:gd name="T11" fmla="*/ 531495 h 106299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94740" h="1062990">
                <a:moveTo>
                  <a:pt x="1094740" y="531495"/>
                </a:moveTo>
                <a:cubicBezTo>
                  <a:pt x="1094740" y="825032"/>
                  <a:pt x="849674" y="1062990"/>
                  <a:pt x="547370" y="1062990"/>
                </a:cubicBezTo>
                <a:cubicBezTo>
                  <a:pt x="245066" y="1062990"/>
                  <a:pt x="0" y="825032"/>
                  <a:pt x="0" y="531495"/>
                </a:cubicBezTo>
                <a:cubicBezTo>
                  <a:pt x="0" y="237958"/>
                  <a:pt x="245066" y="0"/>
                  <a:pt x="547370" y="0"/>
                </a:cubicBezTo>
                <a:lnTo>
                  <a:pt x="547370" y="531495"/>
                </a:lnTo>
                <a:lnTo>
                  <a:pt x="1094740" y="531495"/>
                </a:lnTo>
                <a:close/>
              </a:path>
            </a:pathLst>
          </a:custGeom>
          <a:solidFill>
            <a:srgbClr val="000000"/>
          </a:solidFill>
          <a:ln w="25400">
            <a:solidFill>
              <a:srgbClr val="000000"/>
            </a:solidFill>
            <a:round/>
            <a:headEnd/>
            <a:tailEnd/>
          </a:ln>
        </p:spPr>
        <p:txBody>
          <a:bodyPr vert="horz" wrap="square" lIns="91440" tIns="45720" rIns="91440" bIns="45720" numCol="1" anchor="ctr" anchorCtr="0" compatLnSpc="1">
            <a:prstTxWarp prst="textNoShape">
              <a:avLst/>
            </a:prstTxWarp>
          </a:bodyPr>
          <a:lstStyle/>
          <a:p>
            <a:endParaRPr lang="ru-RU"/>
          </a:p>
        </p:txBody>
      </p:sp>
      <p:pic>
        <p:nvPicPr>
          <p:cNvPr id="13" name="Рисунок 12" descr="D:\Desctop\кр.jpeg"/>
          <p:cNvPicPr/>
          <p:nvPr/>
        </p:nvPicPr>
        <p:blipFill rotWithShape="1">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l="59920" t="7070" r="20963" b="80394"/>
          <a:stretch/>
        </p:blipFill>
        <p:spPr bwMode="auto">
          <a:xfrm rot="5400000">
            <a:off x="7445783" y="2604403"/>
            <a:ext cx="723900" cy="65532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1399112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0" y="0"/>
            <a:ext cx="9144000" cy="6858000"/>
          </a:xfrm>
        </p:spPr>
        <p:txBody>
          <a:bodyPr>
            <a:normAutofit fontScale="55000" lnSpcReduction="20000"/>
          </a:bodyPr>
          <a:lstStyle/>
          <a:p>
            <a:pPr marL="45720" indent="0">
              <a:lnSpc>
                <a:spcPct val="115000"/>
              </a:lnSpc>
              <a:spcAft>
                <a:spcPts val="0"/>
              </a:spcAft>
              <a:buNone/>
            </a:pPr>
            <a:r>
              <a:rPr lang="ru-RU" sz="2400" b="1" dirty="0">
                <a:solidFill>
                  <a:srgbClr val="FF0000"/>
                </a:solidFill>
                <a:latin typeface="Times New Roman"/>
                <a:ea typeface="Calibri"/>
                <a:cs typeface="Times New Roman"/>
              </a:rPr>
              <a:t>Технологическая карта ознакомления с именем признака «вес</a:t>
            </a:r>
            <a:r>
              <a:rPr lang="ru-RU" sz="2400" b="1" dirty="0" smtClean="0">
                <a:solidFill>
                  <a:srgbClr val="FF0000"/>
                </a:solidFill>
                <a:latin typeface="Times New Roman"/>
                <a:ea typeface="Calibri"/>
                <a:cs typeface="Times New Roman"/>
              </a:rPr>
              <a:t>»</a:t>
            </a:r>
            <a:r>
              <a:rPr lang="ru-RU" sz="1800" dirty="0" smtClean="0">
                <a:solidFill>
                  <a:srgbClr val="FF0000"/>
                </a:solidFill>
                <a:latin typeface="Calibri"/>
                <a:ea typeface="Calibri"/>
                <a:cs typeface="Times New Roman"/>
              </a:rPr>
              <a:t> </a:t>
            </a:r>
            <a:r>
              <a:rPr lang="ru-RU" sz="2400" b="1" dirty="0" smtClean="0">
                <a:solidFill>
                  <a:srgbClr val="FF0000"/>
                </a:solidFill>
                <a:latin typeface="Times New Roman"/>
                <a:ea typeface="Calibri"/>
                <a:cs typeface="Times New Roman"/>
              </a:rPr>
              <a:t>(</a:t>
            </a:r>
            <a:r>
              <a:rPr lang="ru-RU" sz="2400" b="1" dirty="0">
                <a:solidFill>
                  <a:srgbClr val="FF0000"/>
                </a:solidFill>
                <a:latin typeface="Times New Roman"/>
                <a:ea typeface="Calibri"/>
                <a:cs typeface="Times New Roman"/>
              </a:rPr>
              <a:t>с 3-х </a:t>
            </a:r>
            <a:r>
              <a:rPr lang="ru-RU" sz="2400" b="1" dirty="0" smtClean="0">
                <a:solidFill>
                  <a:srgbClr val="FF0000"/>
                </a:solidFill>
                <a:latin typeface="Times New Roman"/>
                <a:ea typeface="Calibri"/>
                <a:cs typeface="Times New Roman"/>
              </a:rPr>
              <a:t>лет)</a:t>
            </a:r>
            <a:endParaRPr lang="ru-RU" sz="1800" dirty="0" smtClean="0">
              <a:solidFill>
                <a:srgbClr val="FF0000"/>
              </a:solidFill>
              <a:latin typeface="Calibri"/>
              <a:ea typeface="Calibri"/>
              <a:cs typeface="Times New Roman"/>
            </a:endParaRPr>
          </a:p>
          <a:p>
            <a:pPr marL="45720" indent="0" algn="just">
              <a:lnSpc>
                <a:spcPct val="115000"/>
              </a:lnSpc>
              <a:spcAft>
                <a:spcPts val="0"/>
              </a:spcAft>
              <a:buNone/>
            </a:pPr>
            <a:r>
              <a:rPr lang="ru-RU" sz="2400" dirty="0" smtClean="0">
                <a:latin typeface="Times New Roman"/>
                <a:ea typeface="Calibri"/>
                <a:cs typeface="Times New Roman"/>
              </a:rPr>
              <a:t>Объявить </a:t>
            </a:r>
            <a:r>
              <a:rPr lang="ru-RU" sz="2400" dirty="0">
                <a:latin typeface="Times New Roman"/>
                <a:ea typeface="Calibri"/>
                <a:cs typeface="Times New Roman"/>
              </a:rPr>
              <a:t>детям, что в гостях у нас признак «вес» и мы будем  искать значения этого признака.</a:t>
            </a:r>
            <a:endParaRPr lang="ru-RU" sz="1800" dirty="0">
              <a:latin typeface="Calibri"/>
              <a:ea typeface="Calibri"/>
              <a:cs typeface="Times New Roman"/>
            </a:endParaRPr>
          </a:p>
          <a:p>
            <a:pPr marL="0" lvl="0" indent="0" algn="just">
              <a:lnSpc>
                <a:spcPct val="115000"/>
              </a:lnSpc>
              <a:spcAft>
                <a:spcPts val="0"/>
              </a:spcAft>
              <a:buNone/>
              <a:tabLst>
                <a:tab pos="457200" algn="l"/>
              </a:tabLst>
            </a:pPr>
            <a:r>
              <a:rPr lang="ru-RU" sz="2400" dirty="0" smtClean="0">
                <a:latin typeface="Times New Roman"/>
                <a:ea typeface="Calibri"/>
                <a:cs typeface="Times New Roman"/>
              </a:rPr>
              <a:t>Организовать </a:t>
            </a:r>
            <a:r>
              <a:rPr lang="ru-RU" sz="2400" dirty="0">
                <a:latin typeface="Times New Roman"/>
                <a:ea typeface="Calibri"/>
                <a:cs typeface="Times New Roman"/>
              </a:rPr>
              <a:t>поиск значений признака «вес» в ближайшем окружении. Поиски значений </a:t>
            </a:r>
            <a:endParaRPr lang="ru-RU" sz="2400" dirty="0" smtClean="0">
              <a:latin typeface="Times New Roman"/>
              <a:ea typeface="Calibri"/>
              <a:cs typeface="Times New Roman"/>
            </a:endParaRPr>
          </a:p>
          <a:p>
            <a:pPr marL="0" lvl="0" indent="0" algn="just">
              <a:lnSpc>
                <a:spcPct val="115000"/>
              </a:lnSpc>
              <a:spcAft>
                <a:spcPts val="0"/>
              </a:spcAft>
              <a:buNone/>
              <a:tabLst>
                <a:tab pos="457200" algn="l"/>
              </a:tabLst>
            </a:pPr>
            <a:r>
              <a:rPr lang="ru-RU" sz="2400" dirty="0" smtClean="0">
                <a:latin typeface="Times New Roman"/>
                <a:ea typeface="Calibri"/>
                <a:cs typeface="Times New Roman"/>
              </a:rPr>
              <a:t>признака </a:t>
            </a:r>
            <a:r>
              <a:rPr lang="ru-RU" sz="2400" dirty="0">
                <a:latin typeface="Times New Roman"/>
                <a:ea typeface="Calibri"/>
                <a:cs typeface="Times New Roman"/>
              </a:rPr>
              <a:t>продолжаются:</a:t>
            </a:r>
            <a:endParaRPr lang="ru-RU" sz="1800" dirty="0">
              <a:latin typeface="Calibri"/>
              <a:ea typeface="Calibri"/>
              <a:cs typeface="Times New Roman"/>
            </a:endParaRPr>
          </a:p>
          <a:p>
            <a:pPr marL="742950" lvl="1" indent="-285750" algn="just">
              <a:lnSpc>
                <a:spcPct val="115000"/>
              </a:lnSpc>
              <a:spcAft>
                <a:spcPts val="0"/>
              </a:spcAft>
              <a:buFont typeface="Symbol"/>
              <a:buChar char=""/>
            </a:pPr>
            <a:r>
              <a:rPr lang="ru-RU" dirty="0">
                <a:latin typeface="Times New Roman"/>
                <a:ea typeface="Calibri"/>
                <a:cs typeface="Times New Roman"/>
              </a:rPr>
              <a:t>не менее 7 дней в  1-ой младшей группе; </a:t>
            </a:r>
            <a:endParaRPr lang="ru-RU" sz="1600" dirty="0">
              <a:latin typeface="Calibri"/>
              <a:ea typeface="Calibri"/>
              <a:cs typeface="Times New Roman"/>
            </a:endParaRPr>
          </a:p>
          <a:p>
            <a:pPr marL="742950" lvl="1" indent="-285750" algn="just">
              <a:lnSpc>
                <a:spcPct val="115000"/>
              </a:lnSpc>
              <a:spcAft>
                <a:spcPts val="0"/>
              </a:spcAft>
              <a:buFont typeface="Symbol"/>
              <a:buChar char=""/>
              <a:tabLst>
                <a:tab pos="342900" algn="l"/>
              </a:tabLst>
            </a:pPr>
            <a:r>
              <a:rPr lang="ru-RU" dirty="0">
                <a:latin typeface="Times New Roman"/>
                <a:ea typeface="Calibri"/>
                <a:cs typeface="Times New Roman"/>
              </a:rPr>
              <a:t>4 - 5 дней – во 2-ой младшей и  средней группах; </a:t>
            </a:r>
            <a:endParaRPr lang="ru-RU" sz="1600" dirty="0">
              <a:latin typeface="Calibri"/>
              <a:ea typeface="Calibri"/>
              <a:cs typeface="Times New Roman"/>
            </a:endParaRPr>
          </a:p>
          <a:p>
            <a:pPr marL="742950" lvl="1" indent="-285750" algn="just">
              <a:lnSpc>
                <a:spcPct val="115000"/>
              </a:lnSpc>
              <a:spcAft>
                <a:spcPts val="0"/>
              </a:spcAft>
              <a:buFont typeface="Symbol"/>
              <a:buChar char=""/>
              <a:tabLst>
                <a:tab pos="342900" algn="l"/>
              </a:tabLst>
            </a:pPr>
            <a:r>
              <a:rPr lang="ru-RU" dirty="0">
                <a:latin typeface="Times New Roman"/>
                <a:ea typeface="Calibri"/>
                <a:cs typeface="Times New Roman"/>
              </a:rPr>
              <a:t>2-3 дня в старшей и подготовительной группах.</a:t>
            </a:r>
            <a:endParaRPr lang="ru-RU" sz="1600" dirty="0">
              <a:latin typeface="Calibri"/>
              <a:ea typeface="Calibri"/>
              <a:cs typeface="Times New Roman"/>
            </a:endParaRPr>
          </a:p>
          <a:p>
            <a:pPr algn="just">
              <a:lnSpc>
                <a:spcPct val="115000"/>
              </a:lnSpc>
              <a:spcAft>
                <a:spcPts val="0"/>
              </a:spcAft>
            </a:pPr>
            <a:r>
              <a:rPr lang="ru-RU" sz="2400" dirty="0" smtClean="0">
                <a:latin typeface="Times New Roman"/>
                <a:ea typeface="Calibri"/>
                <a:cs typeface="Times New Roman"/>
              </a:rPr>
              <a:t>В </a:t>
            </a:r>
            <a:r>
              <a:rPr lang="ru-RU" sz="2400" dirty="0">
                <a:latin typeface="Times New Roman"/>
                <a:ea typeface="Calibri"/>
                <a:cs typeface="Times New Roman"/>
              </a:rPr>
              <a:t>течение дня во всех свободных паузах, режимных моментах, на прогулке ищем значение </a:t>
            </a:r>
            <a:endParaRPr lang="ru-RU" sz="2400" dirty="0" smtClean="0">
              <a:latin typeface="Times New Roman"/>
              <a:ea typeface="Calibri"/>
              <a:cs typeface="Times New Roman"/>
            </a:endParaRPr>
          </a:p>
          <a:p>
            <a:pPr algn="just">
              <a:lnSpc>
                <a:spcPct val="115000"/>
              </a:lnSpc>
              <a:spcAft>
                <a:spcPts val="0"/>
              </a:spcAft>
            </a:pPr>
            <a:r>
              <a:rPr lang="ru-RU" sz="2400" dirty="0" smtClean="0">
                <a:latin typeface="Times New Roman"/>
                <a:ea typeface="Calibri"/>
                <a:cs typeface="Times New Roman"/>
              </a:rPr>
              <a:t>признака </a:t>
            </a:r>
            <a:r>
              <a:rPr lang="ru-RU" sz="2400" dirty="0">
                <a:latin typeface="Times New Roman"/>
                <a:ea typeface="Calibri"/>
                <a:cs typeface="Times New Roman"/>
              </a:rPr>
              <a:t>«вес» относительно каких-либо объектов. </a:t>
            </a:r>
            <a:r>
              <a:rPr lang="ru-RU" sz="2400" b="1" i="1" dirty="0">
                <a:latin typeface="Times New Roman"/>
                <a:ea typeface="Calibri"/>
                <a:cs typeface="Times New Roman"/>
              </a:rPr>
              <a:t>Например:</a:t>
            </a:r>
            <a:r>
              <a:rPr lang="ru-RU" sz="2400" dirty="0">
                <a:latin typeface="Times New Roman"/>
                <a:ea typeface="Calibri"/>
                <a:cs typeface="Times New Roman"/>
              </a:rPr>
              <a:t> «Кукла, какой ты по весу?», «Какие по весу ботинки?», «Стул и стол какие по весу?»» Дети держат  руками объекты, взвешивают их относительно друг друга и сами говорят: «Кукла не тяжелая, потому что не трудно ее держать в руках», «Правый и левый ботинок весят одинаково», «Стол я не могу поднять, он тяжелее стула». Воспитатель побуждает детей повторять: «Стол тяжелый, ботинки одинаковые по весу». </a:t>
            </a:r>
            <a:endParaRPr lang="ru-RU" sz="1800" dirty="0">
              <a:latin typeface="Calibri"/>
              <a:ea typeface="Calibri"/>
              <a:cs typeface="Times New Roman"/>
            </a:endParaRPr>
          </a:p>
          <a:p>
            <a:pPr algn="just">
              <a:lnSpc>
                <a:spcPct val="115000"/>
              </a:lnSpc>
              <a:spcAft>
                <a:spcPts val="0"/>
              </a:spcAft>
            </a:pPr>
            <a:r>
              <a:rPr lang="ru-RU" sz="2400" dirty="0" smtClean="0">
                <a:latin typeface="Times New Roman"/>
                <a:ea typeface="Calibri"/>
                <a:cs typeface="Times New Roman"/>
              </a:rPr>
              <a:t>Активизация </a:t>
            </a:r>
            <a:r>
              <a:rPr lang="ru-RU" sz="2400" dirty="0">
                <a:latin typeface="Times New Roman"/>
                <a:ea typeface="Calibri"/>
                <a:cs typeface="Times New Roman"/>
              </a:rPr>
              <a:t>словаря: в речь ребенка включаются прилагательные тяжелый, легкий, одинаковый по весу, многотонный и др. Наречие: тяжелее, легче, тяжело, легко и др. </a:t>
            </a:r>
            <a:endParaRPr lang="ru-RU" sz="1800" dirty="0" smtClean="0">
              <a:latin typeface="Calibri"/>
              <a:ea typeface="Calibri"/>
              <a:cs typeface="Times New Roman"/>
            </a:endParaRPr>
          </a:p>
          <a:p>
            <a:pPr algn="just">
              <a:lnSpc>
                <a:spcPct val="115000"/>
              </a:lnSpc>
              <a:spcAft>
                <a:spcPts val="0"/>
              </a:spcAft>
            </a:pPr>
            <a:r>
              <a:rPr lang="ru-RU" sz="2400" dirty="0" smtClean="0">
                <a:latin typeface="Times New Roman"/>
                <a:ea typeface="Calibri"/>
                <a:cs typeface="Times New Roman"/>
              </a:rPr>
              <a:t>Проверить </a:t>
            </a:r>
            <a:r>
              <a:rPr lang="ru-RU" sz="2400" dirty="0">
                <a:latin typeface="Times New Roman"/>
                <a:ea typeface="Calibri"/>
                <a:cs typeface="Times New Roman"/>
              </a:rPr>
              <a:t>усвоение детьми признака имени признака «вес» с помощью </a:t>
            </a:r>
            <a:r>
              <a:rPr lang="ru-RU" sz="2400" dirty="0" smtClean="0">
                <a:latin typeface="Times New Roman"/>
                <a:ea typeface="Calibri"/>
                <a:cs typeface="Times New Roman"/>
              </a:rPr>
              <a:t>вопросов.</a:t>
            </a:r>
            <a:endParaRPr lang="ru-RU" sz="1800" dirty="0" smtClean="0">
              <a:latin typeface="Calibri"/>
              <a:ea typeface="Calibri"/>
              <a:cs typeface="Times New Roman"/>
            </a:endParaRPr>
          </a:p>
          <a:p>
            <a:pPr algn="just">
              <a:lnSpc>
                <a:spcPct val="115000"/>
              </a:lnSpc>
              <a:spcAft>
                <a:spcPts val="0"/>
              </a:spcAft>
            </a:pPr>
            <a:r>
              <a:rPr lang="ru-RU" sz="2400" dirty="0" smtClean="0">
                <a:latin typeface="Times New Roman"/>
                <a:ea typeface="Times New Roman"/>
                <a:cs typeface="Times New Roman"/>
              </a:rPr>
              <a:t>Воспитатель </a:t>
            </a:r>
            <a:r>
              <a:rPr lang="ru-RU" sz="2400" dirty="0">
                <a:latin typeface="Times New Roman"/>
                <a:ea typeface="Times New Roman"/>
                <a:cs typeface="Times New Roman"/>
              </a:rPr>
              <a:t>задает вопросы детям: «Что нужно сделать, чтобы узнать про вес объекта?» Дети: «Действовать руками: приподнять, взвесить в одной и другой руке два объекта сразу. Руки – помощники умной головы</a:t>
            </a:r>
            <a:r>
              <a:rPr lang="ru-RU" sz="2400" dirty="0" smtClean="0">
                <a:latin typeface="Times New Roman"/>
                <a:ea typeface="Times New Roman"/>
                <a:cs typeface="Times New Roman"/>
              </a:rPr>
              <a:t>».</a:t>
            </a:r>
            <a:endParaRPr lang="ru-RU" sz="1800" dirty="0" smtClean="0">
              <a:latin typeface="Calibri"/>
              <a:ea typeface="Times New Roman"/>
              <a:cs typeface="Times New Roman"/>
            </a:endParaRPr>
          </a:p>
          <a:p>
            <a:pPr algn="just">
              <a:lnSpc>
                <a:spcPct val="115000"/>
              </a:lnSpc>
              <a:spcAft>
                <a:spcPts val="0"/>
              </a:spcAft>
            </a:pPr>
            <a:r>
              <a:rPr lang="ru-RU" sz="2400" dirty="0" smtClean="0">
                <a:latin typeface="Times New Roman"/>
                <a:ea typeface="Times New Roman"/>
                <a:cs typeface="Times New Roman"/>
              </a:rPr>
              <a:t>Внести </a:t>
            </a:r>
            <a:r>
              <a:rPr lang="ru-RU" sz="2400" dirty="0">
                <a:latin typeface="Times New Roman"/>
                <a:ea typeface="Times New Roman"/>
                <a:cs typeface="Times New Roman"/>
              </a:rPr>
              <a:t>значок, который схематично изображает признак «вес». Спросить детей: «О каком признаке объекта спрашивает значок?». Дети: «Объект, какой ты по весу?». </a:t>
            </a:r>
            <a:endParaRPr lang="ru-RU" sz="1800" dirty="0" smtClean="0">
              <a:latin typeface="Calibri"/>
              <a:ea typeface="Times New Roman"/>
              <a:cs typeface="Times New Roman"/>
            </a:endParaRPr>
          </a:p>
          <a:p>
            <a:pPr algn="just">
              <a:lnSpc>
                <a:spcPct val="115000"/>
              </a:lnSpc>
              <a:spcAft>
                <a:spcPts val="0"/>
              </a:spcAft>
            </a:pPr>
            <a:r>
              <a:rPr lang="ru-RU" sz="2400" dirty="0" smtClean="0">
                <a:latin typeface="Times New Roman"/>
                <a:ea typeface="Times New Roman"/>
                <a:cs typeface="Times New Roman"/>
              </a:rPr>
              <a:t>Значок </a:t>
            </a:r>
            <a:r>
              <a:rPr lang="ru-RU" sz="2400" dirty="0">
                <a:latin typeface="Times New Roman"/>
                <a:ea typeface="Times New Roman"/>
                <a:cs typeface="Times New Roman"/>
              </a:rPr>
              <a:t>«вес»  помещается на </a:t>
            </a:r>
            <a:r>
              <a:rPr lang="ru-RU" sz="2400" dirty="0">
                <a:latin typeface="Times New Roman"/>
                <a:ea typeface="Calibri"/>
                <a:cs typeface="Times New Roman"/>
              </a:rPr>
              <a:t>пособии «Объект – имя признака – значение имени признака». </a:t>
            </a:r>
            <a:r>
              <a:rPr lang="ru-RU" sz="2400" dirty="0">
                <a:latin typeface="Times New Roman"/>
                <a:ea typeface="Times New Roman"/>
                <a:cs typeface="Times New Roman"/>
              </a:rPr>
              <a:t>Обратить внимание детей на значок, повторить, какой вопрос он задает. Организовать самостоятельный поиск ответа на этот вопрос в различных объектах.  </a:t>
            </a:r>
            <a:endParaRPr lang="ru-RU" sz="1800" dirty="0" smtClean="0">
              <a:latin typeface="Calibri"/>
              <a:ea typeface="Times New Roman"/>
              <a:cs typeface="Times New Roman"/>
            </a:endParaRPr>
          </a:p>
          <a:p>
            <a:pPr algn="just">
              <a:lnSpc>
                <a:spcPct val="115000"/>
              </a:lnSpc>
              <a:spcAft>
                <a:spcPts val="0"/>
              </a:spcAft>
            </a:pPr>
            <a:r>
              <a:rPr lang="ru-RU" sz="2400" dirty="0" smtClean="0">
                <a:latin typeface="Times New Roman"/>
                <a:ea typeface="Times New Roman"/>
                <a:cs typeface="Times New Roman"/>
              </a:rPr>
              <a:t>В </a:t>
            </a:r>
            <a:r>
              <a:rPr lang="ru-RU" sz="2400" dirty="0">
                <a:latin typeface="Times New Roman"/>
                <a:ea typeface="Times New Roman"/>
                <a:cs typeface="Times New Roman"/>
              </a:rPr>
              <a:t>режимных </a:t>
            </a:r>
            <a:r>
              <a:rPr lang="ru-RU" sz="2400" dirty="0">
                <a:latin typeface="Times New Roman"/>
                <a:ea typeface="Calibri"/>
                <a:cs typeface="Times New Roman"/>
              </a:rPr>
              <a:t>моментах</a:t>
            </a:r>
            <a:r>
              <a:rPr lang="ru-RU" sz="2400" dirty="0">
                <a:latin typeface="Times New Roman"/>
                <a:ea typeface="Times New Roman"/>
                <a:cs typeface="Times New Roman"/>
              </a:rPr>
              <a:t> и образовательных ситуациях дети самостоятельно формулируют вопрос от имени признака (значка) и сами ищут ответ на него. Для становления детской самостоятельности используются карточки разных типов </a:t>
            </a:r>
            <a:r>
              <a:rPr lang="ru-RU" sz="2400" dirty="0" smtClean="0">
                <a:latin typeface="Times New Roman"/>
                <a:ea typeface="Times New Roman"/>
                <a:cs typeface="Times New Roman"/>
              </a:rPr>
              <a:t>вопросов.</a:t>
            </a:r>
            <a:endParaRPr lang="ru-RU" sz="1800" dirty="0" smtClean="0">
              <a:latin typeface="Calibri"/>
              <a:ea typeface="Times New Roman"/>
              <a:cs typeface="Times New Roman"/>
            </a:endParaRPr>
          </a:p>
          <a:p>
            <a:pPr algn="just">
              <a:lnSpc>
                <a:spcPct val="115000"/>
              </a:lnSpc>
              <a:spcAft>
                <a:spcPts val="0"/>
              </a:spcAft>
            </a:pPr>
            <a:r>
              <a:rPr lang="ru-RU" sz="2400" dirty="0" smtClean="0">
                <a:latin typeface="Times New Roman"/>
                <a:ea typeface="Times New Roman"/>
                <a:cs typeface="Times New Roman"/>
              </a:rPr>
              <a:t>Дети </a:t>
            </a:r>
            <a:r>
              <a:rPr lang="ru-RU" sz="2400" dirty="0">
                <a:latin typeface="Times New Roman"/>
                <a:ea typeface="Times New Roman"/>
                <a:cs typeface="Times New Roman"/>
              </a:rPr>
              <a:t>могу</a:t>
            </a:r>
            <a:r>
              <a:rPr lang="ru-RU" sz="2400" dirty="0">
                <a:latin typeface="Times New Roman"/>
                <a:ea typeface="Calibri"/>
                <a:cs typeface="Times New Roman"/>
              </a:rPr>
              <a:t>т объяснить, что во всех объектах окружающего мира может быть признак веса, и чтобы его определить нужно объект обследовать руками.</a:t>
            </a:r>
            <a:endParaRPr lang="ru-RU" sz="1800" dirty="0">
              <a:latin typeface="Calibri"/>
              <a:ea typeface="Calibri"/>
              <a:cs typeface="Times New Roman"/>
            </a:endParaRPr>
          </a:p>
          <a:p>
            <a:pPr marL="45720" indent="0" algn="just">
              <a:lnSpc>
                <a:spcPct val="115000"/>
              </a:lnSpc>
              <a:spcAft>
                <a:spcPts val="0"/>
              </a:spcAft>
              <a:buNone/>
            </a:pPr>
            <a:r>
              <a:rPr lang="ru-RU" sz="2400" b="1" dirty="0" smtClean="0">
                <a:latin typeface="Times New Roman"/>
                <a:ea typeface="Times New Roman"/>
                <a:cs typeface="Times New Roman"/>
              </a:rPr>
              <a:t>Примечание</a:t>
            </a:r>
            <a:r>
              <a:rPr lang="ru-RU" sz="2400" b="1" dirty="0">
                <a:latin typeface="Times New Roman"/>
                <a:ea typeface="Times New Roman"/>
                <a:cs typeface="Times New Roman"/>
              </a:rPr>
              <a:t>:</a:t>
            </a:r>
            <a:r>
              <a:rPr lang="ru-RU" sz="2400" dirty="0">
                <a:latin typeface="Times New Roman"/>
                <a:ea typeface="Times New Roman"/>
                <a:cs typeface="Times New Roman"/>
              </a:rPr>
              <a:t> В младших группах детского сада признак «вес» определяется субъективно и тяжело – легко может быть относительно самого ребенка. С 4,5 лет значение признака вес может иметь числовое обозначение: «Пять  килограммов – это для меня тяжело, а папе легко». В старшем возрасте применяются обозначение веса с приставками супер - или мини. Например: «Штанга – супер-тяжелая», «перышко – супер-легкое».</a:t>
            </a:r>
            <a:endParaRPr lang="ru-RU" sz="1800" dirty="0">
              <a:latin typeface="Calibri"/>
              <a:ea typeface="Calibri"/>
              <a:cs typeface="Times New Roman"/>
            </a:endParaRPr>
          </a:p>
          <a:p>
            <a:pPr algn="just">
              <a:lnSpc>
                <a:spcPct val="115000"/>
              </a:lnSpc>
              <a:spcAft>
                <a:spcPts val="0"/>
              </a:spcAft>
            </a:pPr>
            <a:endParaRPr lang="ru-RU" sz="1800" dirty="0">
              <a:latin typeface="Calibri"/>
              <a:ea typeface="Calibri"/>
              <a:cs typeface="Times New Roman"/>
            </a:endParaRPr>
          </a:p>
          <a:p>
            <a:pPr marL="45720" indent="0">
              <a:buNone/>
            </a:pPr>
            <a:endParaRPr lang="ru-RU"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0272" y="0"/>
            <a:ext cx="1872208" cy="1757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Рисунок 4" descr="clip4423"/>
          <p:cNvPicPr/>
          <p:nvPr/>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7221046" y="383415"/>
            <a:ext cx="1470660" cy="990600"/>
          </a:xfrm>
          <a:prstGeom prst="rect">
            <a:avLst/>
          </a:prstGeom>
          <a:noFill/>
          <a:ln>
            <a:noFill/>
          </a:ln>
          <a:effectLst/>
        </p:spPr>
      </p:pic>
    </p:spTree>
    <p:extLst>
      <p:ext uri="{BB962C8B-B14F-4D97-AF65-F5344CB8AC3E}">
        <p14:creationId xmlns:p14="http://schemas.microsoft.com/office/powerpoint/2010/main" val="22552670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0" y="0"/>
            <a:ext cx="9144000" cy="6858000"/>
          </a:xfrm>
        </p:spPr>
        <p:txBody>
          <a:bodyPr>
            <a:normAutofit fontScale="55000" lnSpcReduction="20000"/>
          </a:bodyPr>
          <a:lstStyle/>
          <a:p>
            <a:pPr marL="45720" indent="0" algn="just">
              <a:lnSpc>
                <a:spcPct val="115000"/>
              </a:lnSpc>
              <a:spcAft>
                <a:spcPts val="0"/>
              </a:spcAft>
              <a:buNone/>
            </a:pPr>
            <a:r>
              <a:rPr lang="ru-RU" sz="2400" b="1" dirty="0">
                <a:solidFill>
                  <a:srgbClr val="FF0000"/>
                </a:solidFill>
                <a:latin typeface="Times New Roman"/>
                <a:ea typeface="Calibri"/>
                <a:cs typeface="Times New Roman"/>
              </a:rPr>
              <a:t>Технологическая карта ознакомления с именем признака «действие</a:t>
            </a:r>
            <a:r>
              <a:rPr lang="ru-RU" sz="2400" b="1" dirty="0" smtClean="0">
                <a:solidFill>
                  <a:srgbClr val="FF0000"/>
                </a:solidFill>
                <a:latin typeface="Times New Roman"/>
                <a:ea typeface="Calibri"/>
                <a:cs typeface="Times New Roman"/>
              </a:rPr>
              <a:t>» </a:t>
            </a:r>
            <a:r>
              <a:rPr lang="ru-RU" sz="2400" b="1" dirty="0">
                <a:solidFill>
                  <a:srgbClr val="FF0000"/>
                </a:solidFill>
                <a:latin typeface="Times New Roman"/>
                <a:ea typeface="Calibri"/>
                <a:cs typeface="Times New Roman"/>
              </a:rPr>
              <a:t>(с 3-х </a:t>
            </a:r>
            <a:r>
              <a:rPr lang="ru-RU" sz="2400" b="1" dirty="0" smtClean="0">
                <a:solidFill>
                  <a:srgbClr val="FF0000"/>
                </a:solidFill>
                <a:latin typeface="Times New Roman"/>
                <a:ea typeface="Calibri"/>
                <a:cs typeface="Times New Roman"/>
              </a:rPr>
              <a:t>лет)</a:t>
            </a:r>
            <a:endParaRPr lang="ru-RU" sz="1800" dirty="0" smtClean="0">
              <a:solidFill>
                <a:srgbClr val="FF0000"/>
              </a:solidFill>
              <a:latin typeface="Calibri"/>
              <a:ea typeface="Calibri"/>
              <a:cs typeface="Times New Roman"/>
            </a:endParaRPr>
          </a:p>
          <a:p>
            <a:pPr marL="45720" indent="0" algn="just">
              <a:lnSpc>
                <a:spcPct val="115000"/>
              </a:lnSpc>
              <a:spcAft>
                <a:spcPts val="0"/>
              </a:spcAft>
              <a:buNone/>
            </a:pPr>
            <a:r>
              <a:rPr lang="ru-RU" sz="2400" dirty="0" smtClean="0">
                <a:latin typeface="Times New Roman"/>
                <a:ea typeface="Calibri"/>
                <a:cs typeface="Times New Roman"/>
              </a:rPr>
              <a:t>Объявить </a:t>
            </a:r>
            <a:r>
              <a:rPr lang="ru-RU" sz="2400" dirty="0">
                <a:latin typeface="Times New Roman"/>
                <a:ea typeface="Calibri"/>
                <a:cs typeface="Times New Roman"/>
              </a:rPr>
              <a:t>детям, что в гостях у нас имя признака «действие» и мы будем  искать его </a:t>
            </a:r>
            <a:r>
              <a:rPr lang="ru-RU" sz="2400" dirty="0" smtClean="0">
                <a:latin typeface="Times New Roman"/>
                <a:ea typeface="Calibri"/>
                <a:cs typeface="Times New Roman"/>
              </a:rPr>
              <a:t>значение</a:t>
            </a:r>
          </a:p>
          <a:p>
            <a:pPr marL="45720" indent="0" algn="just">
              <a:lnSpc>
                <a:spcPct val="115000"/>
              </a:lnSpc>
              <a:spcAft>
                <a:spcPts val="0"/>
              </a:spcAft>
              <a:buNone/>
            </a:pPr>
            <a:r>
              <a:rPr lang="ru-RU" sz="2400" dirty="0" smtClean="0">
                <a:latin typeface="Times New Roman"/>
                <a:ea typeface="Calibri"/>
                <a:cs typeface="Times New Roman"/>
              </a:rPr>
              <a:t>в объектах.</a:t>
            </a:r>
          </a:p>
          <a:p>
            <a:pPr marL="45720" indent="0" algn="just">
              <a:lnSpc>
                <a:spcPct val="115000"/>
              </a:lnSpc>
              <a:spcAft>
                <a:spcPts val="0"/>
              </a:spcAft>
              <a:buNone/>
            </a:pPr>
            <a:r>
              <a:rPr lang="ru-RU" sz="2400" dirty="0" smtClean="0">
                <a:latin typeface="Times New Roman"/>
                <a:ea typeface="Calibri"/>
                <a:cs typeface="Times New Roman"/>
              </a:rPr>
              <a:t>Организовать </a:t>
            </a:r>
            <a:r>
              <a:rPr lang="ru-RU" sz="2400" dirty="0">
                <a:latin typeface="Times New Roman"/>
                <a:ea typeface="Calibri"/>
                <a:cs typeface="Times New Roman"/>
              </a:rPr>
              <a:t>«поиск»  значения признака «действие» в ближайшем окружении. Поиски </a:t>
            </a:r>
            <a:endParaRPr lang="ru-RU" sz="2400" dirty="0" smtClean="0">
              <a:latin typeface="Times New Roman"/>
              <a:ea typeface="Calibri"/>
              <a:cs typeface="Times New Roman"/>
            </a:endParaRPr>
          </a:p>
          <a:p>
            <a:pPr marL="45720" indent="0" algn="just">
              <a:lnSpc>
                <a:spcPct val="115000"/>
              </a:lnSpc>
              <a:spcAft>
                <a:spcPts val="0"/>
              </a:spcAft>
              <a:buNone/>
            </a:pPr>
            <a:r>
              <a:rPr lang="ru-RU" sz="2400" dirty="0" smtClean="0">
                <a:latin typeface="Times New Roman"/>
                <a:ea typeface="Calibri"/>
                <a:cs typeface="Times New Roman"/>
              </a:rPr>
              <a:t>значений </a:t>
            </a:r>
          </a:p>
          <a:p>
            <a:pPr marL="45720" indent="0" algn="just">
              <a:lnSpc>
                <a:spcPct val="115000"/>
              </a:lnSpc>
              <a:spcAft>
                <a:spcPts val="0"/>
              </a:spcAft>
              <a:buNone/>
            </a:pPr>
            <a:r>
              <a:rPr lang="ru-RU" sz="2400" dirty="0" smtClean="0">
                <a:latin typeface="Times New Roman"/>
                <a:ea typeface="Calibri"/>
                <a:cs typeface="Times New Roman"/>
              </a:rPr>
              <a:t>признака </a:t>
            </a:r>
            <a:r>
              <a:rPr lang="ru-RU" sz="2400" dirty="0">
                <a:latin typeface="Times New Roman"/>
                <a:ea typeface="Calibri"/>
                <a:cs typeface="Times New Roman"/>
              </a:rPr>
              <a:t>продолжаются:</a:t>
            </a:r>
            <a:endParaRPr lang="ru-RU" sz="1800" dirty="0">
              <a:latin typeface="Calibri"/>
              <a:ea typeface="Calibri"/>
              <a:cs typeface="Times New Roman"/>
            </a:endParaRPr>
          </a:p>
          <a:p>
            <a:pPr marL="342900" lvl="0" indent="-342900" algn="just">
              <a:lnSpc>
                <a:spcPct val="115000"/>
              </a:lnSpc>
              <a:spcAft>
                <a:spcPts val="0"/>
              </a:spcAft>
              <a:buFont typeface="Symbol"/>
              <a:buChar char=""/>
              <a:tabLst>
                <a:tab pos="457200" algn="l"/>
              </a:tabLst>
            </a:pPr>
            <a:r>
              <a:rPr lang="ru-RU" sz="2400" dirty="0">
                <a:latin typeface="Times New Roman"/>
                <a:ea typeface="Calibri"/>
                <a:cs typeface="Times New Roman"/>
              </a:rPr>
              <a:t>не менее 7 дней в  1-ой младшей группе, во 2-ой младшей и  средней группах; </a:t>
            </a:r>
            <a:endParaRPr lang="ru-RU" sz="1800" dirty="0">
              <a:latin typeface="Calibri"/>
              <a:ea typeface="Calibri"/>
              <a:cs typeface="Times New Roman"/>
            </a:endParaRPr>
          </a:p>
          <a:p>
            <a:pPr marL="342900" lvl="0" indent="-342900" algn="just">
              <a:lnSpc>
                <a:spcPct val="115000"/>
              </a:lnSpc>
              <a:spcAft>
                <a:spcPts val="0"/>
              </a:spcAft>
              <a:buFont typeface="Symbol"/>
              <a:buChar char=""/>
              <a:tabLst>
                <a:tab pos="457200" algn="l"/>
              </a:tabLst>
            </a:pPr>
            <a:r>
              <a:rPr lang="ru-RU" sz="2400" dirty="0">
                <a:latin typeface="Times New Roman"/>
                <a:ea typeface="Calibri"/>
                <a:cs typeface="Times New Roman"/>
              </a:rPr>
              <a:t>3-5 дней в старшей и подготовительной </a:t>
            </a:r>
            <a:r>
              <a:rPr lang="ru-RU" sz="2400" dirty="0" smtClean="0">
                <a:latin typeface="Times New Roman"/>
                <a:ea typeface="Calibri"/>
                <a:cs typeface="Times New Roman"/>
              </a:rPr>
              <a:t>группах.</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tabLst>
                <a:tab pos="457200" algn="l"/>
              </a:tabLst>
            </a:pPr>
            <a:r>
              <a:rPr lang="ru-RU" sz="2400" dirty="0" smtClean="0">
                <a:latin typeface="Times New Roman"/>
                <a:ea typeface="Calibri"/>
                <a:cs typeface="Times New Roman"/>
              </a:rPr>
              <a:t>В </a:t>
            </a:r>
            <a:r>
              <a:rPr lang="ru-RU" sz="2400" dirty="0">
                <a:latin typeface="Times New Roman"/>
                <a:ea typeface="Calibri"/>
                <a:cs typeface="Times New Roman"/>
              </a:rPr>
              <a:t>течение дня во всех свободных паузах, режимных моментах, на прогулке ищем значения признака «действие». </a:t>
            </a:r>
            <a:r>
              <a:rPr lang="ru-RU" sz="2400" b="1" i="1" dirty="0">
                <a:latin typeface="Times New Roman"/>
                <a:ea typeface="Calibri"/>
                <a:cs typeface="Times New Roman"/>
              </a:rPr>
              <a:t>Например:</a:t>
            </a:r>
            <a:r>
              <a:rPr lang="ru-RU" sz="2400" dirty="0">
                <a:latin typeface="Times New Roman"/>
                <a:ea typeface="Calibri"/>
                <a:cs typeface="Times New Roman"/>
              </a:rPr>
              <a:t> «Что делает строительный материал?» «Какое действие совершают дети?»  «Что делает помощник воспитателя?» «Какое действие совершает стул?» Дети смотрят и сами говорят: «Строительный материал лежит, дети бегают, помощник воспитателя идет, стул стоит».  </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tabLst>
                <a:tab pos="457200" algn="l"/>
              </a:tabLst>
            </a:pPr>
            <a:r>
              <a:rPr lang="ru-RU" sz="2400" dirty="0" smtClean="0">
                <a:latin typeface="Times New Roman"/>
                <a:ea typeface="Calibri"/>
                <a:cs typeface="Times New Roman"/>
              </a:rPr>
              <a:t>Активизация </a:t>
            </a:r>
            <a:r>
              <a:rPr lang="ru-RU" sz="2400" dirty="0">
                <a:latin typeface="Times New Roman"/>
                <a:ea typeface="Calibri"/>
                <a:cs typeface="Times New Roman"/>
              </a:rPr>
              <a:t>словаря: в речь ребенка включаются глаголы, так как все они обозначают </a:t>
            </a:r>
            <a:r>
              <a:rPr lang="ru-RU" sz="2400" dirty="0" smtClean="0">
                <a:latin typeface="Times New Roman"/>
                <a:ea typeface="Calibri"/>
                <a:cs typeface="Times New Roman"/>
              </a:rPr>
              <a:t>действие.</a:t>
            </a:r>
          </a:p>
          <a:p>
            <a:pPr marL="342900" lvl="0" indent="-342900" algn="just">
              <a:lnSpc>
                <a:spcPct val="115000"/>
              </a:lnSpc>
              <a:spcAft>
                <a:spcPts val="0"/>
              </a:spcAft>
              <a:buFont typeface="Symbol"/>
              <a:buChar char=""/>
              <a:tabLst>
                <a:tab pos="457200" algn="l"/>
              </a:tabLst>
            </a:pPr>
            <a:r>
              <a:rPr lang="ru-RU" sz="2400" dirty="0" smtClean="0">
                <a:latin typeface="Times New Roman"/>
                <a:ea typeface="Calibri"/>
                <a:cs typeface="Times New Roman"/>
              </a:rPr>
              <a:t>Проверить </a:t>
            </a:r>
            <a:r>
              <a:rPr lang="ru-RU" sz="2400" dirty="0">
                <a:latin typeface="Times New Roman"/>
                <a:ea typeface="Calibri"/>
                <a:cs typeface="Times New Roman"/>
              </a:rPr>
              <a:t>усвоение детьми имени признака «действие» с помощью </a:t>
            </a:r>
            <a:r>
              <a:rPr lang="ru-RU" sz="2400" dirty="0" smtClean="0">
                <a:latin typeface="Times New Roman"/>
                <a:ea typeface="Calibri"/>
                <a:cs typeface="Times New Roman"/>
              </a:rPr>
              <a:t>вопросов.</a:t>
            </a:r>
            <a:endParaRPr lang="ru-RU" sz="1800" dirty="0">
              <a:latin typeface="Calibri"/>
              <a:ea typeface="Calibri"/>
              <a:cs typeface="Times New Roman"/>
            </a:endParaRPr>
          </a:p>
          <a:p>
            <a:pPr marL="342900" lvl="0" indent="-342900" algn="just">
              <a:lnSpc>
                <a:spcPct val="115000"/>
              </a:lnSpc>
              <a:spcAft>
                <a:spcPts val="0"/>
              </a:spcAft>
              <a:buFont typeface="Symbol"/>
              <a:buChar char=""/>
              <a:tabLst>
                <a:tab pos="457200" algn="l"/>
              </a:tabLst>
            </a:pPr>
            <a:r>
              <a:rPr lang="ru-RU" sz="2400" dirty="0" smtClean="0">
                <a:latin typeface="Times New Roman"/>
                <a:ea typeface="Calibri"/>
                <a:cs typeface="Times New Roman"/>
              </a:rPr>
              <a:t>Воспитатель </a:t>
            </a:r>
            <a:r>
              <a:rPr lang="ru-RU" sz="2400" dirty="0">
                <a:latin typeface="Times New Roman"/>
                <a:ea typeface="Calibri"/>
                <a:cs typeface="Times New Roman"/>
              </a:rPr>
              <a:t>задает вопрос детям: «Что нужно сделать, чтобы узнать про действие объекта?». Дети: «посмотреть на объект. Глаза – помощник умной головы</a:t>
            </a:r>
            <a:r>
              <a:rPr lang="ru-RU" sz="2400" dirty="0" smtClean="0">
                <a:latin typeface="Times New Roman"/>
                <a:ea typeface="Calibri"/>
                <a:cs typeface="Times New Roman"/>
              </a:rPr>
              <a:t>».</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tabLst>
                <a:tab pos="457200" algn="l"/>
              </a:tabLst>
            </a:pPr>
            <a:r>
              <a:rPr lang="ru-RU" sz="2400" dirty="0" smtClean="0">
                <a:latin typeface="Times New Roman"/>
                <a:ea typeface="Calibri"/>
                <a:cs typeface="Times New Roman"/>
              </a:rPr>
              <a:t>Внести  </a:t>
            </a:r>
            <a:r>
              <a:rPr lang="ru-RU" sz="2400" dirty="0">
                <a:latin typeface="Times New Roman"/>
                <a:ea typeface="Calibri"/>
                <a:cs typeface="Times New Roman"/>
              </a:rPr>
              <a:t>значок, который схематично изображает признак  «действие». Спросить детей: «</a:t>
            </a:r>
            <a:r>
              <a:rPr lang="ru-RU" sz="2400" dirty="0">
                <a:latin typeface="Times New Roman"/>
                <a:ea typeface="Times New Roman"/>
                <a:cs typeface="Times New Roman"/>
              </a:rPr>
              <a:t>О каком признаке объекта </a:t>
            </a:r>
            <a:r>
              <a:rPr lang="ru-RU" sz="2400" dirty="0">
                <a:latin typeface="Times New Roman"/>
                <a:ea typeface="Calibri"/>
                <a:cs typeface="Times New Roman"/>
              </a:rPr>
              <a:t>спрашивает значок?»,  «Объект, какое ты действие совершаешь?», «Объект, что ты делаешь?» -  ответы </a:t>
            </a:r>
            <a:r>
              <a:rPr lang="ru-RU" sz="2400" dirty="0" smtClean="0">
                <a:latin typeface="Times New Roman"/>
                <a:ea typeface="Calibri"/>
                <a:cs typeface="Times New Roman"/>
              </a:rPr>
              <a:t>детей.</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tabLst>
                <a:tab pos="457200" algn="l"/>
              </a:tabLst>
            </a:pPr>
            <a:r>
              <a:rPr lang="ru-RU" sz="2400" dirty="0" smtClean="0">
                <a:latin typeface="Times New Roman"/>
                <a:ea typeface="Calibri"/>
                <a:cs typeface="Times New Roman"/>
              </a:rPr>
              <a:t>Значок </a:t>
            </a:r>
            <a:r>
              <a:rPr lang="ru-RU" sz="2400" dirty="0">
                <a:latin typeface="Times New Roman"/>
                <a:ea typeface="Calibri"/>
                <a:cs typeface="Times New Roman"/>
              </a:rPr>
              <a:t>«действие» помещается на пособии «Объект – имя признака – значение имени признака». Обратить внимание детей  на значок, повторить какой вопрос он задает. Организовать самостоятельный поиск ответа на этот </a:t>
            </a:r>
            <a:r>
              <a:rPr lang="ru-RU" sz="2400" dirty="0" smtClean="0">
                <a:latin typeface="Times New Roman"/>
                <a:ea typeface="Calibri"/>
                <a:cs typeface="Times New Roman"/>
              </a:rPr>
              <a:t>вопрос.</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tabLst>
                <a:tab pos="457200" algn="l"/>
              </a:tabLst>
            </a:pPr>
            <a:r>
              <a:rPr lang="ru-RU" sz="2400" dirty="0" smtClean="0">
                <a:latin typeface="Times New Roman"/>
                <a:ea typeface="Calibri"/>
                <a:cs typeface="Times New Roman"/>
              </a:rPr>
              <a:t>В </a:t>
            </a:r>
            <a:r>
              <a:rPr lang="ru-RU" sz="2400" dirty="0">
                <a:latin typeface="Times New Roman"/>
                <a:ea typeface="Calibri"/>
                <a:cs typeface="Times New Roman"/>
              </a:rPr>
              <a:t>режимных моментах от имени признака (значка) и сами ищут ответ на него.</a:t>
            </a:r>
            <a:r>
              <a:rPr lang="ru-RU" sz="2400" dirty="0">
                <a:latin typeface="Times New Roman"/>
                <a:ea typeface="Times New Roman"/>
                <a:cs typeface="Times New Roman"/>
              </a:rPr>
              <a:t> Для становления детской самостоятельности используются карточки разных типов </a:t>
            </a:r>
            <a:r>
              <a:rPr lang="ru-RU" sz="2400" dirty="0" smtClean="0">
                <a:latin typeface="Times New Roman"/>
                <a:ea typeface="Times New Roman"/>
                <a:cs typeface="Times New Roman"/>
              </a:rPr>
              <a:t>вопросов.</a:t>
            </a:r>
            <a:endParaRPr lang="ru-RU" sz="1800" dirty="0" smtClean="0">
              <a:latin typeface="Calibri"/>
              <a:ea typeface="Times New Roman"/>
              <a:cs typeface="Times New Roman"/>
            </a:endParaRPr>
          </a:p>
          <a:p>
            <a:pPr marL="342900" lvl="0" indent="-342900" algn="just">
              <a:lnSpc>
                <a:spcPct val="115000"/>
              </a:lnSpc>
              <a:spcAft>
                <a:spcPts val="0"/>
              </a:spcAft>
              <a:buFont typeface="Symbol"/>
              <a:buChar char=""/>
              <a:tabLst>
                <a:tab pos="457200" algn="l"/>
              </a:tabLst>
            </a:pPr>
            <a:r>
              <a:rPr lang="ru-RU" sz="2400" dirty="0" smtClean="0">
                <a:latin typeface="Times New Roman"/>
                <a:ea typeface="Calibri"/>
                <a:cs typeface="Times New Roman"/>
              </a:rPr>
              <a:t>Дети </a:t>
            </a:r>
            <a:r>
              <a:rPr lang="ru-RU" sz="2400" dirty="0">
                <a:latin typeface="Times New Roman"/>
                <a:ea typeface="Calibri"/>
                <a:cs typeface="Times New Roman"/>
              </a:rPr>
              <a:t>могут объяснить, что все объекты окружающего мира выполняют действие, и чтобы его определить нужно на объект посмотреть. Глаза – помощники умной головы.</a:t>
            </a:r>
            <a:endParaRPr lang="ru-RU" sz="1800" dirty="0">
              <a:latin typeface="Calibri"/>
              <a:ea typeface="Calibri"/>
              <a:cs typeface="Times New Roman"/>
            </a:endParaRPr>
          </a:p>
          <a:p>
            <a:pPr marL="45720" indent="0" algn="just">
              <a:lnSpc>
                <a:spcPct val="115000"/>
              </a:lnSpc>
              <a:spcAft>
                <a:spcPts val="0"/>
              </a:spcAft>
              <a:buNone/>
            </a:pPr>
            <a:r>
              <a:rPr lang="ru-RU" sz="2400" b="1" dirty="0" smtClean="0">
                <a:latin typeface="Times New Roman"/>
                <a:ea typeface="Calibri"/>
                <a:cs typeface="Times New Roman"/>
              </a:rPr>
              <a:t>Примечание</a:t>
            </a:r>
            <a:r>
              <a:rPr lang="ru-RU" sz="2400" b="1" dirty="0">
                <a:latin typeface="Times New Roman"/>
                <a:ea typeface="Calibri"/>
                <a:cs typeface="Times New Roman"/>
              </a:rPr>
              <a:t>:</a:t>
            </a:r>
            <a:r>
              <a:rPr lang="ru-RU" sz="2400" dirty="0">
                <a:latin typeface="Times New Roman"/>
                <a:ea typeface="Calibri"/>
                <a:cs typeface="Times New Roman"/>
              </a:rPr>
              <a:t> признак «действие» связан с проявлениями других признаков, поэтому описание объекта может быть комплексным. С позиции «действия» (звенит) и с позиции признака «звук» (громко).  Самостоятельная оценка ребенком проявлений разных признаков и размышления на этот счет можно считать высоким уровнем рефлексии. </a:t>
            </a:r>
            <a:r>
              <a:rPr lang="ru-RU" sz="2400" b="1" i="1" dirty="0">
                <a:latin typeface="Times New Roman"/>
                <a:ea typeface="Calibri"/>
                <a:cs typeface="Times New Roman"/>
              </a:rPr>
              <a:t>Например:</a:t>
            </a:r>
            <a:r>
              <a:rPr lang="ru-RU" sz="2400" dirty="0">
                <a:latin typeface="Times New Roman"/>
                <a:ea typeface="Calibri"/>
                <a:cs typeface="Times New Roman"/>
              </a:rPr>
              <a:t> оценивая проявления признаков в объекте МАШИНА речевые обороты ребенка: «Машина стоит – признак «действия». Громко гудит – признаки «звук» и «действие». От нее идет бензиновый запах – признаки «действие» и «запах</a:t>
            </a:r>
            <a:r>
              <a:rPr lang="ru-RU" sz="2400" dirty="0" smtClean="0">
                <a:latin typeface="Times New Roman"/>
                <a:ea typeface="Calibri"/>
                <a:cs typeface="Times New Roman"/>
              </a:rPr>
              <a:t>».</a:t>
            </a:r>
            <a:endParaRPr lang="ru-RU" sz="1800" dirty="0" smtClean="0">
              <a:latin typeface="Calibri"/>
              <a:ea typeface="Calibri"/>
              <a:cs typeface="Times New Roman"/>
            </a:endParaRPr>
          </a:p>
          <a:p>
            <a:pPr marL="45720" indent="0" algn="just">
              <a:lnSpc>
                <a:spcPct val="115000"/>
              </a:lnSpc>
              <a:spcAft>
                <a:spcPts val="0"/>
              </a:spcAft>
              <a:buNone/>
            </a:pPr>
            <a:r>
              <a:rPr lang="ru-RU" sz="2400" dirty="0" smtClean="0">
                <a:latin typeface="Times New Roman"/>
                <a:ea typeface="Calibri"/>
                <a:cs typeface="Times New Roman"/>
              </a:rPr>
              <a:t>В </a:t>
            </a:r>
            <a:r>
              <a:rPr lang="ru-RU" sz="2400" dirty="0">
                <a:latin typeface="Times New Roman"/>
                <a:ea typeface="Calibri"/>
                <a:cs typeface="Times New Roman"/>
              </a:rPr>
              <a:t>связи с тем, что признак «действие» и другие признаки между собой интегрируются, то и каналы восприятия так же работают взаимосвязано. В связи с этим однозначно сказать, что значение признака «пахнет» – это только имя признака  «действие» или только имя признака «запах»  – нельзя. </a:t>
            </a:r>
            <a:endParaRPr lang="ru-RU" sz="1800" dirty="0">
              <a:latin typeface="Calibri"/>
              <a:ea typeface="Calibri"/>
              <a:cs typeface="Times New Roman"/>
            </a:endParaRPr>
          </a:p>
          <a:p>
            <a:pPr marL="274320" indent="0" algn="just">
              <a:lnSpc>
                <a:spcPct val="115000"/>
              </a:lnSpc>
              <a:spcAft>
                <a:spcPts val="0"/>
              </a:spcAft>
              <a:buNone/>
              <a:tabLst>
                <a:tab pos="752475" algn="l"/>
              </a:tabLst>
            </a:pPr>
            <a:endParaRPr lang="ru-RU" sz="1800" dirty="0">
              <a:latin typeface="Calibri"/>
              <a:ea typeface="Calibri"/>
              <a:cs typeface="Times New Roman"/>
            </a:endParaRPr>
          </a:p>
          <a:p>
            <a:pPr marL="45720" indent="0">
              <a:buNone/>
            </a:pPr>
            <a:endParaRPr lang="ru-RU"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279" y="39687"/>
            <a:ext cx="1871663" cy="175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Рисунок 4" descr="F:\картинки\2.jpg"/>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06189" y="305506"/>
            <a:ext cx="1043842" cy="1224136"/>
          </a:xfrm>
          <a:prstGeom prst="rect">
            <a:avLst/>
          </a:prstGeom>
          <a:noFill/>
          <a:ln>
            <a:noFill/>
          </a:ln>
        </p:spPr>
      </p:pic>
    </p:spTree>
    <p:extLst>
      <p:ext uri="{BB962C8B-B14F-4D97-AF65-F5344CB8AC3E}">
        <p14:creationId xmlns:p14="http://schemas.microsoft.com/office/powerpoint/2010/main" val="27939354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0" y="30088"/>
            <a:ext cx="9144000" cy="6827912"/>
          </a:xfrm>
        </p:spPr>
        <p:txBody>
          <a:bodyPr>
            <a:normAutofit fontScale="55000" lnSpcReduction="20000"/>
          </a:bodyPr>
          <a:lstStyle/>
          <a:p>
            <a:pPr marL="45720" indent="0">
              <a:lnSpc>
                <a:spcPct val="115000"/>
              </a:lnSpc>
              <a:spcAft>
                <a:spcPts val="0"/>
              </a:spcAft>
              <a:buNone/>
            </a:pPr>
            <a:r>
              <a:rPr lang="ru-RU" sz="2100" b="1" dirty="0">
                <a:solidFill>
                  <a:srgbClr val="FF0000"/>
                </a:solidFill>
                <a:latin typeface="Times New Roman" panose="02020603050405020304" pitchFamily="18" charset="0"/>
                <a:ea typeface="Calibri"/>
                <a:cs typeface="Times New Roman" panose="02020603050405020304" pitchFamily="18" charset="0"/>
              </a:rPr>
              <a:t>Технологическая карта ознакомления с именем признака «направление» (с 4-х лет).</a:t>
            </a:r>
            <a:endParaRPr lang="ru-RU" sz="2100" dirty="0">
              <a:solidFill>
                <a:srgbClr val="FF0000"/>
              </a:solidFill>
              <a:latin typeface="Times New Roman" panose="02020603050405020304" pitchFamily="18" charset="0"/>
              <a:ea typeface="Calibri"/>
              <a:cs typeface="Times New Roman" panose="02020603050405020304" pitchFamily="18" charset="0"/>
            </a:endParaRPr>
          </a:p>
          <a:p>
            <a:pPr marL="274320" indent="0" algn="just">
              <a:lnSpc>
                <a:spcPct val="115000"/>
              </a:lnSpc>
              <a:spcAft>
                <a:spcPts val="0"/>
              </a:spcAft>
              <a:buNone/>
            </a:pPr>
            <a:r>
              <a:rPr lang="ru-RU" sz="2100" dirty="0" smtClean="0">
                <a:latin typeface="Times New Roman" panose="02020603050405020304" pitchFamily="18" charset="0"/>
                <a:ea typeface="Calibri"/>
                <a:cs typeface="Times New Roman" panose="02020603050405020304" pitchFamily="18" charset="0"/>
              </a:rPr>
              <a:t>Объявить </a:t>
            </a:r>
            <a:r>
              <a:rPr lang="ru-RU" sz="2100" dirty="0">
                <a:latin typeface="Times New Roman" panose="02020603050405020304" pitchFamily="18" charset="0"/>
                <a:ea typeface="Calibri"/>
                <a:cs typeface="Times New Roman" panose="02020603050405020304" pitchFamily="18" charset="0"/>
              </a:rPr>
              <a:t>детям, что в гостях у нас имя признака «направление» и мы будем  искать его значение в объектах</a:t>
            </a:r>
            <a:r>
              <a:rPr lang="ru-RU" sz="2100" dirty="0" smtClean="0">
                <a:latin typeface="Times New Roman" panose="02020603050405020304" pitchFamily="18" charset="0"/>
                <a:ea typeface="Calibri"/>
                <a:cs typeface="Times New Roman" panose="02020603050405020304" pitchFamily="18" charset="0"/>
              </a:rPr>
              <a:t>.</a:t>
            </a:r>
          </a:p>
          <a:p>
            <a:pPr marL="274320" indent="0" algn="just">
              <a:lnSpc>
                <a:spcPct val="115000"/>
              </a:lnSpc>
              <a:spcAft>
                <a:spcPts val="0"/>
              </a:spcAft>
              <a:buNone/>
            </a:pPr>
            <a:r>
              <a:rPr lang="ru-RU" sz="2100" dirty="0" smtClean="0">
                <a:latin typeface="Times New Roman" panose="02020603050405020304" pitchFamily="18" charset="0"/>
                <a:ea typeface="Calibri"/>
                <a:cs typeface="Times New Roman" panose="02020603050405020304" pitchFamily="18" charset="0"/>
              </a:rPr>
              <a:t> </a:t>
            </a:r>
            <a:r>
              <a:rPr lang="ru-RU" sz="2100" dirty="0">
                <a:latin typeface="Times New Roman" panose="02020603050405020304" pitchFamily="18" charset="0"/>
                <a:ea typeface="Calibri"/>
                <a:cs typeface="Times New Roman" panose="02020603050405020304" pitchFamily="18" charset="0"/>
              </a:rPr>
              <a:t>Организовать «поиск»  значения признака «направление» в ближайшем окружении. Поиски значений </a:t>
            </a:r>
            <a:endParaRPr lang="ru-RU" sz="2100" dirty="0" smtClean="0">
              <a:latin typeface="Times New Roman" panose="02020603050405020304" pitchFamily="18" charset="0"/>
              <a:ea typeface="Calibri"/>
              <a:cs typeface="Times New Roman" panose="02020603050405020304" pitchFamily="18" charset="0"/>
            </a:endParaRPr>
          </a:p>
          <a:p>
            <a:pPr marL="274320" indent="0" algn="just">
              <a:lnSpc>
                <a:spcPct val="115000"/>
              </a:lnSpc>
              <a:spcAft>
                <a:spcPts val="0"/>
              </a:spcAft>
              <a:buNone/>
            </a:pPr>
            <a:r>
              <a:rPr lang="ru-RU" sz="2100" dirty="0" smtClean="0">
                <a:latin typeface="Times New Roman" panose="02020603050405020304" pitchFamily="18" charset="0"/>
                <a:ea typeface="Calibri"/>
                <a:cs typeface="Times New Roman" panose="02020603050405020304" pitchFamily="18" charset="0"/>
              </a:rPr>
              <a:t>признака </a:t>
            </a:r>
          </a:p>
          <a:p>
            <a:pPr marL="274320" indent="0" algn="just">
              <a:lnSpc>
                <a:spcPct val="115000"/>
              </a:lnSpc>
              <a:spcAft>
                <a:spcPts val="0"/>
              </a:spcAft>
              <a:buNone/>
            </a:pPr>
            <a:r>
              <a:rPr lang="ru-RU" sz="2100" dirty="0" smtClean="0">
                <a:latin typeface="Times New Roman" panose="02020603050405020304" pitchFamily="18" charset="0"/>
                <a:ea typeface="Calibri"/>
                <a:cs typeface="Times New Roman" panose="02020603050405020304" pitchFamily="18" charset="0"/>
              </a:rPr>
              <a:t>продолжаются</a:t>
            </a:r>
            <a:r>
              <a:rPr lang="ru-RU" sz="2100" dirty="0">
                <a:latin typeface="Times New Roman" panose="02020603050405020304" pitchFamily="18" charset="0"/>
                <a:ea typeface="Calibri"/>
                <a:cs typeface="Times New Roman" panose="02020603050405020304" pitchFamily="18" charset="0"/>
              </a:rPr>
              <a:t>:</a:t>
            </a:r>
          </a:p>
          <a:p>
            <a:pPr marL="742950" lvl="1" indent="-285750" algn="just">
              <a:lnSpc>
                <a:spcPct val="115000"/>
              </a:lnSpc>
              <a:spcAft>
                <a:spcPts val="0"/>
              </a:spcAft>
              <a:buFont typeface="Symbol"/>
              <a:buChar char=""/>
              <a:tabLst>
                <a:tab pos="457200" algn="l"/>
              </a:tabLst>
            </a:pPr>
            <a:r>
              <a:rPr lang="ru-RU" sz="2100" dirty="0">
                <a:latin typeface="Times New Roman" panose="02020603050405020304" pitchFamily="18" charset="0"/>
                <a:ea typeface="Calibri"/>
                <a:cs typeface="Times New Roman" panose="02020603050405020304" pitchFamily="18" charset="0"/>
              </a:rPr>
              <a:t>не менее 7 дней в средней группе;</a:t>
            </a:r>
          </a:p>
          <a:p>
            <a:pPr marL="742950" lvl="1" indent="-285750" algn="just">
              <a:lnSpc>
                <a:spcPct val="115000"/>
              </a:lnSpc>
              <a:spcAft>
                <a:spcPts val="0"/>
              </a:spcAft>
              <a:buFont typeface="Symbol"/>
              <a:buChar char=""/>
              <a:tabLst>
                <a:tab pos="457200" algn="l"/>
              </a:tabLst>
            </a:pPr>
            <a:r>
              <a:rPr lang="ru-RU" sz="2100" dirty="0">
                <a:latin typeface="Times New Roman" panose="02020603050405020304" pitchFamily="18" charset="0"/>
                <a:ea typeface="Calibri"/>
                <a:cs typeface="Times New Roman" panose="02020603050405020304" pitchFamily="18" charset="0"/>
              </a:rPr>
              <a:t>3-5 дней в старшей и подготовительной группах.</a:t>
            </a:r>
          </a:p>
          <a:p>
            <a:pPr algn="just">
              <a:lnSpc>
                <a:spcPct val="115000"/>
              </a:lnSpc>
              <a:spcAft>
                <a:spcPts val="0"/>
              </a:spcAft>
            </a:pPr>
            <a:r>
              <a:rPr lang="ru-RU" sz="2100" dirty="0">
                <a:latin typeface="Times New Roman" panose="02020603050405020304" pitchFamily="18" charset="0"/>
                <a:ea typeface="Calibri"/>
                <a:cs typeface="Times New Roman" panose="02020603050405020304" pitchFamily="18" charset="0"/>
              </a:rPr>
              <a:t>В течение дня во всех свободных паузах, режимных моментах на прогулке ищем значения </a:t>
            </a:r>
            <a:r>
              <a:rPr lang="ru-RU" sz="2100" dirty="0" smtClean="0">
                <a:latin typeface="Times New Roman" panose="02020603050405020304" pitchFamily="18" charset="0"/>
                <a:ea typeface="Calibri"/>
                <a:cs typeface="Times New Roman" panose="02020603050405020304" pitchFamily="18" charset="0"/>
              </a:rPr>
              <a:t>признака</a:t>
            </a:r>
          </a:p>
          <a:p>
            <a:pPr algn="just">
              <a:lnSpc>
                <a:spcPct val="115000"/>
              </a:lnSpc>
              <a:spcAft>
                <a:spcPts val="0"/>
              </a:spcAft>
            </a:pPr>
            <a:r>
              <a:rPr lang="ru-RU" sz="2100" dirty="0" smtClean="0">
                <a:latin typeface="Times New Roman" panose="02020603050405020304" pitchFamily="18" charset="0"/>
                <a:ea typeface="Calibri"/>
                <a:cs typeface="Times New Roman" panose="02020603050405020304" pitchFamily="18" charset="0"/>
              </a:rPr>
              <a:t> </a:t>
            </a:r>
            <a:r>
              <a:rPr lang="ru-RU" sz="2100" dirty="0">
                <a:latin typeface="Times New Roman" panose="02020603050405020304" pitchFamily="18" charset="0"/>
                <a:ea typeface="Calibri"/>
                <a:cs typeface="Times New Roman" panose="02020603050405020304" pitchFamily="18" charset="0"/>
              </a:rPr>
              <a:t>«направление». </a:t>
            </a:r>
            <a:r>
              <a:rPr lang="ru-RU" sz="2100" b="1" i="1" dirty="0">
                <a:latin typeface="Times New Roman" panose="02020603050405020304" pitchFamily="18" charset="0"/>
                <a:ea typeface="Calibri"/>
                <a:cs typeface="Times New Roman" panose="02020603050405020304" pitchFamily="18" charset="0"/>
              </a:rPr>
              <a:t>Например:</a:t>
            </a:r>
            <a:r>
              <a:rPr lang="ru-RU" sz="2100" dirty="0">
                <a:latin typeface="Times New Roman" panose="02020603050405020304" pitchFamily="18" charset="0"/>
                <a:ea typeface="Calibri"/>
                <a:cs typeface="Times New Roman" panose="02020603050405020304" pitchFamily="18" charset="0"/>
              </a:rPr>
              <a:t> «В каком направлении находится дверь?» «В каком направлении пошел ребенок?» «В каком направлении побежал волк?» Дети смотрят и сами говорят: «Дверь находится справа от меня»,  «Ребенок пошел назад», «Волк бежит прямо».  </a:t>
            </a:r>
          </a:p>
          <a:p>
            <a:pPr algn="just">
              <a:lnSpc>
                <a:spcPct val="115000"/>
              </a:lnSpc>
              <a:spcAft>
                <a:spcPts val="0"/>
              </a:spcAft>
            </a:pPr>
            <a:r>
              <a:rPr lang="ru-RU" sz="2100" dirty="0" smtClean="0">
                <a:latin typeface="Times New Roman" panose="02020603050405020304" pitchFamily="18" charset="0"/>
                <a:ea typeface="Calibri"/>
                <a:cs typeface="Times New Roman" panose="02020603050405020304" pitchFamily="18" charset="0"/>
              </a:rPr>
              <a:t>Активизация </a:t>
            </a:r>
            <a:r>
              <a:rPr lang="ru-RU" sz="2100" dirty="0">
                <a:latin typeface="Times New Roman" panose="02020603050405020304" pitchFamily="18" charset="0"/>
                <a:ea typeface="Calibri"/>
                <a:cs typeface="Times New Roman" panose="02020603050405020304" pitchFamily="18" charset="0"/>
              </a:rPr>
              <a:t>словаря: в речь ребенка включаются наречия, обозначающие направление: право, лево, вперед, назад, вверху, внизу, обратно и др. Прилагательные: правая сторона, верхняя часть и т. д.</a:t>
            </a:r>
          </a:p>
          <a:p>
            <a:pPr marL="457200" algn="just">
              <a:lnSpc>
                <a:spcPct val="115000"/>
              </a:lnSpc>
              <a:spcAft>
                <a:spcPts val="0"/>
              </a:spcAft>
            </a:pPr>
            <a:r>
              <a:rPr lang="ru-RU" sz="2100" dirty="0" smtClean="0">
                <a:latin typeface="Times New Roman" panose="02020603050405020304" pitchFamily="18" charset="0"/>
                <a:ea typeface="Calibri"/>
                <a:cs typeface="Times New Roman" panose="02020603050405020304" pitchFamily="18" charset="0"/>
              </a:rPr>
              <a:t>Проверить </a:t>
            </a:r>
            <a:r>
              <a:rPr lang="ru-RU" sz="2100" dirty="0">
                <a:latin typeface="Times New Roman" panose="02020603050405020304" pitchFamily="18" charset="0"/>
                <a:ea typeface="Calibri"/>
                <a:cs typeface="Times New Roman" panose="02020603050405020304" pitchFamily="18" charset="0"/>
              </a:rPr>
              <a:t>усвоение детьми имени признака «направление» с помощью вопросов.</a:t>
            </a:r>
          </a:p>
          <a:p>
            <a:pPr marL="457200" algn="just">
              <a:lnSpc>
                <a:spcPct val="115000"/>
              </a:lnSpc>
              <a:spcAft>
                <a:spcPts val="0"/>
              </a:spcAft>
            </a:pPr>
            <a:r>
              <a:rPr lang="ru-RU" sz="2100" dirty="0">
                <a:latin typeface="Times New Roman" panose="02020603050405020304" pitchFamily="18" charset="0"/>
                <a:ea typeface="Calibri"/>
                <a:cs typeface="Times New Roman" panose="02020603050405020304" pitchFamily="18" charset="0"/>
              </a:rPr>
              <a:t>Воспитатель задает вопрос детям: «Что нужно сделать, чтобы узнать в каком направлении от тебя находится объект?». Дети: «Посмотреть на объект. Глаза – помощник умной головы».</a:t>
            </a:r>
          </a:p>
          <a:p>
            <a:pPr marL="457200" algn="just">
              <a:lnSpc>
                <a:spcPct val="115000"/>
              </a:lnSpc>
              <a:spcAft>
                <a:spcPts val="0"/>
              </a:spcAft>
            </a:pPr>
            <a:r>
              <a:rPr lang="ru-RU" sz="2100" dirty="0">
                <a:latin typeface="Times New Roman" panose="02020603050405020304" pitchFamily="18" charset="0"/>
                <a:ea typeface="Calibri"/>
                <a:cs typeface="Times New Roman" panose="02020603050405020304" pitchFamily="18" charset="0"/>
              </a:rPr>
              <a:t> </a:t>
            </a:r>
            <a:r>
              <a:rPr lang="ru-RU" sz="2100" dirty="0" smtClean="0">
                <a:latin typeface="Times New Roman" panose="02020603050405020304" pitchFamily="18" charset="0"/>
                <a:ea typeface="Calibri"/>
                <a:cs typeface="Times New Roman" panose="02020603050405020304" pitchFamily="18" charset="0"/>
              </a:rPr>
              <a:t>Внести  </a:t>
            </a:r>
            <a:r>
              <a:rPr lang="ru-RU" sz="2100" dirty="0">
                <a:latin typeface="Times New Roman" panose="02020603050405020304" pitchFamily="18" charset="0"/>
                <a:ea typeface="Calibri"/>
                <a:cs typeface="Times New Roman" panose="02020603050405020304" pitchFamily="18" charset="0"/>
              </a:rPr>
              <a:t>значок, который схематично изображает признак  «направление». Спросить детей: «О каком  признаке объекта спрашивает значок?», «Объект, в каком направлении ты находишься?», «В каком направлении находится объект?» - ответы детей.</a:t>
            </a:r>
          </a:p>
          <a:p>
            <a:pPr marL="457200" algn="just">
              <a:lnSpc>
                <a:spcPct val="115000"/>
              </a:lnSpc>
              <a:spcAft>
                <a:spcPts val="0"/>
              </a:spcAft>
            </a:pPr>
            <a:r>
              <a:rPr lang="ru-RU" sz="2100" dirty="0">
                <a:latin typeface="Times New Roman" panose="02020603050405020304" pitchFamily="18" charset="0"/>
                <a:ea typeface="Calibri"/>
                <a:cs typeface="Times New Roman" panose="02020603050405020304" pitchFamily="18" charset="0"/>
              </a:rPr>
              <a:t> </a:t>
            </a:r>
            <a:r>
              <a:rPr lang="ru-RU" sz="2100" dirty="0" smtClean="0">
                <a:latin typeface="Times New Roman" panose="02020603050405020304" pitchFamily="18" charset="0"/>
                <a:ea typeface="Calibri"/>
                <a:cs typeface="Times New Roman" panose="02020603050405020304" pitchFamily="18" charset="0"/>
              </a:rPr>
              <a:t>Значок </a:t>
            </a:r>
            <a:r>
              <a:rPr lang="ru-RU" sz="2100" dirty="0">
                <a:latin typeface="Times New Roman" panose="02020603050405020304" pitchFamily="18" charset="0"/>
                <a:ea typeface="Calibri"/>
                <a:cs typeface="Times New Roman" panose="02020603050405020304" pitchFamily="18" charset="0"/>
              </a:rPr>
              <a:t>«направление» помещается на пособии «Объект – имя признака – значение имени признака».  Обратить внимание детей  на значок, повторить какой вопрос он задает. Организовать самостоятельный поиск ответа на этот вопрос .</a:t>
            </a:r>
          </a:p>
          <a:p>
            <a:pPr algn="just">
              <a:lnSpc>
                <a:spcPct val="115000"/>
              </a:lnSpc>
              <a:spcAft>
                <a:spcPts val="0"/>
              </a:spcAft>
            </a:pPr>
            <a:r>
              <a:rPr lang="ru-RU" sz="2100" dirty="0" smtClean="0">
                <a:latin typeface="Times New Roman" panose="02020603050405020304" pitchFamily="18" charset="0"/>
                <a:ea typeface="Calibri"/>
                <a:cs typeface="Times New Roman" panose="02020603050405020304" pitchFamily="18" charset="0"/>
              </a:rPr>
              <a:t>В </a:t>
            </a:r>
            <a:r>
              <a:rPr lang="ru-RU" sz="2100" dirty="0">
                <a:latin typeface="Times New Roman" panose="02020603050405020304" pitchFamily="18" charset="0"/>
                <a:ea typeface="Calibri"/>
                <a:cs typeface="Times New Roman" panose="02020603050405020304" pitchFamily="18" charset="0"/>
              </a:rPr>
              <a:t>режимных моментах и образовательных ситуациях дети самостоятельно формулируют вопрос от имени признака (значка) и сами ищут ответ на него.</a:t>
            </a:r>
            <a:r>
              <a:rPr lang="ru-RU" sz="2100" dirty="0">
                <a:latin typeface="Times New Roman" panose="02020603050405020304" pitchFamily="18" charset="0"/>
                <a:ea typeface="Times New Roman"/>
                <a:cs typeface="Times New Roman" panose="02020603050405020304" pitchFamily="18" charset="0"/>
              </a:rPr>
              <a:t> Для становления детской самостоятельности используются карточки разных типов вопросов.</a:t>
            </a:r>
            <a:endParaRPr lang="ru-RU" sz="2100" dirty="0">
              <a:latin typeface="Times New Roman" panose="02020603050405020304" pitchFamily="18" charset="0"/>
              <a:ea typeface="Calibri"/>
              <a:cs typeface="Times New Roman" panose="02020603050405020304" pitchFamily="18" charset="0"/>
            </a:endParaRPr>
          </a:p>
          <a:p>
            <a:pPr algn="just">
              <a:lnSpc>
                <a:spcPct val="115000"/>
              </a:lnSpc>
              <a:spcAft>
                <a:spcPts val="0"/>
              </a:spcAft>
            </a:pPr>
            <a:r>
              <a:rPr lang="ru-RU" sz="2100" dirty="0" smtClean="0">
                <a:latin typeface="Times New Roman" panose="02020603050405020304" pitchFamily="18" charset="0"/>
                <a:ea typeface="Calibri"/>
                <a:cs typeface="Times New Roman" panose="02020603050405020304" pitchFamily="18" charset="0"/>
              </a:rPr>
              <a:t>Дети </a:t>
            </a:r>
            <a:r>
              <a:rPr lang="ru-RU" sz="2100" dirty="0">
                <a:latin typeface="Times New Roman" panose="02020603050405020304" pitchFamily="18" charset="0"/>
                <a:ea typeface="Calibri"/>
                <a:cs typeface="Times New Roman" panose="02020603050405020304" pitchFamily="18" charset="0"/>
              </a:rPr>
              <a:t>могут объяснить, что все объекты окружающего мира имеют направление и оно относительно объекта, от имени которого оно определяется. Признак «направления» определяется с помощью глаз, руки, уха и </a:t>
            </a:r>
            <a:r>
              <a:rPr lang="ru-RU" sz="2100" dirty="0" smtClean="0">
                <a:latin typeface="Times New Roman" panose="02020603050405020304" pitchFamily="18" charset="0"/>
                <a:ea typeface="Calibri"/>
                <a:cs typeface="Times New Roman" panose="02020603050405020304" pitchFamily="18" charset="0"/>
              </a:rPr>
              <a:t>носа. </a:t>
            </a:r>
            <a:r>
              <a:rPr lang="ru-RU" sz="2100" b="1" i="1" dirty="0" smtClean="0">
                <a:latin typeface="Times New Roman" panose="02020603050405020304" pitchFamily="18" charset="0"/>
                <a:ea typeface="Calibri"/>
                <a:cs typeface="Times New Roman" panose="02020603050405020304" pitchFamily="18" charset="0"/>
              </a:rPr>
              <a:t>Например</a:t>
            </a:r>
            <a:r>
              <a:rPr lang="ru-RU" sz="2100" b="1" i="1" dirty="0">
                <a:latin typeface="Times New Roman" panose="02020603050405020304" pitchFamily="18" charset="0"/>
                <a:ea typeface="Calibri"/>
                <a:cs typeface="Times New Roman" panose="02020603050405020304" pitchFamily="18" charset="0"/>
              </a:rPr>
              <a:t>:</a:t>
            </a:r>
            <a:r>
              <a:rPr lang="ru-RU" sz="2100" dirty="0">
                <a:latin typeface="Times New Roman" panose="02020603050405020304" pitchFamily="18" charset="0"/>
                <a:ea typeface="Calibri"/>
                <a:cs typeface="Times New Roman" panose="02020603050405020304" pitchFamily="18" charset="0"/>
              </a:rPr>
              <a:t> слева от меня слышен звон колокольчика. Снизу от ручья идет свежий запах. В темноте рукой я могу найти выключатель на верху стены. </a:t>
            </a:r>
            <a:endParaRPr lang="ru-RU" sz="2100" dirty="0" smtClean="0">
              <a:latin typeface="Times New Roman" panose="02020603050405020304" pitchFamily="18" charset="0"/>
              <a:ea typeface="Calibri"/>
              <a:cs typeface="Times New Roman" panose="02020603050405020304" pitchFamily="18" charset="0"/>
            </a:endParaRPr>
          </a:p>
          <a:p>
            <a:pPr marL="45720" indent="0" algn="just">
              <a:lnSpc>
                <a:spcPct val="115000"/>
              </a:lnSpc>
              <a:spcAft>
                <a:spcPts val="0"/>
              </a:spcAft>
              <a:buNone/>
            </a:pPr>
            <a:r>
              <a:rPr lang="ru-RU" sz="2100" b="1" dirty="0" smtClean="0">
                <a:latin typeface="Times New Roman" panose="02020603050405020304" pitchFamily="18" charset="0"/>
                <a:ea typeface="Calibri"/>
                <a:cs typeface="Times New Roman" panose="02020603050405020304" pitchFamily="18" charset="0"/>
              </a:rPr>
              <a:t>Примечание</a:t>
            </a:r>
            <a:r>
              <a:rPr lang="ru-RU" sz="2100" b="1" dirty="0">
                <a:latin typeface="Times New Roman" panose="02020603050405020304" pitchFamily="18" charset="0"/>
                <a:ea typeface="Calibri"/>
                <a:cs typeface="Times New Roman" panose="02020603050405020304" pitchFamily="18" charset="0"/>
              </a:rPr>
              <a:t>:</a:t>
            </a:r>
            <a:r>
              <a:rPr lang="ru-RU" sz="2100" dirty="0">
                <a:latin typeface="Times New Roman" panose="02020603050405020304" pitchFamily="18" charset="0"/>
                <a:ea typeface="Calibri"/>
                <a:cs typeface="Times New Roman" panose="02020603050405020304" pitchFamily="18" charset="0"/>
              </a:rPr>
              <a:t>     Признак «направление» тесно связан с признаком «место», поэтому описание местонахождения объекта может быть по двум </a:t>
            </a:r>
            <a:r>
              <a:rPr lang="ru-RU" sz="2100" dirty="0" smtClean="0">
                <a:latin typeface="Times New Roman" panose="02020603050405020304" pitchFamily="18" charset="0"/>
                <a:ea typeface="Calibri"/>
                <a:cs typeface="Times New Roman" panose="02020603050405020304" pitchFamily="18" charset="0"/>
              </a:rPr>
              <a:t>признакам. </a:t>
            </a:r>
            <a:r>
              <a:rPr lang="ru-RU" sz="2100" b="1" i="1" dirty="0" smtClean="0">
                <a:latin typeface="Times New Roman" panose="02020603050405020304" pitchFamily="18" charset="0"/>
                <a:ea typeface="Calibri"/>
                <a:cs typeface="Times New Roman" panose="02020603050405020304" pitchFamily="18" charset="0"/>
              </a:rPr>
              <a:t>Например</a:t>
            </a:r>
            <a:r>
              <a:rPr lang="ru-RU" sz="2100" b="1" i="1" dirty="0">
                <a:latin typeface="Times New Roman" panose="02020603050405020304" pitchFamily="18" charset="0"/>
                <a:ea typeface="Calibri"/>
                <a:cs typeface="Times New Roman" panose="02020603050405020304" pitchFamily="18" charset="0"/>
              </a:rPr>
              <a:t>:</a:t>
            </a:r>
            <a:r>
              <a:rPr lang="ru-RU" sz="2100" i="1" dirty="0">
                <a:latin typeface="Times New Roman" panose="02020603050405020304" pitchFamily="18" charset="0"/>
                <a:ea typeface="Calibri"/>
                <a:cs typeface="Times New Roman" panose="02020603050405020304" pitchFamily="18" charset="0"/>
              </a:rPr>
              <a:t> «</a:t>
            </a:r>
            <a:r>
              <a:rPr lang="ru-RU" sz="2100" dirty="0">
                <a:latin typeface="Times New Roman" panose="02020603050405020304" pitchFamily="18" charset="0"/>
                <a:ea typeface="Calibri"/>
                <a:cs typeface="Times New Roman" panose="02020603050405020304" pitchFamily="18" charset="0"/>
              </a:rPr>
              <a:t>Чашка находится на столе справа». На столе – признак места, справа – признак направления.</a:t>
            </a:r>
          </a:p>
          <a:p>
            <a:pPr marL="457200" algn="just">
              <a:lnSpc>
                <a:spcPct val="115000"/>
              </a:lnSpc>
              <a:spcAft>
                <a:spcPts val="0"/>
              </a:spcAft>
              <a:tabLst>
                <a:tab pos="752475" algn="l"/>
              </a:tabLst>
            </a:pPr>
            <a:r>
              <a:rPr lang="ru-RU" sz="2100" dirty="0" smtClean="0">
                <a:latin typeface="Times New Roman" panose="02020603050405020304" pitchFamily="18" charset="0"/>
                <a:ea typeface="Calibri"/>
                <a:cs typeface="Times New Roman" panose="02020603050405020304" pitchFamily="18" charset="0"/>
              </a:rPr>
              <a:t>Слова</a:t>
            </a:r>
            <a:r>
              <a:rPr lang="ru-RU" sz="2100" dirty="0">
                <a:latin typeface="Times New Roman" panose="02020603050405020304" pitchFamily="18" charset="0"/>
                <a:ea typeface="Calibri"/>
                <a:cs typeface="Times New Roman" panose="02020603050405020304" pitchFamily="18" charset="0"/>
              </a:rPr>
              <a:t>, определяющие признак расстояния: высоко, низко, далеко, близко и т.д.   можно отнести к характеристике признака «размер»  и частично к признаку «направление</a:t>
            </a:r>
            <a:r>
              <a:rPr lang="ru-RU" sz="2100" dirty="0" smtClean="0">
                <a:latin typeface="Times New Roman" panose="02020603050405020304" pitchFamily="18" charset="0"/>
                <a:ea typeface="Calibri"/>
                <a:cs typeface="Times New Roman" panose="02020603050405020304" pitchFamily="18" charset="0"/>
              </a:rPr>
              <a:t>». </a:t>
            </a:r>
            <a:r>
              <a:rPr lang="ru-RU" sz="2100" b="1" i="1" dirty="0" smtClean="0">
                <a:latin typeface="Times New Roman" panose="02020603050405020304" pitchFamily="18" charset="0"/>
                <a:ea typeface="Calibri"/>
                <a:cs typeface="Times New Roman" panose="02020603050405020304" pitchFamily="18" charset="0"/>
              </a:rPr>
              <a:t>Например</a:t>
            </a:r>
            <a:r>
              <a:rPr lang="ru-RU" sz="2100" b="1" i="1" dirty="0">
                <a:latin typeface="Times New Roman" panose="02020603050405020304" pitchFamily="18" charset="0"/>
                <a:ea typeface="Calibri"/>
                <a:cs typeface="Times New Roman" panose="02020603050405020304" pitchFamily="18" charset="0"/>
              </a:rPr>
              <a:t>:</a:t>
            </a:r>
            <a:r>
              <a:rPr lang="ru-RU" sz="2100" dirty="0">
                <a:latin typeface="Times New Roman" panose="02020603050405020304" pitchFamily="18" charset="0"/>
                <a:ea typeface="Calibri"/>
                <a:cs typeface="Times New Roman" panose="02020603050405020304" pitchFamily="18" charset="0"/>
              </a:rPr>
              <a:t> «Справа от меня высоко летит птица. Впереди нас поблизости растет дерево». </a:t>
            </a:r>
          </a:p>
          <a:p>
            <a:pPr marL="274320" indent="0" algn="just">
              <a:lnSpc>
                <a:spcPct val="115000"/>
              </a:lnSpc>
              <a:spcAft>
                <a:spcPts val="0"/>
              </a:spcAft>
              <a:buNone/>
              <a:tabLst>
                <a:tab pos="752475" algn="l"/>
              </a:tabLst>
            </a:pPr>
            <a:r>
              <a:rPr lang="ru-RU" sz="2100" dirty="0" smtClean="0">
                <a:latin typeface="Times New Roman" panose="02020603050405020304" pitchFamily="18" charset="0"/>
                <a:ea typeface="Calibri"/>
                <a:cs typeface="Times New Roman" panose="02020603050405020304" pitchFamily="18" charset="0"/>
              </a:rPr>
              <a:t>Признак </a:t>
            </a:r>
            <a:r>
              <a:rPr lang="ru-RU" sz="2100" dirty="0">
                <a:latin typeface="Times New Roman" panose="02020603050405020304" pitchFamily="18" charset="0"/>
                <a:ea typeface="Calibri"/>
                <a:cs typeface="Times New Roman" panose="02020603050405020304" pitchFamily="18" charset="0"/>
              </a:rPr>
              <a:t>«направления» особенно активно используется в работе с технологическими картами: </a:t>
            </a:r>
          </a:p>
          <a:p>
            <a:pPr marL="457200" algn="just">
              <a:lnSpc>
                <a:spcPct val="115000"/>
              </a:lnSpc>
              <a:spcAft>
                <a:spcPts val="0"/>
              </a:spcAft>
              <a:tabLst>
                <a:tab pos="752475" algn="l"/>
              </a:tabLst>
            </a:pPr>
            <a:r>
              <a:rPr lang="ru-RU" sz="2100" dirty="0">
                <a:latin typeface="Times New Roman" panose="02020603050405020304" pitchFamily="18" charset="0"/>
                <a:ea typeface="Calibri"/>
                <a:cs typeface="Times New Roman" panose="02020603050405020304" pitchFamily="18" charset="0"/>
              </a:rPr>
              <a:t>- обучение детей освоению пространства;</a:t>
            </a:r>
          </a:p>
          <a:p>
            <a:pPr marL="457200" algn="just">
              <a:lnSpc>
                <a:spcPct val="115000"/>
              </a:lnSpc>
              <a:spcAft>
                <a:spcPts val="0"/>
              </a:spcAft>
              <a:tabLst>
                <a:tab pos="752475" algn="l"/>
              </a:tabLst>
            </a:pPr>
            <a:r>
              <a:rPr lang="ru-RU" sz="2100" dirty="0">
                <a:latin typeface="Times New Roman" panose="02020603050405020304" pitchFamily="18" charset="0"/>
                <a:ea typeface="Calibri"/>
                <a:cs typeface="Times New Roman" panose="02020603050405020304" pitchFamily="18" charset="0"/>
              </a:rPr>
              <a:t>- обучение составлению творческого рассказа по сюжетной картине.</a:t>
            </a:r>
          </a:p>
          <a:p>
            <a:pPr marL="45720" indent="0">
              <a:buNone/>
            </a:pPr>
            <a:endParaRPr lang="ru-RU"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304" y="-5803"/>
            <a:ext cx="1727647" cy="16346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1267" name="Прямая со стрелкой 143"/>
          <p:cNvCxnSpPr>
            <a:cxnSpLocks noChangeShapeType="1"/>
          </p:cNvCxnSpPr>
          <p:nvPr/>
        </p:nvCxnSpPr>
        <p:spPr bwMode="auto">
          <a:xfrm>
            <a:off x="7435204" y="811499"/>
            <a:ext cx="1473845" cy="0"/>
          </a:xfrm>
          <a:prstGeom prst="straightConnector1">
            <a:avLst/>
          </a:prstGeom>
          <a:noFill/>
          <a:ln w="57150">
            <a:solidFill>
              <a:srgbClr val="000000"/>
            </a:solidFill>
            <a:round/>
            <a:headEnd type="arrow" w="med" len="med"/>
            <a:tailEnd type="arrow" w="med" len="med"/>
          </a:ln>
          <a:extLst>
            <a:ext uri="{909E8E84-426E-40DD-AFC4-6F175D3DCCD1}">
              <a14:hiddenFill xmlns:a14="http://schemas.microsoft.com/office/drawing/2010/main">
                <a:noFill/>
              </a14:hiddenFill>
            </a:ext>
          </a:extLst>
        </p:spPr>
      </p:cxnSp>
      <p:pic>
        <p:nvPicPr>
          <p:cNvPr id="1126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7187877" y="564643"/>
            <a:ext cx="196850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118511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0" y="0"/>
            <a:ext cx="9144000" cy="6858000"/>
          </a:xfrm>
        </p:spPr>
        <p:txBody>
          <a:bodyPr>
            <a:normAutofit fontScale="40000" lnSpcReduction="20000"/>
          </a:bodyPr>
          <a:lstStyle/>
          <a:p>
            <a:pPr marL="45720" indent="0">
              <a:lnSpc>
                <a:spcPct val="115000"/>
              </a:lnSpc>
              <a:spcAft>
                <a:spcPts val="0"/>
              </a:spcAft>
              <a:buNone/>
            </a:pPr>
            <a:r>
              <a:rPr lang="ru-RU" sz="2400" b="1" dirty="0">
                <a:solidFill>
                  <a:srgbClr val="FF0000"/>
                </a:solidFill>
                <a:latin typeface="Times New Roman"/>
                <a:ea typeface="Calibri"/>
                <a:cs typeface="Times New Roman"/>
              </a:rPr>
              <a:t>Технологическая карта ознакомления с именем признака «материал</a:t>
            </a:r>
            <a:r>
              <a:rPr lang="ru-RU" sz="2400" b="1" dirty="0" smtClean="0">
                <a:solidFill>
                  <a:srgbClr val="FF0000"/>
                </a:solidFill>
                <a:latin typeface="Times New Roman"/>
                <a:ea typeface="Calibri"/>
                <a:cs typeface="Times New Roman"/>
              </a:rPr>
              <a:t>»</a:t>
            </a:r>
            <a:r>
              <a:rPr lang="ru-RU" sz="1800" dirty="0" smtClean="0">
                <a:solidFill>
                  <a:srgbClr val="FF0000"/>
                </a:solidFill>
                <a:latin typeface="Calibri"/>
                <a:ea typeface="Calibri"/>
                <a:cs typeface="Times New Roman"/>
              </a:rPr>
              <a:t> </a:t>
            </a:r>
            <a:r>
              <a:rPr lang="ru-RU" sz="2400" b="1" dirty="0" smtClean="0">
                <a:solidFill>
                  <a:srgbClr val="FF0000"/>
                </a:solidFill>
                <a:latin typeface="Times New Roman"/>
                <a:ea typeface="Calibri"/>
                <a:cs typeface="Times New Roman"/>
              </a:rPr>
              <a:t> </a:t>
            </a:r>
            <a:r>
              <a:rPr lang="ru-RU" sz="2400" b="1" dirty="0">
                <a:solidFill>
                  <a:srgbClr val="FF0000"/>
                </a:solidFill>
                <a:latin typeface="Times New Roman"/>
                <a:ea typeface="Calibri"/>
                <a:cs typeface="Times New Roman"/>
              </a:rPr>
              <a:t>(с 4,5  лет</a:t>
            </a:r>
            <a:r>
              <a:rPr lang="ru-RU" sz="2400" b="1" dirty="0" smtClean="0">
                <a:solidFill>
                  <a:srgbClr val="FF0000"/>
                </a:solidFill>
                <a:latin typeface="Times New Roman"/>
                <a:ea typeface="Calibri"/>
                <a:cs typeface="Times New Roman"/>
              </a:rPr>
              <a:t>).</a:t>
            </a:r>
            <a:endParaRPr lang="ru-RU" sz="1800" dirty="0" smtClean="0">
              <a:solidFill>
                <a:srgbClr val="FF0000"/>
              </a:solidFill>
              <a:latin typeface="Calibri"/>
              <a:ea typeface="Calibri"/>
              <a:cs typeface="Times New Roman"/>
            </a:endParaRPr>
          </a:p>
          <a:p>
            <a:pPr marL="45720" indent="0" algn="just">
              <a:lnSpc>
                <a:spcPct val="115000"/>
              </a:lnSpc>
              <a:spcAft>
                <a:spcPts val="0"/>
              </a:spcAft>
              <a:buNone/>
            </a:pPr>
            <a:r>
              <a:rPr lang="ru-RU" sz="2400" dirty="0" smtClean="0">
                <a:latin typeface="Times New Roman"/>
                <a:ea typeface="Calibri"/>
                <a:cs typeface="Times New Roman"/>
              </a:rPr>
              <a:t>Объявить </a:t>
            </a:r>
            <a:r>
              <a:rPr lang="ru-RU" sz="2400" dirty="0">
                <a:latin typeface="Times New Roman"/>
                <a:ea typeface="Calibri"/>
                <a:cs typeface="Times New Roman"/>
              </a:rPr>
              <a:t>детям, что в гостях у нас имя признака «материал» (вещество) и мы будем  искать его значения в </a:t>
            </a:r>
            <a:r>
              <a:rPr lang="ru-RU" sz="2400" dirty="0" smtClean="0">
                <a:latin typeface="Times New Roman"/>
                <a:ea typeface="Calibri"/>
                <a:cs typeface="Times New Roman"/>
              </a:rPr>
              <a:t>объектах.</a:t>
            </a:r>
            <a:endParaRPr lang="ru-RU" sz="1800" dirty="0" smtClean="0">
              <a:latin typeface="Calibri"/>
              <a:ea typeface="Calibri"/>
              <a:cs typeface="Times New Roman"/>
            </a:endParaRPr>
          </a:p>
          <a:p>
            <a:pPr marL="45720" indent="0" algn="just">
              <a:lnSpc>
                <a:spcPct val="115000"/>
              </a:lnSpc>
              <a:spcAft>
                <a:spcPts val="0"/>
              </a:spcAft>
              <a:buNone/>
            </a:pPr>
            <a:r>
              <a:rPr lang="ru-RU" sz="2400" dirty="0" smtClean="0">
                <a:latin typeface="Times New Roman"/>
                <a:ea typeface="Calibri"/>
                <a:cs typeface="Times New Roman"/>
              </a:rPr>
              <a:t>Организовать </a:t>
            </a:r>
            <a:r>
              <a:rPr lang="ru-RU" sz="2400" dirty="0">
                <a:latin typeface="Times New Roman"/>
                <a:ea typeface="Calibri"/>
                <a:cs typeface="Times New Roman"/>
              </a:rPr>
              <a:t>«поиск»  значений признака «материал» в   ближайшем окружении. Поиски значений </a:t>
            </a:r>
            <a:r>
              <a:rPr lang="ru-RU" sz="2400" dirty="0" smtClean="0">
                <a:latin typeface="Times New Roman"/>
                <a:ea typeface="Calibri"/>
                <a:cs typeface="Times New Roman"/>
              </a:rPr>
              <a:t>признака </a:t>
            </a:r>
          </a:p>
          <a:p>
            <a:pPr marL="45720" indent="0" algn="just">
              <a:lnSpc>
                <a:spcPct val="115000"/>
              </a:lnSpc>
              <a:spcAft>
                <a:spcPts val="0"/>
              </a:spcAft>
              <a:buNone/>
            </a:pPr>
            <a:r>
              <a:rPr lang="ru-RU" sz="2400" dirty="0" smtClean="0">
                <a:latin typeface="Times New Roman"/>
                <a:ea typeface="Calibri"/>
                <a:cs typeface="Times New Roman"/>
              </a:rPr>
              <a:t>продолжаются</a:t>
            </a:r>
            <a:r>
              <a:rPr lang="ru-RU" sz="2400" dirty="0">
                <a:latin typeface="Times New Roman"/>
                <a:ea typeface="Calibri"/>
                <a:cs typeface="Times New Roman"/>
              </a:rPr>
              <a:t>:</a:t>
            </a:r>
            <a:endParaRPr lang="ru-RU" sz="1800" dirty="0">
              <a:latin typeface="Calibri"/>
              <a:ea typeface="Calibri"/>
              <a:cs typeface="Times New Roman"/>
            </a:endParaRPr>
          </a:p>
          <a:p>
            <a:pPr marL="342900" lvl="0" indent="-342900" algn="just">
              <a:lnSpc>
                <a:spcPct val="115000"/>
              </a:lnSpc>
              <a:spcAft>
                <a:spcPts val="0"/>
              </a:spcAft>
              <a:buFont typeface="Symbol"/>
              <a:buChar char=""/>
              <a:tabLst>
                <a:tab pos="457200" algn="l"/>
              </a:tabLst>
            </a:pPr>
            <a:r>
              <a:rPr lang="ru-RU" sz="2400" dirty="0">
                <a:latin typeface="Times New Roman"/>
                <a:ea typeface="Calibri"/>
                <a:cs typeface="Times New Roman"/>
              </a:rPr>
              <a:t>не менее 7 дней в средней группе; </a:t>
            </a:r>
            <a:endParaRPr lang="ru-RU" sz="1800" dirty="0">
              <a:latin typeface="Calibri"/>
              <a:ea typeface="Calibri"/>
              <a:cs typeface="Times New Roman"/>
            </a:endParaRPr>
          </a:p>
          <a:p>
            <a:pPr marL="342900" lvl="0" indent="-342900" algn="just">
              <a:lnSpc>
                <a:spcPct val="115000"/>
              </a:lnSpc>
              <a:spcAft>
                <a:spcPts val="0"/>
              </a:spcAft>
              <a:buFont typeface="Symbol"/>
              <a:buChar char=""/>
              <a:tabLst>
                <a:tab pos="457200" algn="l"/>
              </a:tabLst>
            </a:pPr>
            <a:r>
              <a:rPr lang="ru-RU" sz="2400" dirty="0">
                <a:latin typeface="Times New Roman"/>
                <a:ea typeface="Calibri"/>
                <a:cs typeface="Times New Roman"/>
              </a:rPr>
              <a:t>3-5 дней в старшей и подготовительной группах.</a:t>
            </a:r>
            <a:endParaRPr lang="ru-RU" sz="1800" dirty="0">
              <a:latin typeface="Calibri"/>
              <a:ea typeface="Calibri"/>
              <a:cs typeface="Times New Roman"/>
            </a:endParaRPr>
          </a:p>
          <a:p>
            <a:pPr algn="just">
              <a:lnSpc>
                <a:spcPct val="115000"/>
              </a:lnSpc>
              <a:spcAft>
                <a:spcPts val="0"/>
              </a:spcAft>
            </a:pPr>
            <a:r>
              <a:rPr lang="ru-RU" sz="2400" dirty="0" smtClean="0">
                <a:latin typeface="Times New Roman"/>
                <a:ea typeface="Calibri"/>
                <a:cs typeface="Times New Roman"/>
              </a:rPr>
              <a:t>В </a:t>
            </a:r>
            <a:r>
              <a:rPr lang="ru-RU" sz="2400" dirty="0">
                <a:latin typeface="Times New Roman"/>
                <a:ea typeface="Calibri"/>
                <a:cs typeface="Times New Roman"/>
              </a:rPr>
              <a:t>течение дня во всех свободных паузах, режимных моментах, на прогулке ищем значения признака «материал». </a:t>
            </a:r>
            <a:endParaRPr lang="ru-RU" sz="2400" dirty="0" smtClean="0">
              <a:latin typeface="Times New Roman"/>
              <a:ea typeface="Calibri"/>
              <a:cs typeface="Times New Roman"/>
            </a:endParaRPr>
          </a:p>
          <a:p>
            <a:pPr marL="45720" indent="0" algn="just">
              <a:lnSpc>
                <a:spcPct val="115000"/>
              </a:lnSpc>
              <a:spcAft>
                <a:spcPts val="0"/>
              </a:spcAft>
              <a:buNone/>
            </a:pPr>
            <a:r>
              <a:rPr lang="ru-RU" sz="2400" b="1" i="1" dirty="0" smtClean="0">
                <a:latin typeface="Times New Roman"/>
                <a:ea typeface="Calibri"/>
                <a:cs typeface="Times New Roman"/>
              </a:rPr>
              <a:t>Например</a:t>
            </a:r>
            <a:r>
              <a:rPr lang="ru-RU" sz="2400" b="1" i="1" dirty="0">
                <a:latin typeface="Times New Roman"/>
                <a:ea typeface="Calibri"/>
                <a:cs typeface="Times New Roman"/>
              </a:rPr>
              <a:t>:</a:t>
            </a:r>
            <a:r>
              <a:rPr lang="ru-RU" sz="2400" dirty="0">
                <a:latin typeface="Times New Roman"/>
                <a:ea typeface="Calibri"/>
                <a:cs typeface="Times New Roman"/>
              </a:rPr>
              <a:t> «Береза, на нашем участке – это какая материя? (какое вещество?)» «Рыбка, в аквариуме – это какая материя</a:t>
            </a:r>
            <a:r>
              <a:rPr lang="ru-RU" sz="2400" dirty="0" smtClean="0">
                <a:latin typeface="Times New Roman"/>
                <a:ea typeface="Calibri"/>
                <a:cs typeface="Times New Roman"/>
              </a:rPr>
              <a:t>?»</a:t>
            </a:r>
          </a:p>
          <a:p>
            <a:pPr marL="45720" indent="0" algn="just">
              <a:lnSpc>
                <a:spcPct val="115000"/>
              </a:lnSpc>
              <a:spcAft>
                <a:spcPts val="0"/>
              </a:spcAft>
              <a:buNone/>
            </a:pPr>
            <a:r>
              <a:rPr lang="ru-RU" sz="2400" dirty="0" smtClean="0">
                <a:latin typeface="Times New Roman"/>
                <a:ea typeface="Calibri"/>
                <a:cs typeface="Times New Roman"/>
              </a:rPr>
              <a:t> </a:t>
            </a:r>
            <a:r>
              <a:rPr lang="ru-RU" sz="2400" dirty="0">
                <a:latin typeface="Times New Roman"/>
                <a:ea typeface="Calibri"/>
                <a:cs typeface="Times New Roman"/>
              </a:rPr>
              <a:t>«Из какого материала сделаны брюки у Саши?» «Давайте опишем, какая материя есть у речки?» Дети смотрят, по </a:t>
            </a:r>
            <a:r>
              <a:rPr lang="ru-RU" sz="2400" dirty="0" smtClean="0">
                <a:latin typeface="Times New Roman"/>
                <a:ea typeface="Calibri"/>
                <a:cs typeface="Times New Roman"/>
              </a:rPr>
              <a:t>необходимости</a:t>
            </a:r>
          </a:p>
          <a:p>
            <a:pPr marL="45720" indent="0" algn="just">
              <a:lnSpc>
                <a:spcPct val="115000"/>
              </a:lnSpc>
              <a:spcAft>
                <a:spcPts val="0"/>
              </a:spcAft>
              <a:buNone/>
            </a:pPr>
            <a:r>
              <a:rPr lang="ru-RU" sz="2400" dirty="0" smtClean="0">
                <a:latin typeface="Times New Roman"/>
                <a:ea typeface="Calibri"/>
                <a:cs typeface="Times New Roman"/>
              </a:rPr>
              <a:t> </a:t>
            </a:r>
            <a:r>
              <a:rPr lang="ru-RU" sz="2400" dirty="0">
                <a:latin typeface="Times New Roman"/>
                <a:ea typeface="Calibri"/>
                <a:cs typeface="Times New Roman"/>
              </a:rPr>
              <a:t>включают другие анализаторы и сами говорят: «Береза это живая материя (живое вещество), она растет, любит свет и воду»,  «Рыбка в нашем аквариуме – это живая материя, она сама ест, плавает, иногда болеет». «Брюки у Саши сделаны из рукотворного материала (рукотворное вещество): ткань, пластмасса – пуговицы. Замок – металл», «Речка это неживая природа, вода жидкое вещество, песочное  дно – твердое вещество, воздух у воды – газообразное вещество. Река не может быть без живого, поэтому растительность и живые организмы там присутствуют – это живая материя. Часто говорят – речка загрязнена. Значит в ней много рукотворного материала (твердого мусора или химической жидкости)».  </a:t>
            </a:r>
            <a:endParaRPr lang="ru-RU" sz="1800" dirty="0">
              <a:latin typeface="Calibri"/>
              <a:ea typeface="Calibri"/>
              <a:cs typeface="Times New Roman"/>
            </a:endParaRPr>
          </a:p>
          <a:p>
            <a:pPr algn="just">
              <a:lnSpc>
                <a:spcPct val="115000"/>
              </a:lnSpc>
              <a:spcAft>
                <a:spcPts val="0"/>
              </a:spcAft>
            </a:pPr>
            <a:r>
              <a:rPr lang="ru-RU" sz="2400" dirty="0">
                <a:latin typeface="Times New Roman"/>
                <a:ea typeface="Calibri"/>
                <a:cs typeface="Times New Roman"/>
              </a:rPr>
              <a:t>Активизация словаря: в речь ребенка включаются существительные: вещество, пластмасса, стекло и другие названия материалов. Прилагательные: жидкое, газообразное, твердое, рукотворное, природное, живое, неживое  и др. вещество.</a:t>
            </a:r>
            <a:endParaRPr lang="ru-RU" sz="1800" dirty="0">
              <a:latin typeface="Calibri"/>
              <a:ea typeface="Calibri"/>
              <a:cs typeface="Times New Roman"/>
            </a:endParaRPr>
          </a:p>
          <a:p>
            <a:pPr marL="457200" algn="just">
              <a:lnSpc>
                <a:spcPct val="115000"/>
              </a:lnSpc>
              <a:spcAft>
                <a:spcPts val="0"/>
              </a:spcAft>
            </a:pPr>
            <a:r>
              <a:rPr lang="ru-RU" sz="2400" dirty="0" smtClean="0">
                <a:latin typeface="Times New Roman"/>
                <a:ea typeface="Calibri"/>
                <a:cs typeface="Times New Roman"/>
              </a:rPr>
              <a:t>Проверить </a:t>
            </a:r>
            <a:r>
              <a:rPr lang="ru-RU" sz="2400" dirty="0">
                <a:latin typeface="Times New Roman"/>
                <a:ea typeface="Calibri"/>
                <a:cs typeface="Times New Roman"/>
              </a:rPr>
              <a:t>усвоение детьми имени признака «материя» с помощью вопросов.</a:t>
            </a:r>
            <a:endParaRPr lang="ru-RU" sz="1800" dirty="0">
              <a:latin typeface="Calibri"/>
              <a:ea typeface="Calibri"/>
              <a:cs typeface="Times New Roman"/>
            </a:endParaRPr>
          </a:p>
          <a:p>
            <a:pPr marL="457200" algn="just">
              <a:lnSpc>
                <a:spcPct val="115000"/>
              </a:lnSpc>
              <a:spcAft>
                <a:spcPts val="0"/>
              </a:spcAft>
            </a:pPr>
            <a:r>
              <a:rPr lang="ru-RU" sz="2400" dirty="0">
                <a:latin typeface="Times New Roman"/>
                <a:ea typeface="Calibri"/>
                <a:cs typeface="Times New Roman"/>
              </a:rPr>
              <a:t>Воспитатель задает вопрос детям: «Что нужно сделать, чтобы узнать материю объекта?», «Из какого вещества сделан данный объект». Дети: «Посмотреть на объект и если точнее узнать, включить других помощников умной головы».</a:t>
            </a:r>
            <a:endParaRPr lang="ru-RU" sz="1800" dirty="0">
              <a:latin typeface="Calibri"/>
              <a:ea typeface="Calibri"/>
              <a:cs typeface="Times New Roman"/>
            </a:endParaRPr>
          </a:p>
          <a:p>
            <a:pPr marL="457200" algn="just">
              <a:lnSpc>
                <a:spcPct val="115000"/>
              </a:lnSpc>
              <a:spcAft>
                <a:spcPts val="0"/>
              </a:spcAft>
            </a:pPr>
            <a:r>
              <a:rPr lang="ru-RU" sz="2400" dirty="0" smtClean="0">
                <a:latin typeface="Times New Roman"/>
                <a:ea typeface="Calibri"/>
                <a:cs typeface="Times New Roman"/>
              </a:rPr>
              <a:t>Внести  </a:t>
            </a:r>
            <a:r>
              <a:rPr lang="ru-RU" sz="2400" dirty="0">
                <a:latin typeface="Times New Roman"/>
                <a:ea typeface="Calibri"/>
                <a:cs typeface="Times New Roman"/>
              </a:rPr>
              <a:t>значок, который схематично изображает признак  «материя». Спросить детей: «О каком  признаке объекта спрашивает значок?», «Объект, какой у тебя материал?», «Объект, из какого вещества ты сделан?» - ответы детей.</a:t>
            </a:r>
            <a:endParaRPr lang="ru-RU" sz="1800" dirty="0">
              <a:latin typeface="Calibri"/>
              <a:ea typeface="Calibri"/>
              <a:cs typeface="Times New Roman"/>
            </a:endParaRPr>
          </a:p>
          <a:p>
            <a:pPr marL="457200" algn="just">
              <a:lnSpc>
                <a:spcPct val="115000"/>
              </a:lnSpc>
              <a:spcAft>
                <a:spcPts val="0"/>
              </a:spcAft>
            </a:pPr>
            <a:r>
              <a:rPr lang="ru-RU" sz="2400" dirty="0" smtClean="0">
                <a:latin typeface="Times New Roman"/>
                <a:ea typeface="Calibri"/>
                <a:cs typeface="Times New Roman"/>
              </a:rPr>
              <a:t>Значок </a:t>
            </a:r>
            <a:r>
              <a:rPr lang="ru-RU" sz="2400" dirty="0">
                <a:latin typeface="Times New Roman"/>
                <a:ea typeface="Calibri"/>
                <a:cs typeface="Times New Roman"/>
              </a:rPr>
              <a:t>«материал» помещается на пособии «Объект – имя признака – значение имени признака».  Обратить внимание детей  на значок, повторить какой вопрос он задает. Организовать самостоятельный поиск ответа на этот </a:t>
            </a:r>
            <a:r>
              <a:rPr lang="ru-RU" sz="2400" dirty="0" smtClean="0">
                <a:latin typeface="Times New Roman"/>
                <a:ea typeface="Calibri"/>
                <a:cs typeface="Times New Roman"/>
              </a:rPr>
              <a:t>вопрос.</a:t>
            </a:r>
            <a:endParaRPr lang="ru-RU" sz="1800" dirty="0" smtClean="0">
              <a:latin typeface="Calibri"/>
              <a:ea typeface="Calibri"/>
              <a:cs typeface="Times New Roman"/>
            </a:endParaRPr>
          </a:p>
          <a:p>
            <a:pPr marL="457200" algn="just">
              <a:lnSpc>
                <a:spcPct val="115000"/>
              </a:lnSpc>
              <a:spcAft>
                <a:spcPts val="0"/>
              </a:spcAft>
            </a:pPr>
            <a:r>
              <a:rPr lang="ru-RU" sz="2400" dirty="0" smtClean="0">
                <a:latin typeface="Times New Roman"/>
                <a:ea typeface="Calibri"/>
                <a:cs typeface="Times New Roman"/>
              </a:rPr>
              <a:t>В </a:t>
            </a:r>
            <a:r>
              <a:rPr lang="ru-RU" sz="2400" dirty="0">
                <a:latin typeface="Times New Roman"/>
                <a:ea typeface="Calibri"/>
                <a:cs typeface="Times New Roman"/>
              </a:rPr>
              <a:t>режимных моментах и образовательных ситуациях дети самостоятельно формулируют вопрос от имени признака (значка) и сами ищут ответ на него.</a:t>
            </a:r>
            <a:r>
              <a:rPr lang="ru-RU" sz="2400" dirty="0">
                <a:latin typeface="Times New Roman"/>
                <a:ea typeface="Times New Roman"/>
                <a:cs typeface="Times New Roman"/>
              </a:rPr>
              <a:t> Для становления детской самостоятельности используются карточки разных типов </a:t>
            </a:r>
            <a:r>
              <a:rPr lang="ru-RU" sz="2400" dirty="0" smtClean="0">
                <a:latin typeface="Times New Roman"/>
                <a:ea typeface="Times New Roman"/>
                <a:cs typeface="Times New Roman"/>
              </a:rPr>
              <a:t>вопросов.</a:t>
            </a:r>
            <a:endParaRPr lang="ru-RU" sz="1800" dirty="0" smtClean="0">
              <a:latin typeface="Calibri"/>
              <a:ea typeface="Times New Roman"/>
              <a:cs typeface="Times New Roman"/>
            </a:endParaRPr>
          </a:p>
          <a:p>
            <a:pPr marL="457200" algn="just">
              <a:lnSpc>
                <a:spcPct val="115000"/>
              </a:lnSpc>
              <a:spcAft>
                <a:spcPts val="0"/>
              </a:spcAft>
            </a:pPr>
            <a:r>
              <a:rPr lang="ru-RU" sz="2400" dirty="0" smtClean="0">
                <a:latin typeface="Times New Roman"/>
                <a:ea typeface="Calibri"/>
                <a:cs typeface="Times New Roman"/>
              </a:rPr>
              <a:t>Дети </a:t>
            </a:r>
            <a:r>
              <a:rPr lang="ru-RU" sz="2400" dirty="0">
                <a:latin typeface="Times New Roman"/>
                <a:ea typeface="Calibri"/>
                <a:cs typeface="Times New Roman"/>
              </a:rPr>
              <a:t>могут объяснить, что все объекты окружающего мира состоят из материи (вещества). Чтобы его определить нужно на объект посмотреть, понюхать, потрогать руками, при необходимости, послушать и пробовать на вкус.  Для выяснения этого признака нужны все помощники умной головы.</a:t>
            </a:r>
            <a:endParaRPr lang="ru-RU" sz="1800" dirty="0">
              <a:latin typeface="Calibri"/>
              <a:ea typeface="Calibri"/>
              <a:cs typeface="Times New Roman"/>
            </a:endParaRPr>
          </a:p>
          <a:p>
            <a:pPr marL="274320" indent="0" algn="just">
              <a:lnSpc>
                <a:spcPct val="115000"/>
              </a:lnSpc>
              <a:spcAft>
                <a:spcPts val="0"/>
              </a:spcAft>
              <a:buNone/>
              <a:tabLst>
                <a:tab pos="752475" algn="l"/>
              </a:tabLst>
            </a:pPr>
            <a:r>
              <a:rPr lang="ru-RU" sz="2400" b="1" dirty="0" smtClean="0">
                <a:latin typeface="Times New Roman"/>
                <a:ea typeface="Calibri"/>
                <a:cs typeface="Times New Roman"/>
              </a:rPr>
              <a:t>Примечание</a:t>
            </a:r>
            <a:r>
              <a:rPr lang="ru-RU" sz="2400" b="1" dirty="0">
                <a:latin typeface="Times New Roman"/>
                <a:ea typeface="Calibri"/>
                <a:cs typeface="Times New Roman"/>
              </a:rPr>
              <a:t>. </a:t>
            </a:r>
            <a:r>
              <a:rPr lang="ru-RU" sz="2400" dirty="0">
                <a:latin typeface="Times New Roman"/>
                <a:ea typeface="Calibri"/>
                <a:cs typeface="Times New Roman"/>
              </a:rPr>
              <a:t>Имя признака материал рассматривается как вещество, поэтому необходимо выделять разные типы материи: живая материя и неживая материя. Признаки живой материи зависят от признаков живой клетки, поэтому все живое движется, растет, размножается, болеет, умирает, дышит, нуждается в свете, тепле и воде и т. д.  Не живая материя включает в себя две группы: вещества находящиеся в природе (неживая природа) и рукотворные материалы (вещества, созданные человеком).</a:t>
            </a:r>
            <a:endParaRPr lang="ru-RU" sz="1800" dirty="0">
              <a:latin typeface="Calibri"/>
              <a:ea typeface="Calibri"/>
              <a:cs typeface="Times New Roman"/>
            </a:endParaRPr>
          </a:p>
          <a:p>
            <a:pPr marL="457200" algn="just">
              <a:lnSpc>
                <a:spcPct val="115000"/>
              </a:lnSpc>
              <a:spcAft>
                <a:spcPts val="0"/>
              </a:spcAft>
              <a:tabLst>
                <a:tab pos="752475" algn="l"/>
              </a:tabLst>
            </a:pPr>
            <a:r>
              <a:rPr lang="ru-RU" sz="2400" dirty="0" smtClean="0">
                <a:latin typeface="Times New Roman"/>
                <a:ea typeface="Calibri"/>
                <a:cs typeface="Times New Roman"/>
              </a:rPr>
              <a:t>Значения </a:t>
            </a:r>
            <a:r>
              <a:rPr lang="ru-RU" sz="2400" dirty="0">
                <a:latin typeface="Times New Roman"/>
                <a:ea typeface="Calibri"/>
                <a:cs typeface="Times New Roman"/>
              </a:rPr>
              <a:t>признака «материал» определяется человеком в большей степени зрением, но окончательное решение можно принять только с помощью других анализаторов. Например: чтобы определить какой материал у цветка, надо понюхать (нос), и потрогать (руки), и тогда точно можно узнать – это  живая материя или искусно  сделанный рукотворный объект из пластмассы или ткани. </a:t>
            </a:r>
            <a:endParaRPr lang="ru-RU" sz="1800" dirty="0" smtClean="0">
              <a:latin typeface="Calibri"/>
              <a:ea typeface="Calibri"/>
              <a:cs typeface="Times New Roman"/>
            </a:endParaRPr>
          </a:p>
          <a:p>
            <a:pPr marL="457200" algn="just">
              <a:lnSpc>
                <a:spcPct val="115000"/>
              </a:lnSpc>
              <a:spcAft>
                <a:spcPts val="0"/>
              </a:spcAft>
              <a:tabLst>
                <a:tab pos="752475" algn="l"/>
              </a:tabLst>
            </a:pPr>
            <a:r>
              <a:rPr lang="ru-RU" sz="2400" dirty="0" smtClean="0">
                <a:latin typeface="Times New Roman"/>
                <a:ea typeface="Calibri"/>
                <a:cs typeface="Times New Roman"/>
              </a:rPr>
              <a:t>Анализ </a:t>
            </a:r>
            <a:r>
              <a:rPr lang="ru-RU" sz="2400" dirty="0">
                <a:latin typeface="Times New Roman"/>
                <a:ea typeface="Calibri"/>
                <a:cs typeface="Times New Roman"/>
              </a:rPr>
              <a:t>признака «материя» дает основания для усвоения мыслительной операции – дихотомия (классификационная «Да-Нет»). Для формирования понятия «неживая природа» необходимо использовать методику маленьких человечков (ММЧ). Согласно данной методике в природном мире существуют три вещества: твердое, жидкое и газообразное. Рассуждая о веществе объекта ОБЛАКО (туман) выводим мысли детей, о том, что это неживая природа, состоящая в основном из жидких и газообразных веществ. </a:t>
            </a:r>
            <a:endParaRPr lang="ru-RU" sz="1800" dirty="0">
              <a:latin typeface="Calibri"/>
              <a:ea typeface="Calibri"/>
              <a:cs typeface="Times New Roman"/>
            </a:endParaRPr>
          </a:p>
          <a:p>
            <a:pPr marL="274320" indent="0" algn="just">
              <a:lnSpc>
                <a:spcPct val="115000"/>
              </a:lnSpc>
              <a:spcAft>
                <a:spcPts val="0"/>
              </a:spcAft>
              <a:buNone/>
              <a:tabLst>
                <a:tab pos="752475" algn="l"/>
              </a:tabLst>
            </a:pPr>
            <a:endParaRPr lang="ru-RU" sz="1800" dirty="0">
              <a:latin typeface="Calibri"/>
              <a:ea typeface="Calibri"/>
              <a:cs typeface="Times New Roman"/>
            </a:endParaRPr>
          </a:p>
          <a:p>
            <a:pPr marL="45720" indent="0">
              <a:buNone/>
            </a:pPr>
            <a:endParaRPr lang="ru-RU" dirty="0"/>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88286" y="0"/>
            <a:ext cx="1725613" cy="1633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Рисунок 4" descr="F:\картинки\422-006407.jpg"/>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08304" y="858836"/>
            <a:ext cx="864096" cy="576064"/>
          </a:xfrm>
          <a:prstGeom prst="rect">
            <a:avLst/>
          </a:prstGeom>
          <a:noFill/>
          <a:ln>
            <a:noFill/>
          </a:ln>
        </p:spPr>
      </p:pic>
      <p:pic>
        <p:nvPicPr>
          <p:cNvPr id="6" name="Рисунок 5" descr="F:\картинки\tkani-tehnicheskie-i-upakovochnye-polotno-vafelnoe-schirina-45-sm-rulon-60-m.jpg"/>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17514209">
            <a:off x="7830094" y="126532"/>
            <a:ext cx="684610" cy="840544"/>
          </a:xfrm>
          <a:prstGeom prst="rect">
            <a:avLst/>
          </a:prstGeom>
          <a:noFill/>
          <a:ln>
            <a:noFill/>
          </a:ln>
        </p:spPr>
      </p:pic>
    </p:spTree>
    <p:extLst>
      <p:ext uri="{BB962C8B-B14F-4D97-AF65-F5344CB8AC3E}">
        <p14:creationId xmlns:p14="http://schemas.microsoft.com/office/powerpoint/2010/main" val="22645183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0" y="0"/>
            <a:ext cx="9144000" cy="6858000"/>
          </a:xfrm>
        </p:spPr>
        <p:txBody>
          <a:bodyPr>
            <a:normAutofit fontScale="40000" lnSpcReduction="20000"/>
          </a:bodyPr>
          <a:lstStyle/>
          <a:p>
            <a:pPr marL="45720" indent="0">
              <a:lnSpc>
                <a:spcPct val="115000"/>
              </a:lnSpc>
              <a:spcAft>
                <a:spcPts val="0"/>
              </a:spcAft>
              <a:buNone/>
            </a:pPr>
            <a:r>
              <a:rPr lang="ru-RU" sz="2900" b="1" dirty="0">
                <a:solidFill>
                  <a:srgbClr val="FF0000"/>
                </a:solidFill>
                <a:latin typeface="Times New Roman"/>
                <a:ea typeface="Calibri"/>
                <a:cs typeface="Times New Roman"/>
              </a:rPr>
              <a:t>Технологическая карта ознакомления с именем признака «время</a:t>
            </a:r>
            <a:r>
              <a:rPr lang="ru-RU" sz="2900" b="1" dirty="0" smtClean="0">
                <a:solidFill>
                  <a:srgbClr val="FF0000"/>
                </a:solidFill>
                <a:latin typeface="Times New Roman"/>
                <a:ea typeface="Calibri"/>
                <a:cs typeface="Times New Roman"/>
              </a:rPr>
              <a:t>»</a:t>
            </a:r>
            <a:r>
              <a:rPr lang="ru-RU" sz="2900" dirty="0" smtClean="0">
                <a:solidFill>
                  <a:srgbClr val="FF0000"/>
                </a:solidFill>
                <a:latin typeface="Calibri"/>
                <a:ea typeface="Calibri"/>
                <a:cs typeface="Times New Roman"/>
              </a:rPr>
              <a:t> </a:t>
            </a:r>
            <a:r>
              <a:rPr lang="ru-RU" sz="2900" b="1" dirty="0" smtClean="0">
                <a:solidFill>
                  <a:srgbClr val="FF0000"/>
                </a:solidFill>
                <a:latin typeface="Times New Roman"/>
                <a:ea typeface="Calibri"/>
                <a:cs typeface="Times New Roman"/>
              </a:rPr>
              <a:t>(</a:t>
            </a:r>
            <a:r>
              <a:rPr lang="ru-RU" sz="2900" b="1" dirty="0">
                <a:solidFill>
                  <a:srgbClr val="FF0000"/>
                </a:solidFill>
                <a:latin typeface="Times New Roman"/>
                <a:ea typeface="Calibri"/>
                <a:cs typeface="Times New Roman"/>
              </a:rPr>
              <a:t>с 4,5  лет</a:t>
            </a:r>
            <a:r>
              <a:rPr lang="ru-RU" sz="2900" b="1" dirty="0" smtClean="0">
                <a:solidFill>
                  <a:srgbClr val="FF0000"/>
                </a:solidFill>
                <a:latin typeface="Times New Roman"/>
                <a:ea typeface="Calibri"/>
                <a:cs typeface="Times New Roman"/>
              </a:rPr>
              <a:t>).</a:t>
            </a:r>
            <a:r>
              <a:rPr lang="ru-RU" sz="2900" b="1" dirty="0">
                <a:solidFill>
                  <a:srgbClr val="FF0000"/>
                </a:solidFill>
                <a:latin typeface="Times New Roman"/>
                <a:ea typeface="Calibri"/>
                <a:cs typeface="Times New Roman"/>
              </a:rPr>
              <a:t> </a:t>
            </a:r>
            <a:endParaRPr lang="ru-RU" sz="2900" dirty="0">
              <a:solidFill>
                <a:srgbClr val="FF0000"/>
              </a:solidFill>
              <a:latin typeface="Calibri"/>
              <a:ea typeface="Calibri"/>
              <a:cs typeface="Times New Roman"/>
            </a:endParaRPr>
          </a:p>
          <a:p>
            <a:pPr marL="274320" indent="0" algn="just">
              <a:lnSpc>
                <a:spcPct val="115000"/>
              </a:lnSpc>
              <a:spcAft>
                <a:spcPts val="0"/>
              </a:spcAft>
              <a:buNone/>
            </a:pPr>
            <a:r>
              <a:rPr lang="ru-RU" sz="2400" dirty="0" smtClean="0">
                <a:latin typeface="Times New Roman"/>
                <a:ea typeface="Calibri"/>
                <a:cs typeface="Times New Roman"/>
              </a:rPr>
              <a:t>Объявить </a:t>
            </a:r>
            <a:r>
              <a:rPr lang="ru-RU" sz="2400" dirty="0">
                <a:latin typeface="Times New Roman"/>
                <a:ea typeface="Calibri"/>
                <a:cs typeface="Times New Roman"/>
              </a:rPr>
              <a:t>детям, что в гостях у нас имя признака «время»  и мы будем  искать его следы в </a:t>
            </a:r>
            <a:r>
              <a:rPr lang="ru-RU" sz="2400" dirty="0" smtClean="0">
                <a:latin typeface="Times New Roman"/>
                <a:ea typeface="Calibri"/>
                <a:cs typeface="Times New Roman"/>
              </a:rPr>
              <a:t>объектах.</a:t>
            </a:r>
            <a:endParaRPr lang="ru-RU" sz="1800" dirty="0" smtClean="0">
              <a:latin typeface="Calibri"/>
              <a:ea typeface="Calibri"/>
              <a:cs typeface="Times New Roman"/>
            </a:endParaRPr>
          </a:p>
          <a:p>
            <a:pPr marL="274320" indent="0" algn="just">
              <a:lnSpc>
                <a:spcPct val="115000"/>
              </a:lnSpc>
              <a:spcAft>
                <a:spcPts val="0"/>
              </a:spcAft>
              <a:buNone/>
            </a:pPr>
            <a:r>
              <a:rPr lang="ru-RU" sz="2400" dirty="0" smtClean="0">
                <a:latin typeface="Times New Roman"/>
                <a:ea typeface="Calibri"/>
                <a:cs typeface="Times New Roman"/>
              </a:rPr>
              <a:t>Организовать </a:t>
            </a:r>
            <a:r>
              <a:rPr lang="ru-RU" sz="2400" dirty="0">
                <a:latin typeface="Times New Roman"/>
                <a:ea typeface="Calibri"/>
                <a:cs typeface="Times New Roman"/>
              </a:rPr>
              <a:t>«поиск»  значений признака «время» в ближайшем окружении. Поиски значений признака </a:t>
            </a:r>
            <a:r>
              <a:rPr lang="ru-RU" sz="2400" dirty="0" smtClean="0">
                <a:latin typeface="Times New Roman"/>
                <a:ea typeface="Calibri"/>
                <a:cs typeface="Times New Roman"/>
              </a:rPr>
              <a:t>п</a:t>
            </a:r>
          </a:p>
          <a:p>
            <a:pPr marL="274320" indent="0" algn="just">
              <a:lnSpc>
                <a:spcPct val="115000"/>
              </a:lnSpc>
              <a:spcAft>
                <a:spcPts val="0"/>
              </a:spcAft>
              <a:buNone/>
            </a:pPr>
            <a:r>
              <a:rPr lang="ru-RU" sz="2400" dirty="0" err="1" smtClean="0">
                <a:latin typeface="Times New Roman"/>
                <a:ea typeface="Calibri"/>
                <a:cs typeface="Times New Roman"/>
              </a:rPr>
              <a:t>родолжаются</a:t>
            </a:r>
            <a:r>
              <a:rPr lang="ru-RU" sz="2400" dirty="0">
                <a:latin typeface="Times New Roman"/>
                <a:ea typeface="Calibri"/>
                <a:cs typeface="Times New Roman"/>
              </a:rPr>
              <a:t>:</a:t>
            </a:r>
            <a:endParaRPr lang="ru-RU" sz="1800" dirty="0">
              <a:latin typeface="Calibri"/>
              <a:ea typeface="Calibri"/>
              <a:cs typeface="Times New Roman"/>
            </a:endParaRPr>
          </a:p>
          <a:p>
            <a:pPr marL="342900" lvl="0" indent="-342900" algn="just">
              <a:lnSpc>
                <a:spcPct val="115000"/>
              </a:lnSpc>
              <a:spcAft>
                <a:spcPts val="0"/>
              </a:spcAft>
              <a:buFont typeface="Symbol"/>
              <a:buChar char=""/>
            </a:pPr>
            <a:r>
              <a:rPr lang="ru-RU" sz="2400" dirty="0">
                <a:latin typeface="Times New Roman"/>
                <a:ea typeface="Calibri"/>
                <a:cs typeface="Times New Roman"/>
              </a:rPr>
              <a:t>не менее 7 дней в средней группе; </a:t>
            </a:r>
            <a:endParaRPr lang="ru-RU" sz="1800" dirty="0">
              <a:latin typeface="Calibri"/>
              <a:ea typeface="Calibri"/>
              <a:cs typeface="Times New Roman"/>
            </a:endParaRPr>
          </a:p>
          <a:p>
            <a:pPr marL="342900" lvl="0" indent="-342900" algn="just">
              <a:lnSpc>
                <a:spcPct val="115000"/>
              </a:lnSpc>
              <a:spcAft>
                <a:spcPts val="0"/>
              </a:spcAft>
              <a:buFont typeface="Symbol"/>
              <a:buChar char=""/>
            </a:pPr>
            <a:r>
              <a:rPr lang="ru-RU" sz="2400" dirty="0">
                <a:latin typeface="Times New Roman"/>
                <a:ea typeface="Calibri"/>
                <a:cs typeface="Times New Roman"/>
              </a:rPr>
              <a:t> 3-5 дней в старшей и подготовительной </a:t>
            </a:r>
            <a:r>
              <a:rPr lang="ru-RU" sz="2400" dirty="0" smtClean="0">
                <a:latin typeface="Times New Roman"/>
                <a:ea typeface="Calibri"/>
                <a:cs typeface="Times New Roman"/>
              </a:rPr>
              <a:t>группах.</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pPr>
            <a:r>
              <a:rPr lang="ru-RU" sz="2400" dirty="0" smtClean="0">
                <a:latin typeface="Times New Roman"/>
                <a:ea typeface="Calibri"/>
                <a:cs typeface="Times New Roman"/>
              </a:rPr>
              <a:t>В </a:t>
            </a:r>
            <a:r>
              <a:rPr lang="ru-RU" sz="2400" dirty="0">
                <a:latin typeface="Times New Roman"/>
                <a:ea typeface="Calibri"/>
                <a:cs typeface="Times New Roman"/>
              </a:rPr>
              <a:t>течение дня во всех свободных паузах, режимных моментах, на прогулке ищем значения признака «время». </a:t>
            </a:r>
            <a:endParaRPr lang="ru-RU" sz="2400" dirty="0" smtClean="0">
              <a:latin typeface="Times New Roman"/>
              <a:ea typeface="Calibri"/>
              <a:cs typeface="Times New Roman"/>
            </a:endParaRPr>
          </a:p>
          <a:p>
            <a:pPr marL="0" lvl="0" indent="0" algn="just">
              <a:lnSpc>
                <a:spcPct val="115000"/>
              </a:lnSpc>
              <a:spcAft>
                <a:spcPts val="0"/>
              </a:spcAft>
              <a:buNone/>
            </a:pPr>
            <a:r>
              <a:rPr lang="ru-RU" sz="2400" b="1" i="1" dirty="0" smtClean="0">
                <a:latin typeface="Times New Roman"/>
                <a:ea typeface="Calibri"/>
                <a:cs typeface="Times New Roman"/>
              </a:rPr>
              <a:t>Например</a:t>
            </a:r>
            <a:r>
              <a:rPr lang="ru-RU" sz="2400" b="1" i="1" dirty="0">
                <a:latin typeface="Times New Roman"/>
                <a:ea typeface="Calibri"/>
                <a:cs typeface="Times New Roman"/>
              </a:rPr>
              <a:t>:</a:t>
            </a:r>
            <a:r>
              <a:rPr lang="ru-RU" sz="2400" dirty="0">
                <a:latin typeface="Times New Roman"/>
                <a:ea typeface="Calibri"/>
                <a:cs typeface="Times New Roman"/>
              </a:rPr>
              <a:t> «Береза на нашем участке долго растет, и старая, потому что есть сухие ветки, сломанная кора и при этом </a:t>
            </a:r>
            <a:endParaRPr lang="ru-RU" sz="2400" dirty="0" smtClean="0">
              <a:latin typeface="Times New Roman"/>
              <a:ea typeface="Calibri"/>
              <a:cs typeface="Times New Roman"/>
            </a:endParaRPr>
          </a:p>
          <a:p>
            <a:pPr marL="0" lvl="0" indent="0" algn="just">
              <a:lnSpc>
                <a:spcPct val="115000"/>
              </a:lnSpc>
              <a:spcAft>
                <a:spcPts val="0"/>
              </a:spcAft>
              <a:buNone/>
            </a:pPr>
            <a:r>
              <a:rPr lang="ru-RU" sz="2400" dirty="0" smtClean="0">
                <a:latin typeface="Times New Roman"/>
                <a:ea typeface="Calibri"/>
                <a:cs typeface="Times New Roman"/>
              </a:rPr>
              <a:t>она </a:t>
            </a:r>
            <a:r>
              <a:rPr lang="ru-RU" sz="2400" dirty="0">
                <a:latin typeface="Times New Roman"/>
                <a:ea typeface="Calibri"/>
                <a:cs typeface="Times New Roman"/>
              </a:rPr>
              <a:t>большая по размеру». «Росток лука на подоконнике молодой, потому что вчера его еще не было на луковице, а сегодня он чуть-чуть появился». «Платье у Леночки новое, потому что его недавно купили в магазине</a:t>
            </a:r>
            <a:r>
              <a:rPr lang="ru-RU" sz="2400" dirty="0" smtClean="0">
                <a:latin typeface="Times New Roman"/>
                <a:ea typeface="Calibri"/>
                <a:cs typeface="Times New Roman"/>
              </a:rPr>
              <a:t>».</a:t>
            </a:r>
          </a:p>
          <a:p>
            <a:pPr marL="342900" lvl="0" indent="-342900" algn="just">
              <a:lnSpc>
                <a:spcPct val="115000"/>
              </a:lnSpc>
              <a:spcAft>
                <a:spcPts val="0"/>
              </a:spcAft>
              <a:buFont typeface="Symbol"/>
              <a:buChar char=""/>
            </a:pPr>
            <a:r>
              <a:rPr lang="ru-RU" sz="2400" dirty="0" smtClean="0">
                <a:latin typeface="Times New Roman"/>
                <a:ea typeface="Calibri"/>
                <a:cs typeface="Times New Roman"/>
              </a:rPr>
              <a:t>Дети </a:t>
            </a:r>
            <a:r>
              <a:rPr lang="ru-RU" sz="2400" dirty="0">
                <a:latin typeface="Times New Roman"/>
                <a:ea typeface="Calibri"/>
                <a:cs typeface="Times New Roman"/>
              </a:rPr>
              <a:t>смотрят на объекты, по необходимости включают другие анализаторы и сами говорят: «береза старая, по признаку «времени », «Лук молодой», «Платье </a:t>
            </a:r>
            <a:r>
              <a:rPr lang="ru-RU" sz="2400" dirty="0" smtClean="0">
                <a:latin typeface="Times New Roman"/>
                <a:ea typeface="Calibri"/>
                <a:cs typeface="Times New Roman"/>
              </a:rPr>
              <a:t>новое»</a:t>
            </a:r>
          </a:p>
          <a:p>
            <a:pPr marL="342900" lvl="0" indent="-342900" algn="just">
              <a:lnSpc>
                <a:spcPct val="115000"/>
              </a:lnSpc>
              <a:spcAft>
                <a:spcPts val="0"/>
              </a:spcAft>
              <a:buFont typeface="Symbol"/>
              <a:buChar char=""/>
            </a:pPr>
            <a:r>
              <a:rPr lang="ru-RU" sz="2400" dirty="0" smtClean="0">
                <a:latin typeface="Times New Roman"/>
                <a:ea typeface="Calibri"/>
                <a:cs typeface="Times New Roman"/>
              </a:rPr>
              <a:t>Активизация </a:t>
            </a:r>
            <a:r>
              <a:rPr lang="ru-RU" sz="2400" dirty="0">
                <a:latin typeface="Times New Roman"/>
                <a:ea typeface="Calibri"/>
                <a:cs typeface="Times New Roman"/>
              </a:rPr>
              <a:t>словаря: в речь ребенка включаются существительные, обозначающие части суток, времена года: утро, вечер, весна, осень и др.  Прилагательные: поздняя осень, раннее утро, старая, молодая, дряхлая, моложавая и др.  Глаголы: стареет, молодеет, взрослеет и </a:t>
            </a:r>
            <a:r>
              <a:rPr lang="ru-RU" sz="2400" dirty="0" smtClean="0">
                <a:latin typeface="Times New Roman"/>
                <a:ea typeface="Calibri"/>
                <a:cs typeface="Times New Roman"/>
              </a:rPr>
              <a:t>др.</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pPr>
            <a:r>
              <a:rPr lang="ru-RU" sz="2400" dirty="0" smtClean="0">
                <a:latin typeface="Times New Roman"/>
                <a:ea typeface="Calibri"/>
                <a:cs typeface="Times New Roman"/>
              </a:rPr>
              <a:t>Проверить </a:t>
            </a:r>
            <a:r>
              <a:rPr lang="ru-RU" sz="2400" dirty="0">
                <a:latin typeface="Times New Roman"/>
                <a:ea typeface="Calibri"/>
                <a:cs typeface="Times New Roman"/>
              </a:rPr>
              <a:t>усвоение детьми имени признака «время» с помощью </a:t>
            </a:r>
            <a:r>
              <a:rPr lang="ru-RU" sz="2400" dirty="0" smtClean="0">
                <a:latin typeface="Times New Roman"/>
                <a:ea typeface="Calibri"/>
                <a:cs typeface="Times New Roman"/>
              </a:rPr>
              <a:t>вопросов.</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pPr>
            <a:r>
              <a:rPr lang="ru-RU" sz="2400" dirty="0" smtClean="0">
                <a:latin typeface="Times New Roman"/>
                <a:ea typeface="Calibri"/>
                <a:cs typeface="Times New Roman"/>
              </a:rPr>
              <a:t>Воспитатель </a:t>
            </a:r>
            <a:r>
              <a:rPr lang="ru-RU" sz="2400" dirty="0">
                <a:latin typeface="Times New Roman"/>
                <a:ea typeface="Calibri"/>
                <a:cs typeface="Times New Roman"/>
              </a:rPr>
              <a:t>задает вопрос детям: «Что нужно сделать, чтобы узнать  следы времени у объекта?». Дети: «Посмотреть на объект и если точнее узнать, включить других помощников умной головы</a:t>
            </a:r>
            <a:r>
              <a:rPr lang="ru-RU" sz="2400" dirty="0" smtClean="0">
                <a:latin typeface="Times New Roman"/>
                <a:ea typeface="Calibri"/>
                <a:cs typeface="Times New Roman"/>
              </a:rPr>
              <a:t>».</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pPr>
            <a:r>
              <a:rPr lang="ru-RU" sz="2400" dirty="0" smtClean="0">
                <a:latin typeface="Times New Roman"/>
                <a:ea typeface="Calibri"/>
                <a:cs typeface="Times New Roman"/>
              </a:rPr>
              <a:t>Внести  </a:t>
            </a:r>
            <a:r>
              <a:rPr lang="ru-RU" sz="2400" dirty="0">
                <a:latin typeface="Times New Roman"/>
                <a:ea typeface="Calibri"/>
                <a:cs typeface="Times New Roman"/>
              </a:rPr>
              <a:t>значок, который схематично изображает признак  «времени». Спросить детей: «О каком  признаке объекта спрашивает значок?», «Объект, какие следы времени у тебя есть?» - ответы </a:t>
            </a:r>
            <a:r>
              <a:rPr lang="ru-RU" sz="2400" dirty="0" smtClean="0">
                <a:latin typeface="Times New Roman"/>
                <a:ea typeface="Calibri"/>
                <a:cs typeface="Times New Roman"/>
              </a:rPr>
              <a:t>детей.</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pPr>
            <a:r>
              <a:rPr lang="ru-RU" sz="2400" dirty="0" smtClean="0">
                <a:latin typeface="Times New Roman"/>
                <a:ea typeface="Calibri"/>
                <a:cs typeface="Times New Roman"/>
              </a:rPr>
              <a:t>Значок </a:t>
            </a:r>
            <a:r>
              <a:rPr lang="ru-RU" sz="2400" dirty="0">
                <a:latin typeface="Times New Roman"/>
                <a:ea typeface="Calibri"/>
                <a:cs typeface="Times New Roman"/>
              </a:rPr>
              <a:t>«время» помещается на пособии «Объект – имя признака – значение имени признака». Обратить внимание детей  на значок, повторить какой вопрос он задает. Организовать самостоятельный поиск ответа на этот </a:t>
            </a:r>
            <a:r>
              <a:rPr lang="ru-RU" sz="2400" dirty="0" smtClean="0">
                <a:latin typeface="Times New Roman"/>
                <a:ea typeface="Calibri"/>
                <a:cs typeface="Times New Roman"/>
              </a:rPr>
              <a:t>вопрос.</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pPr>
            <a:r>
              <a:rPr lang="ru-RU" sz="2400" dirty="0" smtClean="0">
                <a:latin typeface="Times New Roman"/>
                <a:ea typeface="Calibri"/>
                <a:cs typeface="Times New Roman"/>
              </a:rPr>
              <a:t>В </a:t>
            </a:r>
            <a:r>
              <a:rPr lang="ru-RU" sz="2400" dirty="0">
                <a:latin typeface="Times New Roman"/>
                <a:ea typeface="Calibri"/>
                <a:cs typeface="Times New Roman"/>
              </a:rPr>
              <a:t>режимных моментах и образовательных ситуациях дети самостоятельно формулируют вопрос от имени признака (значка) и сами ищут ответ на него.</a:t>
            </a:r>
            <a:r>
              <a:rPr lang="ru-RU" sz="2400" dirty="0">
                <a:latin typeface="Times New Roman"/>
                <a:ea typeface="Times New Roman"/>
                <a:cs typeface="Times New Roman"/>
              </a:rPr>
              <a:t> Для становления детской самостоятельности используются карточки разных типов </a:t>
            </a:r>
            <a:r>
              <a:rPr lang="ru-RU" sz="2400" dirty="0" smtClean="0">
                <a:latin typeface="Times New Roman"/>
                <a:ea typeface="Times New Roman"/>
                <a:cs typeface="Times New Roman"/>
              </a:rPr>
              <a:t>вопросов.</a:t>
            </a:r>
            <a:endParaRPr lang="ru-RU" sz="1800" dirty="0" smtClean="0">
              <a:latin typeface="Calibri"/>
              <a:ea typeface="Times New Roman"/>
              <a:cs typeface="Times New Roman"/>
            </a:endParaRPr>
          </a:p>
          <a:p>
            <a:pPr marL="342900" lvl="0" indent="-342900" algn="just">
              <a:lnSpc>
                <a:spcPct val="115000"/>
              </a:lnSpc>
              <a:spcAft>
                <a:spcPts val="0"/>
              </a:spcAft>
              <a:buFont typeface="Symbol"/>
              <a:buChar char=""/>
            </a:pPr>
            <a:r>
              <a:rPr lang="ru-RU" sz="2400" dirty="0" smtClean="0">
                <a:latin typeface="Times New Roman"/>
                <a:ea typeface="Calibri"/>
                <a:cs typeface="Times New Roman"/>
              </a:rPr>
              <a:t>Дети </a:t>
            </a:r>
            <a:r>
              <a:rPr lang="ru-RU" sz="2400" dirty="0">
                <a:latin typeface="Times New Roman"/>
                <a:ea typeface="Calibri"/>
                <a:cs typeface="Times New Roman"/>
              </a:rPr>
              <a:t>могут объяснить, что все объекты окружающего мира имеют следы времени. Чтобы их определить нужно на объект посмотреть, понюхать, потрогать руками, при необходимости, послушать и пробовать на вкус.  Для выяснения этого признака нужны все помощники умной </a:t>
            </a:r>
            <a:r>
              <a:rPr lang="ru-RU" sz="2400" dirty="0" smtClean="0">
                <a:latin typeface="Times New Roman"/>
                <a:ea typeface="Calibri"/>
                <a:cs typeface="Times New Roman"/>
              </a:rPr>
              <a:t>головы.</a:t>
            </a:r>
            <a:endParaRPr lang="ru-RU" sz="1800" dirty="0" smtClean="0">
              <a:latin typeface="Calibri"/>
              <a:ea typeface="Calibri"/>
              <a:cs typeface="Times New Roman"/>
            </a:endParaRPr>
          </a:p>
          <a:p>
            <a:pPr marL="0" lvl="0" indent="0" algn="just">
              <a:lnSpc>
                <a:spcPct val="115000"/>
              </a:lnSpc>
              <a:spcAft>
                <a:spcPts val="0"/>
              </a:spcAft>
              <a:buNone/>
            </a:pPr>
            <a:r>
              <a:rPr lang="ru-RU" sz="2400" b="1" dirty="0" smtClean="0">
                <a:latin typeface="Times New Roman"/>
                <a:ea typeface="Calibri"/>
                <a:cs typeface="Times New Roman"/>
              </a:rPr>
              <a:t>Примечание</a:t>
            </a:r>
            <a:r>
              <a:rPr lang="ru-RU" sz="2400" b="1" dirty="0">
                <a:latin typeface="Times New Roman"/>
                <a:ea typeface="Calibri"/>
                <a:cs typeface="Times New Roman"/>
              </a:rPr>
              <a:t>. </a:t>
            </a:r>
            <a:endParaRPr lang="ru-RU" sz="1800" dirty="0" smtClean="0">
              <a:latin typeface="Calibri"/>
              <a:ea typeface="Calibri"/>
              <a:cs typeface="Times New Roman"/>
            </a:endParaRPr>
          </a:p>
          <a:p>
            <a:pPr marL="0" lvl="0" indent="0" algn="just">
              <a:lnSpc>
                <a:spcPct val="115000"/>
              </a:lnSpc>
              <a:spcAft>
                <a:spcPts val="0"/>
              </a:spcAft>
              <a:buNone/>
            </a:pPr>
            <a:r>
              <a:rPr lang="ru-RU" sz="2400" dirty="0" smtClean="0">
                <a:latin typeface="Times New Roman"/>
                <a:ea typeface="Calibri"/>
                <a:cs typeface="Times New Roman"/>
              </a:rPr>
              <a:t>Следы </a:t>
            </a:r>
            <a:r>
              <a:rPr lang="ru-RU" sz="2400" dirty="0">
                <a:latin typeface="Times New Roman"/>
                <a:ea typeface="Calibri"/>
                <a:cs typeface="Times New Roman"/>
              </a:rPr>
              <a:t>времени у объекта определяются с помощью:</a:t>
            </a:r>
            <a:endParaRPr lang="ru-RU" sz="1800" dirty="0">
              <a:latin typeface="Calibri"/>
              <a:ea typeface="Calibri"/>
              <a:cs typeface="Times New Roman"/>
            </a:endParaRPr>
          </a:p>
          <a:p>
            <a:pPr marL="342900" lvl="0" indent="-342900" algn="just">
              <a:lnSpc>
                <a:spcPct val="115000"/>
              </a:lnSpc>
              <a:spcAft>
                <a:spcPts val="0"/>
              </a:spcAft>
              <a:buFont typeface="Symbol"/>
              <a:buChar char=""/>
              <a:tabLst>
                <a:tab pos="685800" algn="l"/>
                <a:tab pos="752475" algn="l"/>
              </a:tabLst>
            </a:pPr>
            <a:r>
              <a:rPr lang="ru-RU" sz="2400" dirty="0">
                <a:latin typeface="Times New Roman"/>
                <a:ea typeface="Calibri"/>
                <a:cs typeface="Times New Roman"/>
              </a:rPr>
              <a:t>зрения – есть морщины на лице у человека, </a:t>
            </a:r>
            <a:endParaRPr lang="ru-RU" sz="1800" dirty="0">
              <a:latin typeface="Calibri"/>
              <a:ea typeface="Calibri"/>
              <a:cs typeface="Times New Roman"/>
            </a:endParaRPr>
          </a:p>
          <a:p>
            <a:pPr marL="342900" lvl="0" indent="-342900" algn="just">
              <a:lnSpc>
                <a:spcPct val="115000"/>
              </a:lnSpc>
              <a:spcAft>
                <a:spcPts val="0"/>
              </a:spcAft>
              <a:buFont typeface="Symbol"/>
              <a:buChar char=""/>
              <a:tabLst>
                <a:tab pos="685800" algn="l"/>
                <a:tab pos="752475" algn="l"/>
              </a:tabLst>
            </a:pPr>
            <a:r>
              <a:rPr lang="ru-RU" sz="2400" dirty="0">
                <a:latin typeface="Times New Roman"/>
                <a:ea typeface="Calibri"/>
                <a:cs typeface="Times New Roman"/>
              </a:rPr>
              <a:t>вкуса – высохший хлеб, он долго лежал, </a:t>
            </a:r>
            <a:endParaRPr lang="ru-RU" sz="1800" dirty="0">
              <a:latin typeface="Calibri"/>
              <a:ea typeface="Calibri"/>
              <a:cs typeface="Times New Roman"/>
            </a:endParaRPr>
          </a:p>
          <a:p>
            <a:pPr marL="342900" lvl="0" indent="-342900" algn="just">
              <a:lnSpc>
                <a:spcPct val="115000"/>
              </a:lnSpc>
              <a:spcAft>
                <a:spcPts val="0"/>
              </a:spcAft>
              <a:buFont typeface="Symbol"/>
              <a:buChar char=""/>
              <a:tabLst>
                <a:tab pos="685800" algn="l"/>
                <a:tab pos="752475" algn="l"/>
              </a:tabLst>
            </a:pPr>
            <a:r>
              <a:rPr lang="ru-RU" sz="2400" dirty="0">
                <a:latin typeface="Times New Roman"/>
                <a:ea typeface="Calibri"/>
                <a:cs typeface="Times New Roman"/>
              </a:rPr>
              <a:t>запаха – пахнет прокисшими щами, </a:t>
            </a:r>
            <a:endParaRPr lang="ru-RU" sz="1800" dirty="0">
              <a:latin typeface="Calibri"/>
              <a:ea typeface="Calibri"/>
              <a:cs typeface="Times New Roman"/>
            </a:endParaRPr>
          </a:p>
          <a:p>
            <a:pPr marL="342900" lvl="0" indent="-342900" algn="just">
              <a:lnSpc>
                <a:spcPct val="115000"/>
              </a:lnSpc>
              <a:spcAft>
                <a:spcPts val="0"/>
              </a:spcAft>
              <a:buFont typeface="Symbol"/>
              <a:buChar char=""/>
              <a:tabLst>
                <a:tab pos="685800" algn="l"/>
                <a:tab pos="752475" algn="l"/>
              </a:tabLst>
            </a:pPr>
            <a:r>
              <a:rPr lang="ru-RU" sz="2400" dirty="0">
                <a:latin typeface="Times New Roman"/>
                <a:ea typeface="Calibri"/>
                <a:cs typeface="Times New Roman"/>
              </a:rPr>
              <a:t>слуха – старинная мелодия,</a:t>
            </a:r>
            <a:endParaRPr lang="ru-RU" sz="1800" dirty="0">
              <a:latin typeface="Calibri"/>
              <a:ea typeface="Calibri"/>
              <a:cs typeface="Times New Roman"/>
            </a:endParaRPr>
          </a:p>
          <a:p>
            <a:pPr marL="342900" lvl="0" indent="-342900" algn="just">
              <a:lnSpc>
                <a:spcPct val="115000"/>
              </a:lnSpc>
              <a:spcAft>
                <a:spcPts val="0"/>
              </a:spcAft>
              <a:buFont typeface="Symbol"/>
              <a:buChar char=""/>
              <a:tabLst>
                <a:tab pos="685800" algn="l"/>
                <a:tab pos="752475" algn="l"/>
              </a:tabLst>
            </a:pPr>
            <a:r>
              <a:rPr lang="ru-RU" sz="2400" dirty="0">
                <a:latin typeface="Times New Roman"/>
                <a:ea typeface="Calibri"/>
                <a:cs typeface="Times New Roman"/>
              </a:rPr>
              <a:t>ощупывания руками – теплый хлеб, его только что испекли.</a:t>
            </a:r>
            <a:endParaRPr lang="ru-RU" sz="1800" dirty="0">
              <a:latin typeface="Calibri"/>
              <a:ea typeface="Calibri"/>
              <a:cs typeface="Times New Roman"/>
            </a:endParaRPr>
          </a:p>
          <a:p>
            <a:pPr marL="457200" algn="just">
              <a:lnSpc>
                <a:spcPct val="115000"/>
              </a:lnSpc>
              <a:spcAft>
                <a:spcPts val="0"/>
              </a:spcAft>
              <a:tabLst>
                <a:tab pos="752475" algn="l"/>
              </a:tabLst>
            </a:pPr>
            <a:r>
              <a:rPr lang="ru-RU" sz="2400" dirty="0">
                <a:latin typeface="Times New Roman"/>
                <a:ea typeface="Calibri"/>
                <a:cs typeface="Times New Roman"/>
              </a:rPr>
              <a:t>«Поиски» следов времени основаны на установлении причинно-следственных связей.</a:t>
            </a:r>
            <a:endParaRPr lang="ru-RU" sz="1800" dirty="0">
              <a:latin typeface="Calibri"/>
              <a:ea typeface="Calibri"/>
              <a:cs typeface="Times New Roman"/>
            </a:endParaRPr>
          </a:p>
          <a:p>
            <a:pPr marL="457200" algn="just">
              <a:lnSpc>
                <a:spcPct val="115000"/>
              </a:lnSpc>
              <a:spcAft>
                <a:spcPts val="0"/>
              </a:spcAft>
              <a:tabLst>
                <a:tab pos="752475" algn="l"/>
              </a:tabLst>
            </a:pPr>
            <a:r>
              <a:rPr lang="ru-RU" sz="2400" dirty="0">
                <a:latin typeface="Times New Roman"/>
                <a:ea typeface="Calibri"/>
                <a:cs typeface="Times New Roman"/>
              </a:rPr>
              <a:t>Числовое обозначение признака «времени» связано с признаком «количество». У дошкольников нет понятия возраста в числовом обозначении, поэтому утверждение в связке: студентка 18 лет – это молодой человек – для детей использовать не целесообразно.</a:t>
            </a:r>
            <a:endParaRPr lang="ru-RU" sz="1800" dirty="0">
              <a:latin typeface="Calibri"/>
              <a:ea typeface="Calibri"/>
              <a:cs typeface="Times New Roman"/>
            </a:endParaRPr>
          </a:p>
          <a:p>
            <a:pPr marL="45720" indent="0" algn="ctr">
              <a:lnSpc>
                <a:spcPct val="115000"/>
              </a:lnSpc>
              <a:spcAft>
                <a:spcPts val="0"/>
              </a:spcAft>
              <a:buNone/>
            </a:pPr>
            <a:r>
              <a:rPr lang="ru-RU" sz="2400" b="1" dirty="0">
                <a:latin typeface="Times New Roman"/>
                <a:ea typeface="Calibri"/>
                <a:cs typeface="Times New Roman"/>
              </a:rPr>
              <a:t> </a:t>
            </a:r>
            <a:endParaRPr lang="ru-RU" sz="1800" dirty="0">
              <a:latin typeface="Calibri"/>
              <a:ea typeface="Calibri"/>
              <a:cs typeface="Times New Roman"/>
            </a:endParaRPr>
          </a:p>
          <a:p>
            <a:pPr marL="45720" indent="0">
              <a:buNone/>
            </a:pPr>
            <a:endParaRPr lang="ru-RU"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0"/>
            <a:ext cx="1725613" cy="1633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Рисунок 4" descr="F:\картинки\schoolfreeware_Clock.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79022" y="168696"/>
            <a:ext cx="1296144" cy="1296144"/>
          </a:xfrm>
          <a:prstGeom prst="rect">
            <a:avLst/>
          </a:prstGeom>
          <a:noFill/>
          <a:ln>
            <a:noFill/>
          </a:ln>
        </p:spPr>
      </p:pic>
    </p:spTree>
    <p:extLst>
      <p:ext uri="{BB962C8B-B14F-4D97-AF65-F5344CB8AC3E}">
        <p14:creationId xmlns:p14="http://schemas.microsoft.com/office/powerpoint/2010/main" val="12184122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0" y="0"/>
            <a:ext cx="9127356" cy="6858000"/>
          </a:xfrm>
        </p:spPr>
        <p:txBody>
          <a:bodyPr>
            <a:normAutofit fontScale="55000" lnSpcReduction="20000"/>
          </a:bodyPr>
          <a:lstStyle/>
          <a:p>
            <a:pPr algn="ctr">
              <a:lnSpc>
                <a:spcPct val="115000"/>
              </a:lnSpc>
              <a:spcAft>
                <a:spcPts val="0"/>
              </a:spcAft>
            </a:pPr>
            <a:endParaRPr lang="ru-RU" sz="2500" dirty="0">
              <a:latin typeface="Calibri"/>
              <a:ea typeface="Calibri"/>
              <a:cs typeface="Times New Roman"/>
            </a:endParaRPr>
          </a:p>
          <a:p>
            <a:pPr marL="45720" indent="0">
              <a:lnSpc>
                <a:spcPct val="115000"/>
              </a:lnSpc>
              <a:spcAft>
                <a:spcPts val="0"/>
              </a:spcAft>
              <a:buNone/>
            </a:pPr>
            <a:r>
              <a:rPr lang="ru-RU" sz="2500" b="1" dirty="0">
                <a:solidFill>
                  <a:srgbClr val="FF0000"/>
                </a:solidFill>
                <a:latin typeface="Times New Roman"/>
                <a:ea typeface="Calibri"/>
                <a:cs typeface="Times New Roman"/>
              </a:rPr>
              <a:t>Технологическая карта ознакомления с именем признака «место</a:t>
            </a:r>
            <a:r>
              <a:rPr lang="ru-RU" sz="2500" b="1" dirty="0" smtClean="0">
                <a:solidFill>
                  <a:srgbClr val="FF0000"/>
                </a:solidFill>
                <a:latin typeface="Times New Roman"/>
                <a:ea typeface="Calibri"/>
                <a:cs typeface="Times New Roman"/>
              </a:rPr>
              <a:t>»</a:t>
            </a:r>
            <a:r>
              <a:rPr lang="ru-RU" sz="2500" dirty="0" smtClean="0">
                <a:solidFill>
                  <a:srgbClr val="FF0000"/>
                </a:solidFill>
                <a:latin typeface="Calibri"/>
                <a:ea typeface="Calibri"/>
                <a:cs typeface="Times New Roman"/>
              </a:rPr>
              <a:t> </a:t>
            </a:r>
            <a:r>
              <a:rPr lang="ru-RU" sz="2500" b="1" dirty="0" smtClean="0">
                <a:solidFill>
                  <a:srgbClr val="FF0000"/>
                </a:solidFill>
                <a:latin typeface="Times New Roman"/>
                <a:ea typeface="Calibri"/>
                <a:cs typeface="Times New Roman"/>
              </a:rPr>
              <a:t>(</a:t>
            </a:r>
            <a:r>
              <a:rPr lang="ru-RU" sz="2500" b="1" dirty="0">
                <a:solidFill>
                  <a:srgbClr val="FF0000"/>
                </a:solidFill>
                <a:latin typeface="Times New Roman"/>
                <a:ea typeface="Calibri"/>
                <a:cs typeface="Times New Roman"/>
              </a:rPr>
              <a:t>с 2,5  лет</a:t>
            </a:r>
            <a:r>
              <a:rPr lang="ru-RU" sz="2500" b="1" dirty="0" smtClean="0">
                <a:solidFill>
                  <a:srgbClr val="FF0000"/>
                </a:solidFill>
                <a:latin typeface="Times New Roman"/>
                <a:ea typeface="Calibri"/>
                <a:cs typeface="Times New Roman"/>
              </a:rPr>
              <a:t>).</a:t>
            </a:r>
            <a:endParaRPr lang="ru-RU" sz="2500" dirty="0" smtClean="0">
              <a:solidFill>
                <a:srgbClr val="FF0000"/>
              </a:solidFill>
              <a:latin typeface="Calibri"/>
              <a:ea typeface="Calibri"/>
              <a:cs typeface="Times New Roman"/>
            </a:endParaRPr>
          </a:p>
          <a:p>
            <a:pPr marL="45720" indent="0" algn="just">
              <a:lnSpc>
                <a:spcPct val="115000"/>
              </a:lnSpc>
              <a:spcAft>
                <a:spcPts val="0"/>
              </a:spcAft>
              <a:buNone/>
            </a:pPr>
            <a:r>
              <a:rPr lang="ru-RU" dirty="0" smtClean="0">
                <a:latin typeface="Times New Roman"/>
                <a:ea typeface="Calibri"/>
                <a:cs typeface="Times New Roman"/>
              </a:rPr>
              <a:t>Объявить </a:t>
            </a:r>
            <a:r>
              <a:rPr lang="ru-RU" dirty="0">
                <a:latin typeface="Times New Roman"/>
                <a:ea typeface="Calibri"/>
                <a:cs typeface="Times New Roman"/>
              </a:rPr>
              <a:t>детям, что в гостях у нас имя признака «место» и мы будем  искать его значение в </a:t>
            </a:r>
            <a:endParaRPr lang="ru-RU" dirty="0" smtClean="0">
              <a:latin typeface="Times New Roman"/>
              <a:ea typeface="Calibri"/>
              <a:cs typeface="Times New Roman"/>
            </a:endParaRPr>
          </a:p>
          <a:p>
            <a:pPr marL="45720" indent="0" algn="just">
              <a:lnSpc>
                <a:spcPct val="115000"/>
              </a:lnSpc>
              <a:spcAft>
                <a:spcPts val="0"/>
              </a:spcAft>
              <a:buNone/>
            </a:pPr>
            <a:r>
              <a:rPr lang="ru-RU" dirty="0" smtClean="0">
                <a:latin typeface="Times New Roman"/>
                <a:ea typeface="Calibri"/>
                <a:cs typeface="Times New Roman"/>
              </a:rPr>
              <a:t>объектах.</a:t>
            </a:r>
            <a:endParaRPr lang="ru-RU" dirty="0" smtClean="0">
              <a:latin typeface="Calibri"/>
              <a:ea typeface="Calibri"/>
              <a:cs typeface="Times New Roman"/>
            </a:endParaRPr>
          </a:p>
          <a:p>
            <a:pPr marL="45720" indent="0" algn="just">
              <a:lnSpc>
                <a:spcPct val="115000"/>
              </a:lnSpc>
              <a:spcAft>
                <a:spcPts val="0"/>
              </a:spcAft>
              <a:buNone/>
            </a:pPr>
            <a:r>
              <a:rPr lang="ru-RU" dirty="0" smtClean="0">
                <a:latin typeface="Times New Roman"/>
                <a:ea typeface="Calibri"/>
                <a:cs typeface="Times New Roman"/>
              </a:rPr>
              <a:t>Организовать </a:t>
            </a:r>
            <a:r>
              <a:rPr lang="ru-RU" dirty="0">
                <a:latin typeface="Times New Roman"/>
                <a:ea typeface="Calibri"/>
                <a:cs typeface="Times New Roman"/>
              </a:rPr>
              <a:t>«поиск»  значения признака «место» в ближайшем окружении. Поиски значений </a:t>
            </a:r>
            <a:endParaRPr lang="ru-RU" dirty="0" smtClean="0">
              <a:latin typeface="Times New Roman"/>
              <a:ea typeface="Calibri"/>
              <a:cs typeface="Times New Roman"/>
            </a:endParaRPr>
          </a:p>
          <a:p>
            <a:pPr marL="45720" indent="0" algn="just">
              <a:lnSpc>
                <a:spcPct val="115000"/>
              </a:lnSpc>
              <a:spcAft>
                <a:spcPts val="0"/>
              </a:spcAft>
              <a:buNone/>
            </a:pPr>
            <a:r>
              <a:rPr lang="ru-RU" dirty="0" smtClean="0">
                <a:latin typeface="Times New Roman"/>
                <a:ea typeface="Calibri"/>
                <a:cs typeface="Times New Roman"/>
              </a:rPr>
              <a:t>признака </a:t>
            </a:r>
            <a:r>
              <a:rPr lang="ru-RU" dirty="0">
                <a:latin typeface="Times New Roman"/>
                <a:ea typeface="Calibri"/>
                <a:cs typeface="Times New Roman"/>
              </a:rPr>
              <a:t>продолжаются:</a:t>
            </a:r>
            <a:endParaRPr lang="ru-RU" dirty="0">
              <a:latin typeface="Calibri"/>
              <a:ea typeface="Calibri"/>
              <a:cs typeface="Times New Roman"/>
            </a:endParaRPr>
          </a:p>
          <a:p>
            <a:pPr marL="342900" lvl="0" indent="-342900" algn="just">
              <a:lnSpc>
                <a:spcPct val="115000"/>
              </a:lnSpc>
              <a:spcAft>
                <a:spcPts val="0"/>
              </a:spcAft>
              <a:buFont typeface="Symbol"/>
              <a:buChar char=""/>
              <a:tabLst>
                <a:tab pos="342900" algn="l"/>
              </a:tabLst>
            </a:pPr>
            <a:r>
              <a:rPr lang="ru-RU" dirty="0">
                <a:latin typeface="Times New Roman"/>
                <a:ea typeface="Calibri"/>
                <a:cs typeface="Times New Roman"/>
              </a:rPr>
              <a:t> менее 7 дней в  1-ой младшей группе; </a:t>
            </a:r>
            <a:endParaRPr lang="ru-RU" dirty="0">
              <a:latin typeface="Calibri"/>
              <a:ea typeface="Calibri"/>
              <a:cs typeface="Times New Roman"/>
            </a:endParaRPr>
          </a:p>
          <a:p>
            <a:pPr marL="342900" lvl="0" indent="-342900" algn="just">
              <a:lnSpc>
                <a:spcPct val="115000"/>
              </a:lnSpc>
              <a:spcAft>
                <a:spcPts val="0"/>
              </a:spcAft>
              <a:buFont typeface="Symbol"/>
              <a:buChar char=""/>
              <a:tabLst>
                <a:tab pos="342900" algn="l"/>
              </a:tabLst>
            </a:pPr>
            <a:r>
              <a:rPr lang="ru-RU" dirty="0">
                <a:latin typeface="Times New Roman"/>
                <a:ea typeface="Calibri"/>
                <a:cs typeface="Times New Roman"/>
              </a:rPr>
              <a:t>4 - 5 дней – во 2-ой младшей и  средней группах;</a:t>
            </a:r>
            <a:endParaRPr lang="ru-RU" dirty="0">
              <a:latin typeface="Calibri"/>
              <a:ea typeface="Calibri"/>
              <a:cs typeface="Times New Roman"/>
            </a:endParaRPr>
          </a:p>
          <a:p>
            <a:pPr marL="342900" lvl="0" indent="-342900" algn="just">
              <a:lnSpc>
                <a:spcPct val="115000"/>
              </a:lnSpc>
              <a:spcAft>
                <a:spcPts val="0"/>
              </a:spcAft>
              <a:buFont typeface="Symbol"/>
              <a:buChar char=""/>
              <a:tabLst>
                <a:tab pos="342900" algn="l"/>
              </a:tabLst>
            </a:pPr>
            <a:r>
              <a:rPr lang="ru-RU" dirty="0">
                <a:latin typeface="Times New Roman"/>
                <a:ea typeface="Calibri"/>
                <a:cs typeface="Times New Roman"/>
              </a:rPr>
              <a:t> 2-3 дня в старшей и подготовительной </a:t>
            </a:r>
            <a:r>
              <a:rPr lang="ru-RU" dirty="0" smtClean="0">
                <a:latin typeface="Times New Roman"/>
                <a:ea typeface="Calibri"/>
                <a:cs typeface="Times New Roman"/>
              </a:rPr>
              <a:t>группах.</a:t>
            </a:r>
            <a:endParaRPr lang="ru-RU" dirty="0">
              <a:latin typeface="Calibri"/>
              <a:ea typeface="Calibri"/>
              <a:cs typeface="Times New Roman"/>
            </a:endParaRPr>
          </a:p>
          <a:p>
            <a:pPr marL="342900" lvl="0" indent="-342900" algn="just">
              <a:lnSpc>
                <a:spcPct val="115000"/>
              </a:lnSpc>
              <a:spcAft>
                <a:spcPts val="0"/>
              </a:spcAft>
              <a:buFont typeface="Symbol"/>
              <a:buChar char=""/>
              <a:tabLst>
                <a:tab pos="342900" algn="l"/>
              </a:tabLst>
            </a:pPr>
            <a:r>
              <a:rPr lang="ru-RU" dirty="0" smtClean="0">
                <a:latin typeface="Times New Roman"/>
                <a:ea typeface="Calibri"/>
                <a:cs typeface="Times New Roman"/>
              </a:rPr>
              <a:t>В </a:t>
            </a:r>
            <a:r>
              <a:rPr lang="ru-RU" dirty="0">
                <a:latin typeface="Times New Roman"/>
                <a:ea typeface="Calibri"/>
                <a:cs typeface="Times New Roman"/>
              </a:rPr>
              <a:t>течение дня во всех свободных паузах, режимных моментах, на прогулке ищем значения признака «место». </a:t>
            </a:r>
            <a:r>
              <a:rPr lang="ru-RU" b="1" i="1" dirty="0">
                <a:latin typeface="Times New Roman"/>
                <a:ea typeface="Calibri"/>
                <a:cs typeface="Times New Roman"/>
              </a:rPr>
              <a:t>Например:</a:t>
            </a:r>
            <a:r>
              <a:rPr lang="ru-RU" dirty="0">
                <a:latin typeface="Times New Roman"/>
                <a:ea typeface="Calibri"/>
                <a:cs typeface="Times New Roman"/>
              </a:rPr>
              <a:t> «Береза растет на нашем участке. Участок ее место». «Рыбка плавает в аквариуме – это ее место». «Брюки лежат в шкафу или надеты на Сашу. Шкаф и Саша – это место брюк» </a:t>
            </a:r>
            <a:endParaRPr lang="ru-RU" dirty="0" smtClean="0">
              <a:latin typeface="Calibri"/>
              <a:ea typeface="Calibri"/>
              <a:cs typeface="Times New Roman"/>
            </a:endParaRPr>
          </a:p>
          <a:p>
            <a:pPr marL="342900" lvl="0" indent="-342900" algn="just">
              <a:lnSpc>
                <a:spcPct val="115000"/>
              </a:lnSpc>
              <a:spcAft>
                <a:spcPts val="0"/>
              </a:spcAft>
              <a:buFont typeface="Symbol"/>
              <a:buChar char=""/>
              <a:tabLst>
                <a:tab pos="342900" algn="l"/>
              </a:tabLst>
            </a:pPr>
            <a:r>
              <a:rPr lang="ru-RU" dirty="0" smtClean="0">
                <a:latin typeface="Times New Roman"/>
                <a:ea typeface="Calibri"/>
                <a:cs typeface="Times New Roman"/>
              </a:rPr>
              <a:t>Активизация </a:t>
            </a:r>
            <a:r>
              <a:rPr lang="ru-RU" dirty="0">
                <a:latin typeface="Times New Roman"/>
                <a:ea typeface="Calibri"/>
                <a:cs typeface="Times New Roman"/>
              </a:rPr>
              <a:t>словаря: в речь ребенка включаются существительные, обозначающие местоположение объекта: лужайка, лес, город, стол и т.д. Предлоги: на, под, в, около, за и т.д. Прилагательные: одноместный, многоместный, местный и </a:t>
            </a:r>
            <a:r>
              <a:rPr lang="ru-RU" dirty="0" smtClean="0">
                <a:latin typeface="Times New Roman"/>
                <a:ea typeface="Calibri"/>
                <a:cs typeface="Times New Roman"/>
              </a:rPr>
              <a:t>др.</a:t>
            </a:r>
          </a:p>
          <a:p>
            <a:pPr marL="342900" lvl="0" indent="-342900" algn="just">
              <a:lnSpc>
                <a:spcPct val="115000"/>
              </a:lnSpc>
              <a:spcAft>
                <a:spcPts val="0"/>
              </a:spcAft>
              <a:buFont typeface="Symbol"/>
              <a:buChar char=""/>
              <a:tabLst>
                <a:tab pos="342900" algn="l"/>
              </a:tabLst>
            </a:pPr>
            <a:r>
              <a:rPr lang="ru-RU" dirty="0" smtClean="0">
                <a:latin typeface="Times New Roman"/>
                <a:ea typeface="Calibri"/>
                <a:cs typeface="Times New Roman"/>
              </a:rPr>
              <a:t>Проверить </a:t>
            </a:r>
            <a:r>
              <a:rPr lang="ru-RU" dirty="0">
                <a:latin typeface="Times New Roman"/>
                <a:ea typeface="Calibri"/>
                <a:cs typeface="Times New Roman"/>
              </a:rPr>
              <a:t>усвоение детьми имени признака «место» с помощью </a:t>
            </a:r>
            <a:r>
              <a:rPr lang="ru-RU" dirty="0" smtClean="0">
                <a:latin typeface="Times New Roman"/>
                <a:ea typeface="Calibri"/>
                <a:cs typeface="Times New Roman"/>
              </a:rPr>
              <a:t>вопросов.</a:t>
            </a:r>
            <a:endParaRPr lang="ru-RU" dirty="0" smtClean="0">
              <a:latin typeface="Calibri"/>
              <a:ea typeface="Calibri"/>
              <a:cs typeface="Times New Roman"/>
            </a:endParaRPr>
          </a:p>
          <a:p>
            <a:pPr marL="342900" lvl="0" indent="-342900" algn="just">
              <a:lnSpc>
                <a:spcPct val="115000"/>
              </a:lnSpc>
              <a:spcAft>
                <a:spcPts val="0"/>
              </a:spcAft>
              <a:buFont typeface="Symbol"/>
              <a:buChar char=""/>
              <a:tabLst>
                <a:tab pos="342900" algn="l"/>
              </a:tabLst>
            </a:pPr>
            <a:r>
              <a:rPr lang="ru-RU" dirty="0" smtClean="0">
                <a:latin typeface="Times New Roman"/>
                <a:ea typeface="Calibri"/>
                <a:cs typeface="Times New Roman"/>
              </a:rPr>
              <a:t>Воспитатель </a:t>
            </a:r>
            <a:r>
              <a:rPr lang="ru-RU" dirty="0">
                <a:latin typeface="Times New Roman"/>
                <a:ea typeface="Calibri"/>
                <a:cs typeface="Times New Roman"/>
              </a:rPr>
              <a:t>задает вопрос детям: «Что нужно сделать, чтобы узнать в каком месте находится объект?». Дети: «Посмотреть на объект и если точнее узнать, включить других помощников умной головы</a:t>
            </a:r>
            <a:r>
              <a:rPr lang="ru-RU" dirty="0" smtClean="0">
                <a:latin typeface="Times New Roman"/>
                <a:ea typeface="Calibri"/>
                <a:cs typeface="Times New Roman"/>
              </a:rPr>
              <a:t>».</a:t>
            </a:r>
            <a:endParaRPr lang="ru-RU" dirty="0" smtClean="0">
              <a:latin typeface="Calibri"/>
              <a:ea typeface="Calibri"/>
              <a:cs typeface="Times New Roman"/>
            </a:endParaRPr>
          </a:p>
          <a:p>
            <a:pPr marL="342900" lvl="0" indent="-342900" algn="just">
              <a:lnSpc>
                <a:spcPct val="115000"/>
              </a:lnSpc>
              <a:spcAft>
                <a:spcPts val="0"/>
              </a:spcAft>
              <a:buFont typeface="Symbol"/>
              <a:buChar char=""/>
              <a:tabLst>
                <a:tab pos="342900" algn="l"/>
              </a:tabLst>
            </a:pPr>
            <a:r>
              <a:rPr lang="ru-RU" dirty="0" smtClean="0">
                <a:latin typeface="Times New Roman"/>
                <a:ea typeface="Calibri"/>
                <a:cs typeface="Times New Roman"/>
              </a:rPr>
              <a:t>Внести  </a:t>
            </a:r>
            <a:r>
              <a:rPr lang="ru-RU" dirty="0">
                <a:latin typeface="Times New Roman"/>
                <a:ea typeface="Calibri"/>
                <a:cs typeface="Times New Roman"/>
              </a:rPr>
              <a:t>значок, который схематично изображает признак  «место». Спросить детей: «О каком  признаке  объекта спрашивает значок?», «Объект, какое у тебя место?», «Объект, в каком месте ты находишься?» - ответы </a:t>
            </a:r>
            <a:r>
              <a:rPr lang="ru-RU" dirty="0" smtClean="0">
                <a:latin typeface="Times New Roman"/>
                <a:ea typeface="Calibri"/>
                <a:cs typeface="Times New Roman"/>
              </a:rPr>
              <a:t>детей.</a:t>
            </a:r>
            <a:endParaRPr lang="ru-RU" dirty="0" smtClean="0">
              <a:latin typeface="Calibri"/>
              <a:ea typeface="Calibri"/>
              <a:cs typeface="Times New Roman"/>
            </a:endParaRPr>
          </a:p>
          <a:p>
            <a:pPr marL="342900" lvl="0" indent="-342900" algn="just">
              <a:lnSpc>
                <a:spcPct val="115000"/>
              </a:lnSpc>
              <a:spcAft>
                <a:spcPts val="0"/>
              </a:spcAft>
              <a:buFont typeface="Symbol"/>
              <a:buChar char=""/>
              <a:tabLst>
                <a:tab pos="342900" algn="l"/>
              </a:tabLst>
            </a:pPr>
            <a:r>
              <a:rPr lang="ru-RU" dirty="0" smtClean="0">
                <a:latin typeface="Times New Roman"/>
                <a:ea typeface="Calibri"/>
                <a:cs typeface="Times New Roman"/>
              </a:rPr>
              <a:t>Значок </a:t>
            </a:r>
            <a:r>
              <a:rPr lang="ru-RU" dirty="0">
                <a:latin typeface="Times New Roman"/>
                <a:ea typeface="Calibri"/>
                <a:cs typeface="Times New Roman"/>
              </a:rPr>
              <a:t>«место» помещается на пособии «Объект – имя признака – значение имени признака». Обратить внимание детей  на значок, повторить какой вопрос он задает. Организовать самостоятельный поиск ответа на этот </a:t>
            </a:r>
            <a:r>
              <a:rPr lang="ru-RU" dirty="0" smtClean="0">
                <a:latin typeface="Times New Roman"/>
                <a:ea typeface="Calibri"/>
                <a:cs typeface="Times New Roman"/>
              </a:rPr>
              <a:t>вопрос.</a:t>
            </a:r>
            <a:endParaRPr lang="ru-RU" dirty="0" smtClean="0">
              <a:latin typeface="Calibri"/>
              <a:ea typeface="Calibri"/>
              <a:cs typeface="Times New Roman"/>
            </a:endParaRPr>
          </a:p>
          <a:p>
            <a:pPr marL="342900" lvl="0" indent="-342900" algn="just">
              <a:lnSpc>
                <a:spcPct val="115000"/>
              </a:lnSpc>
              <a:spcAft>
                <a:spcPts val="0"/>
              </a:spcAft>
              <a:buFont typeface="Symbol"/>
              <a:buChar char=""/>
              <a:tabLst>
                <a:tab pos="342900" algn="l"/>
              </a:tabLst>
            </a:pPr>
            <a:r>
              <a:rPr lang="ru-RU" dirty="0" smtClean="0">
                <a:latin typeface="Times New Roman"/>
                <a:ea typeface="Calibri"/>
                <a:cs typeface="Times New Roman"/>
              </a:rPr>
              <a:t>В </a:t>
            </a:r>
            <a:r>
              <a:rPr lang="ru-RU" dirty="0">
                <a:latin typeface="Times New Roman"/>
                <a:ea typeface="Calibri"/>
                <a:cs typeface="Times New Roman"/>
              </a:rPr>
              <a:t>режимных моментах и образовательных ситуациях дети самостоятельно формулируют вопрос от имени признака (значка) и сами ищут ответ на него.</a:t>
            </a:r>
            <a:r>
              <a:rPr lang="ru-RU" dirty="0">
                <a:latin typeface="Times New Roman"/>
                <a:ea typeface="Times New Roman"/>
                <a:cs typeface="Times New Roman"/>
              </a:rPr>
              <a:t> Для становления самостоятельности используются карточки разных типов </a:t>
            </a:r>
            <a:r>
              <a:rPr lang="ru-RU" dirty="0" smtClean="0">
                <a:latin typeface="Times New Roman"/>
                <a:ea typeface="Times New Roman"/>
                <a:cs typeface="Times New Roman"/>
              </a:rPr>
              <a:t>вопросов</a:t>
            </a:r>
          </a:p>
          <a:p>
            <a:pPr marL="342900" lvl="0" indent="-342900" algn="just">
              <a:lnSpc>
                <a:spcPct val="115000"/>
              </a:lnSpc>
              <a:spcAft>
                <a:spcPts val="0"/>
              </a:spcAft>
              <a:buFont typeface="Symbol"/>
              <a:buChar char=""/>
              <a:tabLst>
                <a:tab pos="342900" algn="l"/>
              </a:tabLst>
            </a:pPr>
            <a:r>
              <a:rPr lang="ru-RU" dirty="0" smtClean="0">
                <a:latin typeface="Times New Roman"/>
                <a:ea typeface="Calibri"/>
                <a:cs typeface="Times New Roman"/>
              </a:rPr>
              <a:t>Дети </a:t>
            </a:r>
            <a:r>
              <a:rPr lang="ru-RU" dirty="0">
                <a:latin typeface="Times New Roman"/>
                <a:ea typeface="Calibri"/>
                <a:cs typeface="Times New Roman"/>
              </a:rPr>
              <a:t>могут объяснить, что все объекты окружающего мира имеют место. Чтобы его определить нужно на объект посмотреть, потрогать руками, понюхать, послушать или попробовать на вкус.  Для выяснения этого признака нужны эти помощники умной </a:t>
            </a:r>
            <a:r>
              <a:rPr lang="ru-RU" dirty="0" smtClean="0">
                <a:latin typeface="Times New Roman"/>
                <a:ea typeface="Calibri"/>
                <a:cs typeface="Times New Roman"/>
              </a:rPr>
              <a:t>головы.</a:t>
            </a:r>
            <a:endParaRPr lang="ru-RU" dirty="0" smtClean="0">
              <a:latin typeface="Calibri"/>
              <a:ea typeface="Calibri"/>
              <a:cs typeface="Times New Roman"/>
            </a:endParaRPr>
          </a:p>
          <a:p>
            <a:pPr marL="0" lvl="0" indent="0" algn="just">
              <a:lnSpc>
                <a:spcPct val="115000"/>
              </a:lnSpc>
              <a:spcAft>
                <a:spcPts val="0"/>
              </a:spcAft>
              <a:buNone/>
              <a:tabLst>
                <a:tab pos="342900" algn="l"/>
              </a:tabLst>
            </a:pPr>
            <a:r>
              <a:rPr lang="ru-RU" b="1" dirty="0" smtClean="0">
                <a:latin typeface="Times New Roman"/>
                <a:ea typeface="Calibri"/>
                <a:cs typeface="Times New Roman"/>
              </a:rPr>
              <a:t>Примечание</a:t>
            </a:r>
            <a:r>
              <a:rPr lang="ru-RU" b="1" dirty="0">
                <a:latin typeface="Times New Roman"/>
                <a:ea typeface="Calibri"/>
                <a:cs typeface="Times New Roman"/>
              </a:rPr>
              <a:t>. </a:t>
            </a:r>
            <a:r>
              <a:rPr lang="ru-RU" dirty="0">
                <a:latin typeface="Times New Roman"/>
                <a:ea typeface="Calibri"/>
                <a:cs typeface="Times New Roman"/>
              </a:rPr>
              <a:t>Местонахождение объекта можно определить не только с помощью зрения. Можно услышать источник звука, определить место нахождения по запаху, руками найти место нахождения объекта в темной комнате. С помощью вкусового анализатора можно распознать местонахождения съедобного продукта. Например: место ореха в конфете можно определить на вкус.</a:t>
            </a:r>
            <a:endParaRPr lang="ru-RU" dirty="0">
              <a:latin typeface="Calibri"/>
              <a:ea typeface="Calibri"/>
              <a:cs typeface="Times New Roman"/>
            </a:endParaRPr>
          </a:p>
          <a:p>
            <a:pPr marL="457200" algn="just">
              <a:lnSpc>
                <a:spcPct val="115000"/>
              </a:lnSpc>
              <a:spcAft>
                <a:spcPts val="0"/>
              </a:spcAft>
              <a:tabLst>
                <a:tab pos="752475" algn="l"/>
              </a:tabLst>
            </a:pPr>
            <a:r>
              <a:rPr lang="ru-RU" dirty="0">
                <a:latin typeface="Times New Roman"/>
                <a:ea typeface="Calibri"/>
                <a:cs typeface="Times New Roman"/>
              </a:rPr>
              <a:t>Признак «место» связан с признаком «часть». Любой объект окружающего мира может быть одновременно местом для другого объекта или частью более общей системы.</a:t>
            </a:r>
            <a:endParaRPr lang="ru-RU" dirty="0">
              <a:latin typeface="Calibri"/>
              <a:ea typeface="Calibri"/>
              <a:cs typeface="Times New Roman"/>
            </a:endParaRPr>
          </a:p>
          <a:p>
            <a:pPr marL="45720" indent="0">
              <a:buNone/>
            </a:pPr>
            <a:endParaRPr lang="ru-RU" dirty="0"/>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280" y="404664"/>
            <a:ext cx="1725613" cy="1633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339" name="Picture 3"/>
          <p:cNvPicPr>
            <a:picLocks noChangeAspect="1" noChangeArrowheads="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7425651" y="797337"/>
            <a:ext cx="1058870" cy="8481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261801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0" y="0"/>
            <a:ext cx="9144000" cy="6858000"/>
          </a:xfrm>
        </p:spPr>
        <p:txBody>
          <a:bodyPr>
            <a:normAutofit fontScale="47500" lnSpcReduction="20000"/>
          </a:bodyPr>
          <a:lstStyle/>
          <a:p>
            <a:pPr marL="45720" indent="0">
              <a:lnSpc>
                <a:spcPct val="115000"/>
              </a:lnSpc>
              <a:spcAft>
                <a:spcPts val="0"/>
              </a:spcAft>
              <a:buNone/>
            </a:pPr>
            <a:r>
              <a:rPr lang="ru-RU" sz="2900" b="1" dirty="0">
                <a:solidFill>
                  <a:srgbClr val="FF0000"/>
                </a:solidFill>
                <a:latin typeface="Times New Roman"/>
                <a:ea typeface="Calibri"/>
                <a:cs typeface="Times New Roman"/>
              </a:rPr>
              <a:t>Технологическая карта ознакомления с именем признака «</a:t>
            </a:r>
            <a:r>
              <a:rPr lang="ru-RU" sz="2900" b="1" dirty="0" smtClean="0">
                <a:solidFill>
                  <a:srgbClr val="FF0000"/>
                </a:solidFill>
                <a:latin typeface="Times New Roman"/>
                <a:ea typeface="Calibri"/>
                <a:cs typeface="Times New Roman"/>
              </a:rPr>
              <a:t>часть» (с </a:t>
            </a:r>
            <a:r>
              <a:rPr lang="ru-RU" sz="2900" b="1" dirty="0">
                <a:solidFill>
                  <a:srgbClr val="FF0000"/>
                </a:solidFill>
                <a:latin typeface="Times New Roman"/>
                <a:ea typeface="Calibri"/>
                <a:cs typeface="Times New Roman"/>
              </a:rPr>
              <a:t>2,5  лет</a:t>
            </a:r>
            <a:r>
              <a:rPr lang="ru-RU" sz="2900" b="1" dirty="0" smtClean="0">
                <a:solidFill>
                  <a:srgbClr val="FF0000"/>
                </a:solidFill>
                <a:latin typeface="Times New Roman"/>
                <a:ea typeface="Calibri"/>
                <a:cs typeface="Times New Roman"/>
              </a:rPr>
              <a:t>).</a:t>
            </a:r>
            <a:endParaRPr lang="ru-RU" sz="2900" dirty="0" smtClean="0">
              <a:solidFill>
                <a:srgbClr val="FF0000"/>
              </a:solidFill>
              <a:latin typeface="Calibri"/>
              <a:ea typeface="Calibri"/>
              <a:cs typeface="Times New Roman"/>
            </a:endParaRPr>
          </a:p>
          <a:p>
            <a:pPr marL="45720" indent="0" algn="just">
              <a:lnSpc>
                <a:spcPct val="115000"/>
              </a:lnSpc>
              <a:spcAft>
                <a:spcPts val="0"/>
              </a:spcAft>
              <a:buNone/>
            </a:pPr>
            <a:r>
              <a:rPr lang="ru-RU" sz="2400" dirty="0" smtClean="0">
                <a:latin typeface="Times New Roman"/>
                <a:ea typeface="Calibri"/>
                <a:cs typeface="Times New Roman"/>
              </a:rPr>
              <a:t>Объявить </a:t>
            </a:r>
            <a:r>
              <a:rPr lang="ru-RU" sz="2400" dirty="0">
                <a:latin typeface="Times New Roman"/>
                <a:ea typeface="Calibri"/>
                <a:cs typeface="Times New Roman"/>
              </a:rPr>
              <a:t>детям, что в гостях у нас имя признака «часть» (устройство частей) и мы будем  искать его значение в </a:t>
            </a:r>
            <a:r>
              <a:rPr lang="ru-RU" sz="2400" dirty="0" smtClean="0">
                <a:latin typeface="Times New Roman"/>
                <a:ea typeface="Calibri"/>
                <a:cs typeface="Times New Roman"/>
              </a:rPr>
              <a:t>объектах.</a:t>
            </a:r>
            <a:endParaRPr lang="ru-RU" sz="1800" dirty="0" smtClean="0">
              <a:latin typeface="Calibri"/>
              <a:ea typeface="Calibri"/>
              <a:cs typeface="Times New Roman"/>
            </a:endParaRPr>
          </a:p>
          <a:p>
            <a:pPr marL="45720" indent="0" algn="just">
              <a:lnSpc>
                <a:spcPct val="115000"/>
              </a:lnSpc>
              <a:spcAft>
                <a:spcPts val="0"/>
              </a:spcAft>
              <a:buNone/>
            </a:pPr>
            <a:r>
              <a:rPr lang="ru-RU" sz="2400" dirty="0" smtClean="0">
                <a:latin typeface="Times New Roman"/>
                <a:ea typeface="Calibri"/>
                <a:cs typeface="Times New Roman"/>
              </a:rPr>
              <a:t>Организовать </a:t>
            </a:r>
            <a:r>
              <a:rPr lang="ru-RU" sz="2400" dirty="0">
                <a:latin typeface="Times New Roman"/>
                <a:ea typeface="Calibri"/>
                <a:cs typeface="Times New Roman"/>
              </a:rPr>
              <a:t>«поиск»  значения признака «часть» и устройство частей (структура) в ближайшем </a:t>
            </a:r>
            <a:r>
              <a:rPr lang="ru-RU" sz="2400" dirty="0" smtClean="0">
                <a:latin typeface="Times New Roman"/>
                <a:ea typeface="Calibri"/>
                <a:cs typeface="Times New Roman"/>
              </a:rPr>
              <a:t>окружении..</a:t>
            </a:r>
          </a:p>
          <a:p>
            <a:pPr marL="45720" indent="0" algn="just">
              <a:lnSpc>
                <a:spcPct val="115000"/>
              </a:lnSpc>
              <a:spcAft>
                <a:spcPts val="0"/>
              </a:spcAft>
              <a:buNone/>
            </a:pPr>
            <a:r>
              <a:rPr lang="ru-RU" sz="2400" dirty="0" smtClean="0">
                <a:latin typeface="Times New Roman"/>
                <a:ea typeface="Calibri"/>
                <a:cs typeface="Times New Roman"/>
              </a:rPr>
              <a:t>Поиски </a:t>
            </a:r>
            <a:r>
              <a:rPr lang="ru-RU" sz="2400" dirty="0">
                <a:latin typeface="Times New Roman"/>
                <a:ea typeface="Calibri"/>
                <a:cs typeface="Times New Roman"/>
              </a:rPr>
              <a:t>значения признака продолжаются:</a:t>
            </a:r>
            <a:endParaRPr lang="ru-RU" sz="1800" dirty="0">
              <a:latin typeface="Calibri"/>
              <a:ea typeface="Calibri"/>
              <a:cs typeface="Times New Roman"/>
            </a:endParaRPr>
          </a:p>
          <a:p>
            <a:pPr marL="342900" lvl="0" indent="-342900" algn="just">
              <a:lnSpc>
                <a:spcPct val="115000"/>
              </a:lnSpc>
              <a:spcAft>
                <a:spcPts val="0"/>
              </a:spcAft>
              <a:buFont typeface="Symbol"/>
              <a:buChar char=""/>
              <a:tabLst>
                <a:tab pos="342900" algn="l"/>
              </a:tabLst>
            </a:pPr>
            <a:r>
              <a:rPr lang="ru-RU" sz="2400" dirty="0">
                <a:latin typeface="Times New Roman"/>
                <a:ea typeface="Calibri"/>
                <a:cs typeface="Times New Roman"/>
              </a:rPr>
              <a:t>не менее 7 дней в  1-ой младшей группе; </a:t>
            </a:r>
            <a:endParaRPr lang="ru-RU" sz="1800" dirty="0">
              <a:latin typeface="Calibri"/>
              <a:ea typeface="Calibri"/>
              <a:cs typeface="Times New Roman"/>
            </a:endParaRPr>
          </a:p>
          <a:p>
            <a:pPr marL="342900" lvl="0" indent="-342900" algn="just">
              <a:lnSpc>
                <a:spcPct val="115000"/>
              </a:lnSpc>
              <a:spcAft>
                <a:spcPts val="0"/>
              </a:spcAft>
              <a:buFont typeface="Symbol"/>
              <a:buChar char=""/>
              <a:tabLst>
                <a:tab pos="342900" algn="l"/>
              </a:tabLst>
            </a:pPr>
            <a:r>
              <a:rPr lang="ru-RU" sz="2400" dirty="0">
                <a:latin typeface="Times New Roman"/>
                <a:ea typeface="Calibri"/>
                <a:cs typeface="Times New Roman"/>
              </a:rPr>
              <a:t>4 - 5 дней – во 2-ой младшей и  средней группах; </a:t>
            </a:r>
            <a:endParaRPr lang="ru-RU" sz="1800" dirty="0">
              <a:latin typeface="Calibri"/>
              <a:ea typeface="Calibri"/>
              <a:cs typeface="Times New Roman"/>
            </a:endParaRPr>
          </a:p>
          <a:p>
            <a:pPr marL="342900" lvl="0" indent="-342900" algn="just">
              <a:lnSpc>
                <a:spcPct val="115000"/>
              </a:lnSpc>
              <a:spcAft>
                <a:spcPts val="0"/>
              </a:spcAft>
              <a:buFont typeface="Symbol"/>
              <a:buChar char=""/>
              <a:tabLst>
                <a:tab pos="342900" algn="l"/>
              </a:tabLst>
            </a:pPr>
            <a:r>
              <a:rPr lang="ru-RU" sz="2400" dirty="0">
                <a:latin typeface="Times New Roman"/>
                <a:ea typeface="Calibri"/>
                <a:cs typeface="Times New Roman"/>
              </a:rPr>
              <a:t>2-3 дня в старшей и подготовительной </a:t>
            </a:r>
            <a:r>
              <a:rPr lang="ru-RU" sz="2400" dirty="0" smtClean="0">
                <a:latin typeface="Times New Roman"/>
                <a:ea typeface="Calibri"/>
                <a:cs typeface="Times New Roman"/>
              </a:rPr>
              <a:t>группах.</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tabLst>
                <a:tab pos="342900" algn="l"/>
              </a:tabLst>
            </a:pPr>
            <a:r>
              <a:rPr lang="ru-RU" sz="2400" dirty="0" smtClean="0">
                <a:latin typeface="Times New Roman"/>
                <a:ea typeface="Calibri"/>
                <a:cs typeface="Times New Roman"/>
              </a:rPr>
              <a:t>В </a:t>
            </a:r>
            <a:r>
              <a:rPr lang="ru-RU" sz="2400" dirty="0">
                <a:latin typeface="Times New Roman"/>
                <a:ea typeface="Calibri"/>
                <a:cs typeface="Times New Roman"/>
              </a:rPr>
              <a:t>течение дня во всех свободных паузах, режимных моментах, на прогулке ищем значения признака «часть</a:t>
            </a:r>
            <a:r>
              <a:rPr lang="ru-RU" sz="2400" dirty="0" smtClean="0">
                <a:latin typeface="Times New Roman"/>
                <a:ea typeface="Calibri"/>
                <a:cs typeface="Times New Roman"/>
              </a:rPr>
              <a:t>».</a:t>
            </a:r>
          </a:p>
          <a:p>
            <a:pPr marL="0" lvl="0" indent="0" algn="just">
              <a:lnSpc>
                <a:spcPct val="115000"/>
              </a:lnSpc>
              <a:spcAft>
                <a:spcPts val="0"/>
              </a:spcAft>
              <a:buNone/>
              <a:tabLst>
                <a:tab pos="342900" algn="l"/>
              </a:tabLst>
            </a:pPr>
            <a:r>
              <a:rPr lang="ru-RU" sz="2400" dirty="0" smtClean="0">
                <a:latin typeface="Times New Roman"/>
                <a:ea typeface="Calibri"/>
                <a:cs typeface="Times New Roman"/>
              </a:rPr>
              <a:t> </a:t>
            </a:r>
            <a:r>
              <a:rPr lang="ru-RU" sz="2400" b="1" i="1" dirty="0">
                <a:latin typeface="Times New Roman"/>
                <a:ea typeface="Calibri"/>
                <a:cs typeface="Times New Roman"/>
              </a:rPr>
              <a:t>Например:</a:t>
            </a:r>
            <a:r>
              <a:rPr lang="ru-RU" sz="2400" dirty="0">
                <a:latin typeface="Times New Roman"/>
                <a:ea typeface="Calibri"/>
                <a:cs typeface="Times New Roman"/>
              </a:rPr>
              <a:t> «Береза состоит из ствола и веток. Корни у березы внизу, под землей. Листочки на ветках», «У рыбки есть </a:t>
            </a:r>
            <a:endParaRPr lang="ru-RU" sz="2400" dirty="0" smtClean="0">
              <a:latin typeface="Times New Roman"/>
              <a:ea typeface="Calibri"/>
              <a:cs typeface="Times New Roman"/>
            </a:endParaRPr>
          </a:p>
          <a:p>
            <a:pPr marL="0" lvl="0" indent="0" algn="just">
              <a:lnSpc>
                <a:spcPct val="115000"/>
              </a:lnSpc>
              <a:spcAft>
                <a:spcPts val="0"/>
              </a:spcAft>
              <a:buNone/>
              <a:tabLst>
                <a:tab pos="342900" algn="l"/>
              </a:tabLst>
            </a:pPr>
            <a:r>
              <a:rPr lang="ru-RU" sz="2400" dirty="0" smtClean="0">
                <a:latin typeface="Times New Roman"/>
                <a:ea typeface="Calibri"/>
                <a:cs typeface="Times New Roman"/>
              </a:rPr>
              <a:t>туловище</a:t>
            </a:r>
            <a:r>
              <a:rPr lang="ru-RU" sz="2400" dirty="0">
                <a:latin typeface="Times New Roman"/>
                <a:ea typeface="Calibri"/>
                <a:cs typeface="Times New Roman"/>
              </a:rPr>
              <a:t>, впереди голова, сзади хвост, на голове глаза и рот». Дети смотрят, по необходимости включают другие анализаторы и сами говорят: «У березы и рыбке есть части и они расположены в определенном порядке». </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tabLst>
                <a:tab pos="342900" algn="l"/>
              </a:tabLst>
            </a:pPr>
            <a:r>
              <a:rPr lang="ru-RU" sz="2400" dirty="0" smtClean="0">
                <a:latin typeface="Times New Roman"/>
                <a:ea typeface="Calibri"/>
                <a:cs typeface="Times New Roman"/>
              </a:rPr>
              <a:t>Активизация </a:t>
            </a:r>
            <a:r>
              <a:rPr lang="ru-RU" sz="2400" dirty="0">
                <a:latin typeface="Times New Roman"/>
                <a:ea typeface="Calibri"/>
                <a:cs typeface="Times New Roman"/>
              </a:rPr>
              <a:t>словаря: в речь ребенка включаются существительные, обозначающие части объекта: нога, хвост, ствол, ветка,  лужайка, лес, город, стол и т.д.  д.  Наречие и предлоги, как обозначение местонахождения частей в </a:t>
            </a:r>
            <a:r>
              <a:rPr lang="ru-RU" sz="2400" dirty="0" err="1" smtClean="0">
                <a:latin typeface="Times New Roman"/>
                <a:ea typeface="Calibri"/>
                <a:cs typeface="Times New Roman"/>
              </a:rPr>
              <a:t>объетах</a:t>
            </a:r>
            <a:r>
              <a:rPr lang="ru-RU" sz="2400" dirty="0" smtClean="0">
                <a:latin typeface="Times New Roman"/>
                <a:ea typeface="Calibri"/>
                <a:cs typeface="Times New Roman"/>
              </a:rPr>
              <a:t>. </a:t>
            </a:r>
          </a:p>
          <a:p>
            <a:pPr marL="342900" lvl="0" indent="-342900" algn="just">
              <a:lnSpc>
                <a:spcPct val="115000"/>
              </a:lnSpc>
              <a:spcAft>
                <a:spcPts val="0"/>
              </a:spcAft>
              <a:buFont typeface="Symbol"/>
              <a:buChar char=""/>
              <a:tabLst>
                <a:tab pos="342900" algn="l"/>
              </a:tabLst>
            </a:pPr>
            <a:r>
              <a:rPr lang="ru-RU" sz="2400" dirty="0" smtClean="0">
                <a:latin typeface="Times New Roman"/>
                <a:ea typeface="Calibri"/>
                <a:cs typeface="Times New Roman"/>
              </a:rPr>
              <a:t>Проверить </a:t>
            </a:r>
            <a:r>
              <a:rPr lang="ru-RU" sz="2400" dirty="0">
                <a:latin typeface="Times New Roman"/>
                <a:ea typeface="Calibri"/>
                <a:cs typeface="Times New Roman"/>
              </a:rPr>
              <a:t>усвоение детьми имени признака «часть» с помощью </a:t>
            </a:r>
            <a:r>
              <a:rPr lang="ru-RU" sz="2400" dirty="0" smtClean="0">
                <a:latin typeface="Times New Roman"/>
                <a:ea typeface="Calibri"/>
                <a:cs typeface="Times New Roman"/>
              </a:rPr>
              <a:t>вопросов.</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tabLst>
                <a:tab pos="342900" algn="l"/>
              </a:tabLst>
            </a:pPr>
            <a:r>
              <a:rPr lang="ru-RU" sz="2400" dirty="0" smtClean="0">
                <a:latin typeface="Times New Roman"/>
                <a:ea typeface="Calibri"/>
                <a:cs typeface="Times New Roman"/>
              </a:rPr>
              <a:t>Воспитатель </a:t>
            </a:r>
            <a:r>
              <a:rPr lang="ru-RU" sz="2400" dirty="0">
                <a:latin typeface="Times New Roman"/>
                <a:ea typeface="Calibri"/>
                <a:cs typeface="Times New Roman"/>
              </a:rPr>
              <a:t>задает вопрос детям: «Что нужно сделать, чтобы узнать про части объекта и их расположение?» Дети: «Посмотреть на объект и если точнее узнать, включить других помощников умной головы</a:t>
            </a:r>
            <a:r>
              <a:rPr lang="ru-RU" sz="2400" dirty="0" smtClean="0">
                <a:latin typeface="Times New Roman"/>
                <a:ea typeface="Calibri"/>
                <a:cs typeface="Times New Roman"/>
              </a:rPr>
              <a:t>».</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tabLst>
                <a:tab pos="342900" algn="l"/>
              </a:tabLst>
            </a:pPr>
            <a:r>
              <a:rPr lang="ru-RU" sz="2400" dirty="0" smtClean="0">
                <a:latin typeface="Times New Roman"/>
                <a:ea typeface="Calibri"/>
                <a:cs typeface="Times New Roman"/>
              </a:rPr>
              <a:t>Внести  </a:t>
            </a:r>
            <a:r>
              <a:rPr lang="ru-RU" sz="2400" dirty="0">
                <a:latin typeface="Times New Roman"/>
                <a:ea typeface="Calibri"/>
                <a:cs typeface="Times New Roman"/>
              </a:rPr>
              <a:t>значок, который схематично изображает признак  «часть». Спросить детей: «О каком  признаке объекта спрашивает значок?», «Объект, какие у тебя есть части?», «Объект, как расположены твои части?» - ответы </a:t>
            </a:r>
            <a:r>
              <a:rPr lang="ru-RU" sz="2400" dirty="0" smtClean="0">
                <a:latin typeface="Times New Roman"/>
                <a:ea typeface="Calibri"/>
                <a:cs typeface="Times New Roman"/>
              </a:rPr>
              <a:t>детей.</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tabLst>
                <a:tab pos="342900" algn="l"/>
              </a:tabLst>
            </a:pPr>
            <a:r>
              <a:rPr lang="ru-RU" sz="2400" dirty="0" smtClean="0">
                <a:latin typeface="Times New Roman"/>
                <a:ea typeface="Calibri"/>
                <a:cs typeface="Times New Roman"/>
              </a:rPr>
              <a:t>Значок </a:t>
            </a:r>
            <a:r>
              <a:rPr lang="ru-RU" sz="2400" dirty="0">
                <a:latin typeface="Times New Roman"/>
                <a:ea typeface="Calibri"/>
                <a:cs typeface="Times New Roman"/>
              </a:rPr>
              <a:t>«часть» помещается на пособии «Объект – имя признака – значение имени признака». Обратить внимание детей  на значок, повторить какой вопрос он задает. Организовать самостоятельный поиск ответа на этот </a:t>
            </a:r>
            <a:r>
              <a:rPr lang="ru-RU" sz="2400" dirty="0" smtClean="0">
                <a:latin typeface="Times New Roman"/>
                <a:ea typeface="Calibri"/>
                <a:cs typeface="Times New Roman"/>
              </a:rPr>
              <a:t>вопрос.</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tabLst>
                <a:tab pos="342900" algn="l"/>
              </a:tabLst>
            </a:pPr>
            <a:r>
              <a:rPr lang="ru-RU" sz="2400" dirty="0" smtClean="0">
                <a:latin typeface="Times New Roman"/>
                <a:ea typeface="Calibri"/>
                <a:cs typeface="Times New Roman"/>
              </a:rPr>
              <a:t>В </a:t>
            </a:r>
            <a:r>
              <a:rPr lang="ru-RU" sz="2400" dirty="0">
                <a:latin typeface="Times New Roman"/>
                <a:ea typeface="Calibri"/>
                <a:cs typeface="Times New Roman"/>
              </a:rPr>
              <a:t>режимных моментах и образовательных ситуациях дети самостоятельно формулируют вопрос от имени признака (значка) и сами ищут ответ на него.</a:t>
            </a:r>
            <a:r>
              <a:rPr lang="ru-RU" sz="2400" dirty="0">
                <a:latin typeface="Times New Roman"/>
                <a:ea typeface="Times New Roman"/>
                <a:cs typeface="Times New Roman"/>
              </a:rPr>
              <a:t> Для становления детской самостоятельности используются карточки разных типов </a:t>
            </a:r>
            <a:r>
              <a:rPr lang="ru-RU" sz="2400" dirty="0" smtClean="0">
                <a:latin typeface="Times New Roman"/>
                <a:ea typeface="Times New Roman"/>
                <a:cs typeface="Times New Roman"/>
              </a:rPr>
              <a:t>вопросов.</a:t>
            </a:r>
            <a:endParaRPr lang="ru-RU" sz="1800" dirty="0" smtClean="0">
              <a:latin typeface="Calibri"/>
              <a:ea typeface="Times New Roman"/>
              <a:cs typeface="Times New Roman"/>
            </a:endParaRPr>
          </a:p>
          <a:p>
            <a:pPr marL="342900" lvl="0" indent="-342900" algn="just">
              <a:lnSpc>
                <a:spcPct val="115000"/>
              </a:lnSpc>
              <a:spcAft>
                <a:spcPts val="0"/>
              </a:spcAft>
              <a:buFont typeface="Symbol"/>
              <a:buChar char=""/>
              <a:tabLst>
                <a:tab pos="342900" algn="l"/>
              </a:tabLst>
            </a:pPr>
            <a:r>
              <a:rPr lang="ru-RU" sz="2400" dirty="0" smtClean="0">
                <a:latin typeface="Times New Roman"/>
                <a:ea typeface="Calibri"/>
                <a:cs typeface="Times New Roman"/>
              </a:rPr>
              <a:t>Дети </a:t>
            </a:r>
            <a:r>
              <a:rPr lang="ru-RU" sz="2400" dirty="0">
                <a:latin typeface="Times New Roman"/>
                <a:ea typeface="Calibri"/>
                <a:cs typeface="Times New Roman"/>
              </a:rPr>
              <a:t>могут объяснить, что все объекты окружающего мира состоят из частей, которые устроены определенным образом. Чтобы их определить нужно на объект посмотреть, понюхать, потрогать руками, при необходимости, послушать и пробовать на вкус.  Для выяснения этого признака нужны все помощники умной </a:t>
            </a:r>
            <a:r>
              <a:rPr lang="ru-RU" sz="2400" dirty="0" smtClean="0">
                <a:latin typeface="Times New Roman"/>
                <a:ea typeface="Calibri"/>
                <a:cs typeface="Times New Roman"/>
              </a:rPr>
              <a:t>головы.</a:t>
            </a:r>
            <a:endParaRPr lang="ru-RU" sz="1800" dirty="0" smtClean="0">
              <a:latin typeface="Calibri"/>
              <a:ea typeface="Calibri"/>
              <a:cs typeface="Times New Roman"/>
            </a:endParaRPr>
          </a:p>
          <a:p>
            <a:pPr marL="0" lvl="0" indent="0" algn="just">
              <a:lnSpc>
                <a:spcPct val="115000"/>
              </a:lnSpc>
              <a:spcAft>
                <a:spcPts val="0"/>
              </a:spcAft>
              <a:buNone/>
              <a:tabLst>
                <a:tab pos="342900" algn="l"/>
              </a:tabLst>
            </a:pPr>
            <a:r>
              <a:rPr lang="ru-RU" sz="2400" b="1" dirty="0" smtClean="0">
                <a:latin typeface="Times New Roman"/>
                <a:ea typeface="Calibri"/>
                <a:cs typeface="Times New Roman"/>
              </a:rPr>
              <a:t>Примечание</a:t>
            </a:r>
            <a:r>
              <a:rPr lang="ru-RU" sz="2400" b="1" dirty="0">
                <a:latin typeface="Times New Roman"/>
                <a:ea typeface="Calibri"/>
                <a:cs typeface="Times New Roman"/>
              </a:rPr>
              <a:t>. </a:t>
            </a:r>
            <a:r>
              <a:rPr lang="ru-RU" sz="2400" dirty="0">
                <a:latin typeface="Times New Roman"/>
                <a:ea typeface="Calibri"/>
                <a:cs typeface="Times New Roman"/>
              </a:rPr>
              <a:t> Части объекта и их устройство можно определить не только с помощью зрения. Можно услышать звучащую часть в объекте, определить место нахождения части объекта по запаху, руками найти место нахождения части объекта. С помощью вкусового анализатора можно распознать местонахождения съедобной части продукта. Например: косточка – внутренняя часть вишни.</a:t>
            </a:r>
            <a:endParaRPr lang="ru-RU" sz="1800" dirty="0">
              <a:latin typeface="Calibri"/>
              <a:ea typeface="Calibri"/>
              <a:cs typeface="Times New Roman"/>
            </a:endParaRPr>
          </a:p>
          <a:p>
            <a:pPr marL="457200" algn="just">
              <a:lnSpc>
                <a:spcPct val="115000"/>
              </a:lnSpc>
              <a:spcAft>
                <a:spcPts val="0"/>
              </a:spcAft>
              <a:tabLst>
                <a:tab pos="752475" algn="l"/>
              </a:tabLst>
            </a:pPr>
            <a:r>
              <a:rPr lang="ru-RU" sz="2400" dirty="0">
                <a:latin typeface="Times New Roman"/>
                <a:ea typeface="Calibri"/>
                <a:cs typeface="Times New Roman"/>
              </a:rPr>
              <a:t>        Признак «часть» связан с признаком «место». Любой объект окружающего мира может быть одновременно местом для другого объекта или частью более общей системы.</a:t>
            </a:r>
            <a:endParaRPr lang="ru-RU" sz="1800" dirty="0">
              <a:latin typeface="Calibri"/>
              <a:ea typeface="Calibri"/>
              <a:cs typeface="Times New Roman"/>
            </a:endParaRPr>
          </a:p>
          <a:p>
            <a:pPr marL="457200" algn="just">
              <a:lnSpc>
                <a:spcPct val="115000"/>
              </a:lnSpc>
              <a:spcAft>
                <a:spcPts val="0"/>
              </a:spcAft>
              <a:tabLst>
                <a:tab pos="752475" algn="l"/>
              </a:tabLst>
            </a:pPr>
            <a:r>
              <a:rPr lang="ru-RU" sz="2400" dirty="0">
                <a:latin typeface="Times New Roman"/>
                <a:ea typeface="Calibri"/>
                <a:cs typeface="Times New Roman"/>
              </a:rPr>
              <a:t>        Дети младшего дошкольного возраста могут только перечислять части объекта: у дома есть крыша, окна, стены. В среднем и старшем возрасте необходимо добиваться, чтобы дети обозначали, местонахождение части в объекте: у дома крыша наверху, пол – внизу. По бокам стены, окно посередине.</a:t>
            </a:r>
            <a:endParaRPr lang="ru-RU" sz="1800" dirty="0">
              <a:latin typeface="Calibri"/>
              <a:ea typeface="Calibri"/>
              <a:cs typeface="Times New Roman"/>
            </a:endParaRPr>
          </a:p>
          <a:p>
            <a:pPr marL="45720" indent="0" algn="just">
              <a:lnSpc>
                <a:spcPct val="115000"/>
              </a:lnSpc>
              <a:spcAft>
                <a:spcPts val="0"/>
              </a:spcAft>
              <a:buNone/>
            </a:pPr>
            <a:r>
              <a:rPr lang="ru-RU" sz="2400" b="1" dirty="0">
                <a:latin typeface="Times New Roman"/>
                <a:ea typeface="Calibri"/>
                <a:cs typeface="Times New Roman"/>
              </a:rPr>
              <a:t> </a:t>
            </a:r>
            <a:endParaRPr lang="ru-RU" sz="1800" dirty="0">
              <a:latin typeface="Calibri"/>
              <a:ea typeface="Calibri"/>
              <a:cs typeface="Times New Roman"/>
            </a:endParaRPr>
          </a:p>
          <a:p>
            <a:pPr algn="just">
              <a:lnSpc>
                <a:spcPct val="115000"/>
              </a:lnSpc>
              <a:spcAft>
                <a:spcPts val="0"/>
              </a:spcAft>
            </a:pPr>
            <a:endParaRPr lang="ru-RU" sz="1800" dirty="0">
              <a:latin typeface="Calibri"/>
              <a:ea typeface="Calibri"/>
              <a:cs typeface="Times New Roman"/>
            </a:endParaRPr>
          </a:p>
          <a:p>
            <a:pPr marL="45720" indent="0">
              <a:buNone/>
            </a:pPr>
            <a:endParaRPr lang="ru-RU" dirty="0"/>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72212" y="116632"/>
            <a:ext cx="1731963" cy="1633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36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3272" y="418479"/>
            <a:ext cx="1029841" cy="1029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364" name="Picture 4"/>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197499" y="372218"/>
            <a:ext cx="530225" cy="5611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786309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0" y="0"/>
            <a:ext cx="9144000" cy="6858000"/>
          </a:xfrm>
        </p:spPr>
        <p:txBody>
          <a:bodyPr>
            <a:normAutofit fontScale="47500" lnSpcReduction="20000"/>
          </a:bodyPr>
          <a:lstStyle/>
          <a:p>
            <a:pPr marL="45720" indent="0">
              <a:lnSpc>
                <a:spcPct val="115000"/>
              </a:lnSpc>
              <a:spcAft>
                <a:spcPts val="0"/>
              </a:spcAft>
              <a:buNone/>
            </a:pPr>
            <a:r>
              <a:rPr lang="ru-RU" sz="2900" b="1" dirty="0">
                <a:solidFill>
                  <a:srgbClr val="FF0000"/>
                </a:solidFill>
                <a:latin typeface="Times New Roman"/>
                <a:ea typeface="Calibri"/>
                <a:cs typeface="Times New Roman"/>
              </a:rPr>
              <a:t>Технологическая карта ознакомления с именем признака «размер</a:t>
            </a:r>
            <a:r>
              <a:rPr lang="ru-RU" sz="2900" b="1" dirty="0" smtClean="0">
                <a:solidFill>
                  <a:srgbClr val="FF0000"/>
                </a:solidFill>
                <a:latin typeface="Times New Roman"/>
                <a:ea typeface="Calibri"/>
                <a:cs typeface="Times New Roman"/>
              </a:rPr>
              <a:t>»</a:t>
            </a:r>
            <a:r>
              <a:rPr lang="ru-RU" sz="2900" dirty="0" smtClean="0">
                <a:solidFill>
                  <a:srgbClr val="FF0000"/>
                </a:solidFill>
                <a:latin typeface="Calibri"/>
                <a:ea typeface="Calibri"/>
                <a:cs typeface="Times New Roman"/>
              </a:rPr>
              <a:t> </a:t>
            </a:r>
            <a:r>
              <a:rPr lang="ru-RU" sz="2900" b="1" dirty="0" smtClean="0">
                <a:solidFill>
                  <a:srgbClr val="FF0000"/>
                </a:solidFill>
                <a:latin typeface="Times New Roman"/>
                <a:ea typeface="Calibri"/>
                <a:cs typeface="Times New Roman"/>
              </a:rPr>
              <a:t>(</a:t>
            </a:r>
            <a:r>
              <a:rPr lang="ru-RU" sz="2900" b="1" dirty="0">
                <a:solidFill>
                  <a:srgbClr val="FF0000"/>
                </a:solidFill>
                <a:latin typeface="Times New Roman"/>
                <a:ea typeface="Calibri"/>
                <a:cs typeface="Times New Roman"/>
              </a:rPr>
              <a:t>с 2,5  </a:t>
            </a:r>
            <a:r>
              <a:rPr lang="ru-RU" sz="2900" b="1" dirty="0" smtClean="0">
                <a:solidFill>
                  <a:srgbClr val="FF0000"/>
                </a:solidFill>
                <a:latin typeface="Times New Roman"/>
                <a:ea typeface="Calibri"/>
                <a:cs typeface="Times New Roman"/>
              </a:rPr>
              <a:t>лет).</a:t>
            </a:r>
          </a:p>
          <a:p>
            <a:pPr marL="45720" indent="0" algn="just">
              <a:lnSpc>
                <a:spcPct val="115000"/>
              </a:lnSpc>
              <a:spcAft>
                <a:spcPts val="0"/>
              </a:spcAft>
              <a:buNone/>
            </a:pPr>
            <a:r>
              <a:rPr lang="ru-RU" sz="2400" dirty="0" smtClean="0">
                <a:latin typeface="Times New Roman"/>
                <a:ea typeface="Calibri"/>
                <a:cs typeface="Times New Roman"/>
              </a:rPr>
              <a:t>Объявить </a:t>
            </a:r>
            <a:r>
              <a:rPr lang="ru-RU" sz="2400" dirty="0">
                <a:latin typeface="Times New Roman"/>
                <a:ea typeface="Calibri"/>
                <a:cs typeface="Times New Roman"/>
              </a:rPr>
              <a:t>детям, что в гостях у нас имя признака «размер»  и мы будем  искать  значение этого в </a:t>
            </a:r>
            <a:r>
              <a:rPr lang="ru-RU" sz="2400" dirty="0" smtClean="0">
                <a:latin typeface="Times New Roman"/>
                <a:ea typeface="Calibri"/>
                <a:cs typeface="Times New Roman"/>
              </a:rPr>
              <a:t>объектах.</a:t>
            </a:r>
            <a:endParaRPr lang="ru-RU" sz="1800" dirty="0" smtClean="0">
              <a:latin typeface="Calibri"/>
              <a:ea typeface="Calibri"/>
              <a:cs typeface="Times New Roman"/>
            </a:endParaRPr>
          </a:p>
          <a:p>
            <a:pPr marL="45720" indent="0" algn="just">
              <a:lnSpc>
                <a:spcPct val="115000"/>
              </a:lnSpc>
              <a:spcAft>
                <a:spcPts val="0"/>
              </a:spcAft>
              <a:buNone/>
            </a:pPr>
            <a:r>
              <a:rPr lang="ru-RU" sz="2400" dirty="0" smtClean="0">
                <a:latin typeface="Times New Roman"/>
                <a:ea typeface="Calibri"/>
                <a:cs typeface="Times New Roman"/>
              </a:rPr>
              <a:t>Организовать </a:t>
            </a:r>
            <a:r>
              <a:rPr lang="ru-RU" sz="2400" dirty="0">
                <a:latin typeface="Times New Roman"/>
                <a:ea typeface="Calibri"/>
                <a:cs typeface="Times New Roman"/>
              </a:rPr>
              <a:t>«поиск»  значения признака «размер» в ближайшем   окружении. Поиски значений признака </a:t>
            </a:r>
            <a:endParaRPr lang="ru-RU" sz="2400" dirty="0" smtClean="0">
              <a:latin typeface="Times New Roman"/>
              <a:ea typeface="Calibri"/>
              <a:cs typeface="Times New Roman"/>
            </a:endParaRPr>
          </a:p>
          <a:p>
            <a:pPr marL="45720" indent="0" algn="just">
              <a:lnSpc>
                <a:spcPct val="115000"/>
              </a:lnSpc>
              <a:spcAft>
                <a:spcPts val="0"/>
              </a:spcAft>
              <a:buNone/>
            </a:pPr>
            <a:r>
              <a:rPr lang="ru-RU" sz="2400" dirty="0" smtClean="0">
                <a:latin typeface="Times New Roman"/>
                <a:ea typeface="Calibri"/>
                <a:cs typeface="Times New Roman"/>
              </a:rPr>
              <a:t>продолжаются</a:t>
            </a:r>
            <a:r>
              <a:rPr lang="ru-RU" sz="2400" dirty="0">
                <a:latin typeface="Times New Roman"/>
                <a:ea typeface="Calibri"/>
                <a:cs typeface="Times New Roman"/>
              </a:rPr>
              <a:t>:</a:t>
            </a:r>
            <a:endParaRPr lang="ru-RU" sz="1800" dirty="0">
              <a:latin typeface="Calibri"/>
              <a:ea typeface="Calibri"/>
              <a:cs typeface="Times New Roman"/>
            </a:endParaRPr>
          </a:p>
          <a:p>
            <a:pPr marL="342900" lvl="0" indent="-342900" algn="just">
              <a:lnSpc>
                <a:spcPct val="115000"/>
              </a:lnSpc>
              <a:spcAft>
                <a:spcPts val="0"/>
              </a:spcAft>
              <a:buFont typeface="Symbol"/>
              <a:buChar char=""/>
              <a:tabLst>
                <a:tab pos="457200" algn="l"/>
              </a:tabLst>
            </a:pPr>
            <a:r>
              <a:rPr lang="ru-RU" sz="2400" dirty="0">
                <a:latin typeface="Times New Roman"/>
                <a:ea typeface="Calibri"/>
                <a:cs typeface="Times New Roman"/>
              </a:rPr>
              <a:t>не менее 7 дней в  1-ой младшей группе; </a:t>
            </a:r>
            <a:endParaRPr lang="ru-RU" sz="1800" dirty="0">
              <a:latin typeface="Calibri"/>
              <a:ea typeface="Calibri"/>
              <a:cs typeface="Times New Roman"/>
            </a:endParaRPr>
          </a:p>
          <a:p>
            <a:pPr marL="342900" lvl="0" indent="-342900" algn="just">
              <a:lnSpc>
                <a:spcPct val="115000"/>
              </a:lnSpc>
              <a:spcAft>
                <a:spcPts val="0"/>
              </a:spcAft>
              <a:buFont typeface="Symbol"/>
              <a:buChar char=""/>
              <a:tabLst>
                <a:tab pos="457200" algn="l"/>
              </a:tabLst>
            </a:pPr>
            <a:r>
              <a:rPr lang="ru-RU" sz="2400" dirty="0">
                <a:latin typeface="Times New Roman"/>
                <a:ea typeface="Calibri"/>
                <a:cs typeface="Times New Roman"/>
              </a:rPr>
              <a:t>4 - 5 дней – во 2-ой младшей и  средней группах; </a:t>
            </a:r>
            <a:endParaRPr lang="ru-RU" sz="1800" dirty="0">
              <a:latin typeface="Calibri"/>
              <a:ea typeface="Calibri"/>
              <a:cs typeface="Times New Roman"/>
            </a:endParaRPr>
          </a:p>
          <a:p>
            <a:pPr marL="342900" lvl="0" indent="-342900" algn="just">
              <a:lnSpc>
                <a:spcPct val="115000"/>
              </a:lnSpc>
              <a:spcAft>
                <a:spcPts val="0"/>
              </a:spcAft>
              <a:buFont typeface="Symbol"/>
              <a:buChar char=""/>
              <a:tabLst>
                <a:tab pos="457200" algn="l"/>
              </a:tabLst>
            </a:pPr>
            <a:r>
              <a:rPr lang="ru-RU" sz="2400" dirty="0">
                <a:latin typeface="Times New Roman"/>
                <a:ea typeface="Calibri"/>
                <a:cs typeface="Times New Roman"/>
              </a:rPr>
              <a:t>2-3 дня в старшей и подготовительной группах</a:t>
            </a:r>
            <a:r>
              <a:rPr lang="ru-RU" sz="2400" dirty="0" smtClean="0">
                <a:latin typeface="Times New Roman"/>
                <a:ea typeface="Calibri"/>
                <a:cs typeface="Times New Roman"/>
              </a:rPr>
              <a:t>.</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tabLst>
                <a:tab pos="457200" algn="l"/>
              </a:tabLst>
            </a:pPr>
            <a:r>
              <a:rPr lang="ru-RU" sz="2400" dirty="0" smtClean="0">
                <a:latin typeface="Times New Roman"/>
                <a:ea typeface="Calibri"/>
                <a:cs typeface="Times New Roman"/>
              </a:rPr>
              <a:t> </a:t>
            </a:r>
            <a:r>
              <a:rPr lang="ru-RU" sz="2400" dirty="0">
                <a:latin typeface="Times New Roman"/>
                <a:ea typeface="Calibri"/>
                <a:cs typeface="Times New Roman"/>
              </a:rPr>
              <a:t>В течение дня во всех свободных паузах, режимных моментах на прогулке ищем значения признака «размер». </a:t>
            </a:r>
            <a:endParaRPr lang="ru-RU" sz="2400" dirty="0" smtClean="0">
              <a:latin typeface="Times New Roman"/>
              <a:ea typeface="Calibri"/>
              <a:cs typeface="Times New Roman"/>
            </a:endParaRPr>
          </a:p>
          <a:p>
            <a:pPr marL="0" lvl="0" indent="0" algn="just">
              <a:lnSpc>
                <a:spcPct val="115000"/>
              </a:lnSpc>
              <a:spcAft>
                <a:spcPts val="0"/>
              </a:spcAft>
              <a:buNone/>
              <a:tabLst>
                <a:tab pos="457200" algn="l"/>
              </a:tabLst>
            </a:pPr>
            <a:r>
              <a:rPr lang="ru-RU" sz="2400" dirty="0" smtClean="0">
                <a:latin typeface="Times New Roman"/>
                <a:ea typeface="Calibri"/>
                <a:cs typeface="Times New Roman"/>
              </a:rPr>
              <a:t>Например</a:t>
            </a:r>
            <a:r>
              <a:rPr lang="ru-RU" sz="2400" dirty="0">
                <a:latin typeface="Times New Roman"/>
                <a:ea typeface="Calibri"/>
                <a:cs typeface="Times New Roman"/>
              </a:rPr>
              <a:t>: «Береза на нашем участке высокая. Она выше нас. Муравей маленький, он меньше нас» «Змея длинная, </a:t>
            </a:r>
            <a:endParaRPr lang="ru-RU" sz="2400" dirty="0" smtClean="0">
              <a:latin typeface="Times New Roman"/>
              <a:ea typeface="Calibri"/>
              <a:cs typeface="Times New Roman"/>
            </a:endParaRPr>
          </a:p>
          <a:p>
            <a:pPr marL="0" lvl="0" indent="0" algn="just">
              <a:lnSpc>
                <a:spcPct val="115000"/>
              </a:lnSpc>
              <a:spcAft>
                <a:spcPts val="0"/>
              </a:spcAft>
              <a:buNone/>
              <a:tabLst>
                <a:tab pos="457200" algn="l"/>
              </a:tabLst>
            </a:pPr>
            <a:r>
              <a:rPr lang="ru-RU" sz="2400" dirty="0" smtClean="0">
                <a:latin typeface="Times New Roman"/>
                <a:ea typeface="Calibri"/>
                <a:cs typeface="Times New Roman"/>
              </a:rPr>
              <a:t>она </a:t>
            </a:r>
            <a:r>
              <a:rPr lang="ru-RU" sz="2400" dirty="0">
                <a:latin typeface="Times New Roman"/>
                <a:ea typeface="Calibri"/>
                <a:cs typeface="Times New Roman"/>
              </a:rPr>
              <a:t>длиннее червяка». «Бегемот толстый, он толще обезьяны</a:t>
            </a:r>
            <a:r>
              <a:rPr lang="ru-RU" sz="2400" dirty="0" smtClean="0">
                <a:latin typeface="Times New Roman"/>
                <a:ea typeface="Calibri"/>
                <a:cs typeface="Times New Roman"/>
              </a:rPr>
              <a:t>».</a:t>
            </a:r>
          </a:p>
          <a:p>
            <a:pPr marL="342900" lvl="0" indent="-342900" algn="just">
              <a:lnSpc>
                <a:spcPct val="115000"/>
              </a:lnSpc>
              <a:spcAft>
                <a:spcPts val="0"/>
              </a:spcAft>
              <a:buFont typeface="Symbol"/>
              <a:buChar char=""/>
              <a:tabLst>
                <a:tab pos="457200" algn="l"/>
              </a:tabLst>
            </a:pPr>
            <a:r>
              <a:rPr lang="ru-RU" sz="2400" dirty="0" smtClean="0">
                <a:latin typeface="Times New Roman"/>
                <a:ea typeface="Calibri"/>
                <a:cs typeface="Times New Roman"/>
              </a:rPr>
              <a:t>Активизация </a:t>
            </a:r>
            <a:r>
              <a:rPr lang="ru-RU" sz="2400" dirty="0">
                <a:latin typeface="Times New Roman"/>
                <a:ea typeface="Calibri"/>
                <a:cs typeface="Times New Roman"/>
              </a:rPr>
              <a:t>словаря: в речь ребенка включаются наречия: далеко, близко, толще, тоньше, глубоко, мелко и др.    Прилагательные: большой, маленький, гигантский, мизерный, огромный, широкий, широченный и </a:t>
            </a:r>
            <a:r>
              <a:rPr lang="ru-RU" sz="2400" dirty="0" smtClean="0">
                <a:latin typeface="Times New Roman"/>
                <a:ea typeface="Calibri"/>
                <a:cs typeface="Times New Roman"/>
              </a:rPr>
              <a:t>др.</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tabLst>
                <a:tab pos="457200" algn="l"/>
              </a:tabLst>
            </a:pPr>
            <a:r>
              <a:rPr lang="ru-RU" sz="2400" dirty="0" smtClean="0">
                <a:latin typeface="Times New Roman"/>
                <a:ea typeface="Calibri"/>
                <a:cs typeface="Times New Roman"/>
              </a:rPr>
              <a:t>Проверить </a:t>
            </a:r>
            <a:r>
              <a:rPr lang="ru-RU" sz="2400" dirty="0">
                <a:latin typeface="Times New Roman"/>
                <a:ea typeface="Calibri"/>
                <a:cs typeface="Times New Roman"/>
              </a:rPr>
              <a:t>усвоение детьми имени признака «размер» с помощью </a:t>
            </a:r>
            <a:r>
              <a:rPr lang="ru-RU" sz="2400" dirty="0" smtClean="0">
                <a:latin typeface="Times New Roman"/>
                <a:ea typeface="Calibri"/>
                <a:cs typeface="Times New Roman"/>
              </a:rPr>
              <a:t>вопросов.</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tabLst>
                <a:tab pos="457200" algn="l"/>
              </a:tabLst>
            </a:pPr>
            <a:r>
              <a:rPr lang="ru-RU" sz="2400" dirty="0" smtClean="0">
                <a:latin typeface="Times New Roman"/>
                <a:ea typeface="Calibri"/>
                <a:cs typeface="Times New Roman"/>
              </a:rPr>
              <a:t>Воспитатель </a:t>
            </a:r>
            <a:r>
              <a:rPr lang="ru-RU" sz="2400" dirty="0">
                <a:latin typeface="Times New Roman"/>
                <a:ea typeface="Calibri"/>
                <a:cs typeface="Times New Roman"/>
              </a:rPr>
              <a:t>задает вопрос детям: «Что нужно сделать, чтобы узнать размер объекта?». Дети: «Посмотреть на объект и если точнее узнать, включить других помощников умной головы</a:t>
            </a:r>
            <a:r>
              <a:rPr lang="ru-RU" sz="2400" dirty="0" smtClean="0">
                <a:latin typeface="Times New Roman"/>
                <a:ea typeface="Calibri"/>
                <a:cs typeface="Times New Roman"/>
              </a:rPr>
              <a:t>».</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tabLst>
                <a:tab pos="457200" algn="l"/>
              </a:tabLst>
            </a:pPr>
            <a:r>
              <a:rPr lang="ru-RU" sz="2400" dirty="0" smtClean="0">
                <a:latin typeface="Times New Roman"/>
                <a:ea typeface="Calibri"/>
                <a:cs typeface="Times New Roman"/>
              </a:rPr>
              <a:t>Внести  </a:t>
            </a:r>
            <a:r>
              <a:rPr lang="ru-RU" sz="2400" dirty="0">
                <a:latin typeface="Times New Roman"/>
                <a:ea typeface="Calibri"/>
                <a:cs typeface="Times New Roman"/>
              </a:rPr>
              <a:t>значок, который схематично изображает признак  «размер». Спросить детей: «О каком  признаке объекта спрашивает значок?», «Объект, какой ты по размеру?» - ответы </a:t>
            </a:r>
            <a:r>
              <a:rPr lang="ru-RU" sz="2400" dirty="0" smtClean="0">
                <a:latin typeface="Times New Roman"/>
                <a:ea typeface="Calibri"/>
                <a:cs typeface="Times New Roman"/>
              </a:rPr>
              <a:t>детей.</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tabLst>
                <a:tab pos="457200" algn="l"/>
              </a:tabLst>
            </a:pPr>
            <a:r>
              <a:rPr lang="ru-RU" sz="2400" dirty="0" smtClean="0">
                <a:latin typeface="Times New Roman"/>
                <a:ea typeface="Calibri"/>
                <a:cs typeface="Times New Roman"/>
              </a:rPr>
              <a:t>Значок </a:t>
            </a:r>
            <a:r>
              <a:rPr lang="ru-RU" sz="2400" dirty="0">
                <a:latin typeface="Times New Roman"/>
                <a:ea typeface="Calibri"/>
                <a:cs typeface="Times New Roman"/>
              </a:rPr>
              <a:t>«размер» помещается на пособии «Объект – имя признака – значение имени признака». Обратить внимание детей  на значок, повторить какой вопрос он задает. Организовать самостоятельный поиск ответа на этот </a:t>
            </a:r>
            <a:r>
              <a:rPr lang="ru-RU" sz="2400" dirty="0" smtClean="0">
                <a:latin typeface="Times New Roman"/>
                <a:ea typeface="Calibri"/>
                <a:cs typeface="Times New Roman"/>
              </a:rPr>
              <a:t>вопрос.</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tabLst>
                <a:tab pos="457200" algn="l"/>
              </a:tabLst>
            </a:pPr>
            <a:r>
              <a:rPr lang="ru-RU" sz="2400" dirty="0" smtClean="0">
                <a:latin typeface="Times New Roman"/>
                <a:ea typeface="Calibri"/>
                <a:cs typeface="Times New Roman"/>
              </a:rPr>
              <a:t>В </a:t>
            </a:r>
            <a:r>
              <a:rPr lang="ru-RU" sz="2400" dirty="0">
                <a:latin typeface="Times New Roman"/>
                <a:ea typeface="Calibri"/>
                <a:cs typeface="Times New Roman"/>
              </a:rPr>
              <a:t>режимных моментах и образовательных ситуациях дети самостоятельно формулируют вопрос от имени признака (значка) и сами ищут ответ на него.</a:t>
            </a:r>
            <a:r>
              <a:rPr lang="ru-RU" sz="2400" dirty="0">
                <a:latin typeface="Times New Roman"/>
                <a:ea typeface="Times New Roman"/>
                <a:cs typeface="Times New Roman"/>
              </a:rPr>
              <a:t> Для становления детской самостоятельности используются карточки разных типов </a:t>
            </a:r>
            <a:r>
              <a:rPr lang="ru-RU" sz="2400" dirty="0" smtClean="0">
                <a:latin typeface="Times New Roman"/>
                <a:ea typeface="Times New Roman"/>
                <a:cs typeface="Times New Roman"/>
              </a:rPr>
              <a:t>вопросов.</a:t>
            </a:r>
            <a:endParaRPr lang="ru-RU" sz="1800" dirty="0" smtClean="0">
              <a:latin typeface="Calibri"/>
              <a:ea typeface="Times New Roman"/>
              <a:cs typeface="Times New Roman"/>
            </a:endParaRPr>
          </a:p>
          <a:p>
            <a:pPr marL="342900" lvl="0" indent="-342900" algn="just">
              <a:lnSpc>
                <a:spcPct val="115000"/>
              </a:lnSpc>
              <a:spcAft>
                <a:spcPts val="0"/>
              </a:spcAft>
              <a:buFont typeface="Symbol"/>
              <a:buChar char=""/>
              <a:tabLst>
                <a:tab pos="457200" algn="l"/>
              </a:tabLst>
            </a:pPr>
            <a:r>
              <a:rPr lang="ru-RU" sz="2400" dirty="0" smtClean="0">
                <a:latin typeface="Times New Roman"/>
                <a:ea typeface="Calibri"/>
                <a:cs typeface="Times New Roman"/>
              </a:rPr>
              <a:t>Дети </a:t>
            </a:r>
            <a:r>
              <a:rPr lang="ru-RU" sz="2400" dirty="0">
                <a:latin typeface="Times New Roman"/>
                <a:ea typeface="Calibri"/>
                <a:cs typeface="Times New Roman"/>
              </a:rPr>
              <a:t>могут объяснить, что все объекты окружающего мира имеют размер (высоту, длину и ширину). Этот признак можно определить, посмотрев на объект и сравнив его с другими объектами. Размер можно определить с помощью других помощников умной </a:t>
            </a:r>
            <a:r>
              <a:rPr lang="ru-RU" sz="2400" dirty="0" smtClean="0">
                <a:latin typeface="Times New Roman"/>
                <a:ea typeface="Calibri"/>
                <a:cs typeface="Times New Roman"/>
              </a:rPr>
              <a:t>головы.</a:t>
            </a:r>
            <a:endParaRPr lang="ru-RU" sz="1800" dirty="0" smtClean="0">
              <a:latin typeface="Calibri"/>
              <a:ea typeface="Calibri"/>
              <a:cs typeface="Times New Roman"/>
            </a:endParaRPr>
          </a:p>
          <a:p>
            <a:pPr marL="0" lvl="0" indent="0" algn="just">
              <a:lnSpc>
                <a:spcPct val="115000"/>
              </a:lnSpc>
              <a:spcAft>
                <a:spcPts val="0"/>
              </a:spcAft>
              <a:buNone/>
              <a:tabLst>
                <a:tab pos="457200" algn="l"/>
              </a:tabLst>
            </a:pPr>
            <a:r>
              <a:rPr lang="ru-RU" sz="2400" b="1" dirty="0" smtClean="0">
                <a:latin typeface="Times New Roman"/>
                <a:ea typeface="Calibri"/>
                <a:cs typeface="Times New Roman"/>
              </a:rPr>
              <a:t>Примечание</a:t>
            </a:r>
            <a:r>
              <a:rPr lang="ru-RU" sz="2400" b="1" dirty="0">
                <a:latin typeface="Times New Roman"/>
                <a:ea typeface="Calibri"/>
                <a:cs typeface="Times New Roman"/>
              </a:rPr>
              <a:t>. </a:t>
            </a:r>
            <a:r>
              <a:rPr lang="ru-RU" sz="2400" dirty="0">
                <a:latin typeface="Times New Roman"/>
                <a:ea typeface="Calibri"/>
                <a:cs typeface="Times New Roman"/>
              </a:rPr>
              <a:t>Значение имени признака размер всегда относителен, поэтому в речевых оборотах детей должны включаться фразы: больше чем, выше чем, меньше чем. </a:t>
            </a:r>
            <a:endParaRPr lang="ru-RU" sz="1800" dirty="0">
              <a:latin typeface="Calibri"/>
              <a:ea typeface="Calibri"/>
              <a:cs typeface="Times New Roman"/>
            </a:endParaRPr>
          </a:p>
          <a:p>
            <a:pPr marL="457200" algn="just">
              <a:lnSpc>
                <a:spcPct val="115000"/>
              </a:lnSpc>
              <a:spcAft>
                <a:spcPts val="0"/>
              </a:spcAft>
              <a:tabLst>
                <a:tab pos="752475" algn="l"/>
              </a:tabLst>
            </a:pPr>
            <a:r>
              <a:rPr lang="ru-RU" sz="2400" dirty="0">
                <a:latin typeface="Times New Roman"/>
                <a:ea typeface="Calibri"/>
                <a:cs typeface="Times New Roman"/>
              </a:rPr>
              <a:t>Определять размер объектов в сравнении друг с другом надо по одинаковым значениям признака: ваза по высоте выше, чем полка, но  полка шире вазы и длиннее.</a:t>
            </a:r>
            <a:endParaRPr lang="ru-RU" sz="1800" dirty="0">
              <a:latin typeface="Calibri"/>
              <a:ea typeface="Calibri"/>
              <a:cs typeface="Times New Roman"/>
            </a:endParaRPr>
          </a:p>
          <a:p>
            <a:pPr marL="457200" algn="just">
              <a:lnSpc>
                <a:spcPct val="115000"/>
              </a:lnSpc>
              <a:spcAft>
                <a:spcPts val="0"/>
              </a:spcAft>
              <a:tabLst>
                <a:tab pos="752475" algn="l"/>
              </a:tabLst>
            </a:pPr>
            <a:r>
              <a:rPr lang="ru-RU" sz="2400" dirty="0">
                <a:latin typeface="Times New Roman"/>
                <a:ea typeface="Calibri"/>
                <a:cs typeface="Times New Roman"/>
              </a:rPr>
              <a:t>Объекты, воспринимаемые вкусовым и обоняемым анализаторами, могут различаться по признаку размер. </a:t>
            </a:r>
            <a:r>
              <a:rPr lang="ru-RU" sz="2400" b="1" i="1" dirty="0">
                <a:latin typeface="Times New Roman"/>
                <a:ea typeface="Calibri"/>
                <a:cs typeface="Times New Roman"/>
              </a:rPr>
              <a:t>Например:</a:t>
            </a:r>
            <a:r>
              <a:rPr lang="ru-RU" sz="2400" dirty="0">
                <a:latin typeface="Times New Roman"/>
                <a:ea typeface="Calibri"/>
                <a:cs typeface="Times New Roman"/>
              </a:rPr>
              <a:t> насыщенный вкусом суп. Большое преобладание какого-либо запаха: все пропахло бензином.</a:t>
            </a:r>
            <a:endParaRPr lang="ru-RU" sz="1800" dirty="0">
              <a:latin typeface="Calibri"/>
              <a:ea typeface="Calibri"/>
              <a:cs typeface="Times New Roman"/>
            </a:endParaRPr>
          </a:p>
          <a:p>
            <a:pPr marL="457200" algn="just">
              <a:lnSpc>
                <a:spcPct val="115000"/>
              </a:lnSpc>
              <a:spcAft>
                <a:spcPts val="0"/>
              </a:spcAft>
              <a:tabLst>
                <a:tab pos="752475" algn="l"/>
              </a:tabLst>
            </a:pPr>
            <a:r>
              <a:rPr lang="ru-RU" sz="2400" dirty="0">
                <a:latin typeface="Times New Roman"/>
                <a:ea typeface="Calibri"/>
                <a:cs typeface="Times New Roman"/>
              </a:rPr>
              <a:t>В музыкальной грамоте тоже есть понятие размер, который включает в себя длительность звучания ноты. И воспринимается это слуховым анализатором. </a:t>
            </a:r>
            <a:endParaRPr lang="ru-RU" sz="1800" dirty="0">
              <a:latin typeface="Calibri"/>
              <a:ea typeface="Calibri"/>
              <a:cs typeface="Times New Roman"/>
            </a:endParaRPr>
          </a:p>
          <a:p>
            <a:pPr marL="457200" algn="just">
              <a:lnSpc>
                <a:spcPct val="115000"/>
              </a:lnSpc>
              <a:spcAft>
                <a:spcPts val="0"/>
              </a:spcAft>
              <a:tabLst>
                <a:tab pos="752475" algn="l"/>
              </a:tabLst>
            </a:pPr>
            <a:r>
              <a:rPr lang="ru-RU" sz="2400" dirty="0">
                <a:latin typeface="Times New Roman"/>
                <a:ea typeface="Calibri"/>
                <a:cs typeface="Times New Roman"/>
              </a:rPr>
              <a:t>Тактильным анализатором можно определить объекты по размеру на ощупь, без участия зрения.</a:t>
            </a:r>
            <a:endParaRPr lang="ru-RU" sz="1800" dirty="0">
              <a:latin typeface="Calibri"/>
              <a:ea typeface="Calibri"/>
              <a:cs typeface="Times New Roman"/>
            </a:endParaRPr>
          </a:p>
          <a:p>
            <a:pPr algn="just">
              <a:lnSpc>
                <a:spcPct val="115000"/>
              </a:lnSpc>
              <a:spcAft>
                <a:spcPts val="0"/>
              </a:spcAft>
            </a:pPr>
            <a:endParaRPr lang="ru-RU" sz="1800" dirty="0">
              <a:latin typeface="Calibri"/>
              <a:ea typeface="Calibri"/>
              <a:cs typeface="Times New Roman"/>
            </a:endParaRPr>
          </a:p>
          <a:p>
            <a:pPr marL="45720" indent="0">
              <a:buNone/>
            </a:pPr>
            <a:endParaRPr lang="ru-RU" dirty="0"/>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5776" y="15032"/>
            <a:ext cx="1731963" cy="1633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38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44070" y="262110"/>
            <a:ext cx="692350" cy="11393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38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36420" y="801413"/>
            <a:ext cx="442913" cy="600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309686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0" y="0"/>
            <a:ext cx="9144000" cy="6858000"/>
          </a:xfrm>
        </p:spPr>
        <p:txBody>
          <a:bodyPr>
            <a:normAutofit fontScale="47500" lnSpcReduction="20000"/>
          </a:bodyPr>
          <a:lstStyle/>
          <a:p>
            <a:pPr marL="45720" indent="0">
              <a:lnSpc>
                <a:spcPct val="115000"/>
              </a:lnSpc>
              <a:spcAft>
                <a:spcPts val="0"/>
              </a:spcAft>
              <a:buNone/>
            </a:pPr>
            <a:r>
              <a:rPr lang="ru-RU" sz="2900" b="1" dirty="0" smtClean="0">
                <a:solidFill>
                  <a:srgbClr val="FF0000"/>
                </a:solidFill>
                <a:latin typeface="Times New Roman"/>
                <a:ea typeface="Calibri"/>
                <a:cs typeface="Times New Roman"/>
              </a:rPr>
              <a:t>Технологическая </a:t>
            </a:r>
            <a:r>
              <a:rPr lang="ru-RU" sz="2900" b="1" dirty="0">
                <a:solidFill>
                  <a:srgbClr val="FF0000"/>
                </a:solidFill>
                <a:latin typeface="Times New Roman"/>
                <a:ea typeface="Calibri"/>
                <a:cs typeface="Times New Roman"/>
              </a:rPr>
              <a:t>карта ознакомления с именем признака «количество» (с 2,5  лет</a:t>
            </a:r>
            <a:r>
              <a:rPr lang="ru-RU" sz="2900" b="1" dirty="0" smtClean="0">
                <a:solidFill>
                  <a:srgbClr val="FF0000"/>
                </a:solidFill>
                <a:latin typeface="Times New Roman"/>
                <a:ea typeface="Calibri"/>
                <a:cs typeface="Times New Roman"/>
              </a:rPr>
              <a:t>).</a:t>
            </a:r>
            <a:endParaRPr lang="ru-RU" sz="2900" dirty="0">
              <a:solidFill>
                <a:srgbClr val="FF0000"/>
              </a:solidFill>
              <a:latin typeface="Calibri"/>
              <a:ea typeface="Calibri"/>
              <a:cs typeface="Times New Roman"/>
            </a:endParaRPr>
          </a:p>
          <a:p>
            <a:pPr marL="45720" indent="0" algn="just">
              <a:lnSpc>
                <a:spcPct val="115000"/>
              </a:lnSpc>
              <a:spcAft>
                <a:spcPts val="0"/>
              </a:spcAft>
              <a:buNone/>
            </a:pPr>
            <a:r>
              <a:rPr lang="ru-RU" sz="2400" dirty="0" smtClean="0">
                <a:latin typeface="Times New Roman"/>
                <a:ea typeface="Calibri"/>
                <a:cs typeface="Times New Roman"/>
              </a:rPr>
              <a:t>Объявить </a:t>
            </a:r>
            <a:r>
              <a:rPr lang="ru-RU" sz="2400" dirty="0">
                <a:latin typeface="Times New Roman"/>
                <a:ea typeface="Calibri"/>
                <a:cs typeface="Times New Roman"/>
              </a:rPr>
              <a:t>детям, что в гостях у нас имя признака «количество» и мы будем  искать его значение </a:t>
            </a:r>
            <a:endParaRPr lang="ru-RU" sz="2400" dirty="0" smtClean="0">
              <a:latin typeface="Times New Roman"/>
              <a:ea typeface="Calibri"/>
              <a:cs typeface="Times New Roman"/>
            </a:endParaRPr>
          </a:p>
          <a:p>
            <a:pPr marL="45720" indent="0" algn="just">
              <a:lnSpc>
                <a:spcPct val="115000"/>
              </a:lnSpc>
              <a:spcAft>
                <a:spcPts val="0"/>
              </a:spcAft>
              <a:buNone/>
            </a:pPr>
            <a:r>
              <a:rPr lang="ru-RU" sz="2400" dirty="0" smtClean="0">
                <a:latin typeface="Times New Roman"/>
                <a:ea typeface="Calibri"/>
                <a:cs typeface="Times New Roman"/>
              </a:rPr>
              <a:t>в объектах</a:t>
            </a:r>
          </a:p>
          <a:p>
            <a:pPr marL="45720" indent="0" algn="just">
              <a:lnSpc>
                <a:spcPct val="115000"/>
              </a:lnSpc>
              <a:spcAft>
                <a:spcPts val="0"/>
              </a:spcAft>
              <a:buNone/>
            </a:pPr>
            <a:r>
              <a:rPr lang="ru-RU" sz="2400" dirty="0" smtClean="0">
                <a:latin typeface="Times New Roman"/>
                <a:ea typeface="Calibri"/>
                <a:cs typeface="Times New Roman"/>
              </a:rPr>
              <a:t>Организовать </a:t>
            </a:r>
            <a:r>
              <a:rPr lang="ru-RU" sz="2400" dirty="0">
                <a:latin typeface="Times New Roman"/>
                <a:ea typeface="Calibri"/>
                <a:cs typeface="Times New Roman"/>
              </a:rPr>
              <a:t>«поиск»  значения признака «количество» в ближайшем окружении. Поиски значений признака </a:t>
            </a:r>
            <a:endParaRPr lang="ru-RU" sz="2400" dirty="0" smtClean="0">
              <a:latin typeface="Times New Roman"/>
              <a:ea typeface="Calibri"/>
              <a:cs typeface="Times New Roman"/>
            </a:endParaRPr>
          </a:p>
          <a:p>
            <a:pPr marL="45720" indent="0" algn="just">
              <a:lnSpc>
                <a:spcPct val="115000"/>
              </a:lnSpc>
              <a:spcAft>
                <a:spcPts val="0"/>
              </a:spcAft>
              <a:buNone/>
            </a:pPr>
            <a:r>
              <a:rPr lang="ru-RU" sz="2400" dirty="0" smtClean="0">
                <a:latin typeface="Times New Roman"/>
                <a:ea typeface="Calibri"/>
                <a:cs typeface="Times New Roman"/>
              </a:rPr>
              <a:t>продолжаются</a:t>
            </a:r>
            <a:r>
              <a:rPr lang="ru-RU" sz="2400" dirty="0">
                <a:latin typeface="Times New Roman"/>
                <a:ea typeface="Calibri"/>
                <a:cs typeface="Times New Roman"/>
              </a:rPr>
              <a:t>:</a:t>
            </a:r>
            <a:endParaRPr lang="ru-RU" sz="1800" dirty="0">
              <a:latin typeface="Calibri"/>
              <a:ea typeface="Calibri"/>
              <a:cs typeface="Times New Roman"/>
            </a:endParaRPr>
          </a:p>
          <a:p>
            <a:pPr marL="342900" lvl="0" indent="-342900" algn="just">
              <a:lnSpc>
                <a:spcPct val="115000"/>
              </a:lnSpc>
              <a:spcAft>
                <a:spcPts val="0"/>
              </a:spcAft>
              <a:buFont typeface="Symbol"/>
              <a:buChar char=""/>
            </a:pPr>
            <a:r>
              <a:rPr lang="ru-RU" sz="2400" dirty="0">
                <a:latin typeface="Times New Roman"/>
                <a:ea typeface="Calibri"/>
                <a:cs typeface="Times New Roman"/>
              </a:rPr>
              <a:t>не менее 7 дней в  1-ой младшей группе; </a:t>
            </a:r>
            <a:endParaRPr lang="ru-RU" sz="1800" dirty="0">
              <a:latin typeface="Calibri"/>
              <a:ea typeface="Calibri"/>
              <a:cs typeface="Times New Roman"/>
            </a:endParaRPr>
          </a:p>
          <a:p>
            <a:pPr marL="342900" lvl="0" indent="-342900" algn="just">
              <a:lnSpc>
                <a:spcPct val="115000"/>
              </a:lnSpc>
              <a:spcAft>
                <a:spcPts val="0"/>
              </a:spcAft>
              <a:buFont typeface="Symbol"/>
              <a:buChar char=""/>
            </a:pPr>
            <a:r>
              <a:rPr lang="ru-RU" sz="2400" dirty="0">
                <a:latin typeface="Times New Roman"/>
                <a:ea typeface="Calibri"/>
                <a:cs typeface="Times New Roman"/>
              </a:rPr>
              <a:t>4 - 5 дней – во 2-ой младшей и  средней группах; </a:t>
            </a:r>
            <a:endParaRPr lang="ru-RU" sz="1800" dirty="0">
              <a:latin typeface="Calibri"/>
              <a:ea typeface="Calibri"/>
              <a:cs typeface="Times New Roman"/>
            </a:endParaRPr>
          </a:p>
          <a:p>
            <a:pPr marL="342900" lvl="0" indent="-342900" algn="just">
              <a:lnSpc>
                <a:spcPct val="115000"/>
              </a:lnSpc>
              <a:spcAft>
                <a:spcPts val="0"/>
              </a:spcAft>
              <a:buFont typeface="Symbol"/>
              <a:buChar char=""/>
            </a:pPr>
            <a:r>
              <a:rPr lang="ru-RU" sz="2400" dirty="0">
                <a:latin typeface="Times New Roman"/>
                <a:ea typeface="Calibri"/>
                <a:cs typeface="Times New Roman"/>
              </a:rPr>
              <a:t>2-3 дня в старшей и подготовительной </a:t>
            </a:r>
            <a:r>
              <a:rPr lang="ru-RU" sz="2400" dirty="0" smtClean="0">
                <a:latin typeface="Times New Roman"/>
                <a:ea typeface="Calibri"/>
                <a:cs typeface="Times New Roman"/>
              </a:rPr>
              <a:t>группах.</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pPr>
            <a:r>
              <a:rPr lang="ru-RU" sz="2400" dirty="0" smtClean="0">
                <a:latin typeface="Times New Roman"/>
                <a:ea typeface="Calibri"/>
                <a:cs typeface="Times New Roman"/>
              </a:rPr>
              <a:t>В </a:t>
            </a:r>
            <a:r>
              <a:rPr lang="ru-RU" sz="2400" dirty="0">
                <a:latin typeface="Times New Roman"/>
                <a:ea typeface="Calibri"/>
                <a:cs typeface="Times New Roman"/>
              </a:rPr>
              <a:t>течение дня во всех свободных паузах, режимных моментах </a:t>
            </a:r>
            <a:r>
              <a:rPr lang="ru-RU" sz="2400" dirty="0" smtClean="0">
                <a:latin typeface="Times New Roman"/>
                <a:ea typeface="Calibri"/>
                <a:cs typeface="Times New Roman"/>
              </a:rPr>
              <a:t>на </a:t>
            </a:r>
            <a:r>
              <a:rPr lang="ru-RU" sz="2400" dirty="0">
                <a:latin typeface="Times New Roman"/>
                <a:ea typeface="Calibri"/>
                <a:cs typeface="Times New Roman"/>
              </a:rPr>
              <a:t>прогулке ищем значения признака «количество». </a:t>
            </a:r>
            <a:endParaRPr lang="ru-RU" sz="2400" dirty="0" smtClean="0">
              <a:latin typeface="Times New Roman"/>
              <a:ea typeface="Calibri"/>
              <a:cs typeface="Times New Roman"/>
            </a:endParaRPr>
          </a:p>
          <a:p>
            <a:pPr marL="0" lvl="0" indent="0" algn="just">
              <a:lnSpc>
                <a:spcPct val="115000"/>
              </a:lnSpc>
              <a:spcAft>
                <a:spcPts val="0"/>
              </a:spcAft>
              <a:buNone/>
            </a:pPr>
            <a:r>
              <a:rPr lang="ru-RU" sz="2400" b="1" i="1" dirty="0" smtClean="0">
                <a:latin typeface="Times New Roman"/>
                <a:ea typeface="Calibri"/>
                <a:cs typeface="Times New Roman"/>
              </a:rPr>
              <a:t>Например</a:t>
            </a:r>
            <a:r>
              <a:rPr lang="ru-RU" sz="2400" b="1" i="1" dirty="0">
                <a:latin typeface="Times New Roman"/>
                <a:ea typeface="Calibri"/>
                <a:cs typeface="Times New Roman"/>
              </a:rPr>
              <a:t>:</a:t>
            </a:r>
            <a:r>
              <a:rPr lang="ru-RU" sz="2400" dirty="0">
                <a:latin typeface="Times New Roman"/>
                <a:ea typeface="Calibri"/>
                <a:cs typeface="Times New Roman"/>
              </a:rPr>
              <a:t> «Береза на нашем участке одна, а детей много», «машинок   мало, по количеству, а кубиков много». Сформированные навыки счета позволяют ребенку пересчитать объекты и сравнить количество. </a:t>
            </a:r>
            <a:r>
              <a:rPr lang="ru-RU" sz="2400" b="1" i="1" dirty="0">
                <a:latin typeface="Times New Roman"/>
                <a:ea typeface="Calibri"/>
                <a:cs typeface="Times New Roman"/>
              </a:rPr>
              <a:t>Например,</a:t>
            </a:r>
            <a:r>
              <a:rPr lang="ru-RU" sz="2400" dirty="0">
                <a:latin typeface="Times New Roman"/>
                <a:ea typeface="Calibri"/>
                <a:cs typeface="Times New Roman"/>
              </a:rPr>
              <a:t> детей четверо по количеству и столько же </a:t>
            </a:r>
            <a:r>
              <a:rPr lang="ru-RU" sz="2400" dirty="0" smtClean="0">
                <a:latin typeface="Times New Roman"/>
                <a:ea typeface="Calibri"/>
                <a:cs typeface="Times New Roman"/>
              </a:rPr>
              <a:t>карандашей.</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pPr>
            <a:r>
              <a:rPr lang="ru-RU" sz="2400" dirty="0" smtClean="0">
                <a:latin typeface="Times New Roman"/>
                <a:ea typeface="Calibri"/>
                <a:cs typeface="Times New Roman"/>
              </a:rPr>
              <a:t>Активизация </a:t>
            </a:r>
            <a:r>
              <a:rPr lang="ru-RU" sz="2400" dirty="0">
                <a:latin typeface="Times New Roman"/>
                <a:ea typeface="Calibri"/>
                <a:cs typeface="Times New Roman"/>
              </a:rPr>
              <a:t>словаря: в речь ребенка включаются  прилагательные: пустое, полное и т. д.  Наречие: много, мало и т. д.  Все виды </a:t>
            </a:r>
            <a:r>
              <a:rPr lang="ru-RU" sz="2400" dirty="0" smtClean="0">
                <a:latin typeface="Times New Roman"/>
                <a:ea typeface="Calibri"/>
                <a:cs typeface="Times New Roman"/>
              </a:rPr>
              <a:t>числительны</a:t>
            </a:r>
          </a:p>
          <a:p>
            <a:pPr marL="342900" lvl="0" indent="-342900" algn="just">
              <a:lnSpc>
                <a:spcPct val="115000"/>
              </a:lnSpc>
              <a:spcAft>
                <a:spcPts val="0"/>
              </a:spcAft>
              <a:buFont typeface="Symbol"/>
              <a:buChar char=""/>
            </a:pPr>
            <a:r>
              <a:rPr lang="ru-RU" sz="2400" dirty="0" smtClean="0">
                <a:latin typeface="Times New Roman"/>
                <a:ea typeface="Calibri"/>
                <a:cs typeface="Times New Roman"/>
              </a:rPr>
              <a:t>Проверить </a:t>
            </a:r>
            <a:r>
              <a:rPr lang="ru-RU" sz="2400" dirty="0">
                <a:latin typeface="Times New Roman"/>
                <a:ea typeface="Calibri"/>
                <a:cs typeface="Times New Roman"/>
              </a:rPr>
              <a:t>усвоение детьми имени признака «количество» с помощью </a:t>
            </a:r>
            <a:r>
              <a:rPr lang="ru-RU" sz="2400" dirty="0" smtClean="0">
                <a:latin typeface="Times New Roman"/>
                <a:ea typeface="Calibri"/>
                <a:cs typeface="Times New Roman"/>
              </a:rPr>
              <a:t>вопросов.</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pPr>
            <a:r>
              <a:rPr lang="ru-RU" sz="2400" dirty="0" smtClean="0">
                <a:latin typeface="Times New Roman"/>
                <a:ea typeface="Calibri"/>
                <a:cs typeface="Times New Roman"/>
              </a:rPr>
              <a:t>Воспитатель </a:t>
            </a:r>
            <a:r>
              <a:rPr lang="ru-RU" sz="2400" dirty="0">
                <a:latin typeface="Times New Roman"/>
                <a:ea typeface="Calibri"/>
                <a:cs typeface="Times New Roman"/>
              </a:rPr>
              <a:t>задает вопрос детям: «Что нужно сделать, чтобы узнать количество объекта?», «</a:t>
            </a:r>
            <a:r>
              <a:rPr lang="ru-RU" sz="3200" dirty="0" smtClean="0">
                <a:latin typeface="Times New Roman"/>
                <a:ea typeface="Calibri"/>
                <a:cs typeface="Times New Roman"/>
              </a:rPr>
              <a:t>Какое</a:t>
            </a:r>
            <a:r>
              <a:rPr lang="ru-RU" sz="2400" dirty="0" smtClean="0">
                <a:latin typeface="Times New Roman"/>
                <a:ea typeface="Calibri"/>
                <a:cs typeface="Times New Roman"/>
              </a:rPr>
              <a:t> </a:t>
            </a:r>
            <a:r>
              <a:rPr lang="ru-RU" sz="2400" dirty="0">
                <a:latin typeface="Times New Roman"/>
                <a:ea typeface="Calibri"/>
                <a:cs typeface="Times New Roman"/>
              </a:rPr>
              <a:t>количество объектов?». Дети: «Посмотреть на объект и если точнее узнать, включить других помощников умной головы</a:t>
            </a:r>
            <a:r>
              <a:rPr lang="ru-RU" sz="2400" dirty="0" smtClean="0">
                <a:latin typeface="Times New Roman"/>
                <a:ea typeface="Calibri"/>
                <a:cs typeface="Times New Roman"/>
              </a:rPr>
              <a:t>».</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pPr>
            <a:r>
              <a:rPr lang="ru-RU" sz="2400" dirty="0" smtClean="0">
                <a:latin typeface="Times New Roman"/>
                <a:ea typeface="Calibri"/>
                <a:cs typeface="Times New Roman"/>
              </a:rPr>
              <a:t>Внести  </a:t>
            </a:r>
            <a:r>
              <a:rPr lang="ru-RU" sz="2400" dirty="0">
                <a:latin typeface="Times New Roman"/>
                <a:ea typeface="Calibri"/>
                <a:cs typeface="Times New Roman"/>
              </a:rPr>
              <a:t>значок, который схематично изображает признак  «количество». Спросить детей: «О каком  признаке объекта спрашивает значок?», «Объект, сколько тебя по количеству?», «Какое количество объектов?» - ответы </a:t>
            </a:r>
            <a:r>
              <a:rPr lang="ru-RU" sz="2400" dirty="0" smtClean="0">
                <a:latin typeface="Times New Roman"/>
                <a:ea typeface="Calibri"/>
                <a:cs typeface="Times New Roman"/>
              </a:rPr>
              <a:t>детей.</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pPr>
            <a:r>
              <a:rPr lang="ru-RU" sz="2400" dirty="0" smtClean="0">
                <a:latin typeface="Times New Roman"/>
                <a:ea typeface="Calibri"/>
                <a:cs typeface="Times New Roman"/>
              </a:rPr>
              <a:t>Значок </a:t>
            </a:r>
            <a:r>
              <a:rPr lang="ru-RU" sz="2400" dirty="0">
                <a:latin typeface="Times New Roman"/>
                <a:ea typeface="Calibri"/>
                <a:cs typeface="Times New Roman"/>
              </a:rPr>
              <a:t>«количество» помещается на пособии «Объект – имя признака – значение имени признака». Обратить внимание детей  на значок, повторить какой вопрос он задает. Организовать самостоятельный поиск ответа на этот </a:t>
            </a:r>
            <a:r>
              <a:rPr lang="ru-RU" sz="2400" dirty="0" smtClean="0">
                <a:latin typeface="Times New Roman"/>
                <a:ea typeface="Calibri"/>
                <a:cs typeface="Times New Roman"/>
              </a:rPr>
              <a:t>вопрос.</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pPr>
            <a:r>
              <a:rPr lang="ru-RU" sz="2400" dirty="0" smtClean="0">
                <a:latin typeface="Times New Roman"/>
                <a:ea typeface="Calibri"/>
                <a:cs typeface="Times New Roman"/>
              </a:rPr>
              <a:t>В </a:t>
            </a:r>
            <a:r>
              <a:rPr lang="ru-RU" sz="2400" dirty="0">
                <a:latin typeface="Times New Roman"/>
                <a:ea typeface="Calibri"/>
                <a:cs typeface="Times New Roman"/>
              </a:rPr>
              <a:t>режимных моментах и образовательных ситуациях дети самостоятельно формулируют вопрос от имени признака (значка) и сами ищут ответ на него.</a:t>
            </a:r>
            <a:r>
              <a:rPr lang="ru-RU" sz="2400" dirty="0">
                <a:latin typeface="Times New Roman"/>
                <a:ea typeface="Times New Roman"/>
                <a:cs typeface="Times New Roman"/>
              </a:rPr>
              <a:t> Для становления детской самостоятельности используются карточки разных типов </a:t>
            </a:r>
            <a:r>
              <a:rPr lang="ru-RU" sz="2400" dirty="0" smtClean="0">
                <a:latin typeface="Times New Roman"/>
                <a:ea typeface="Times New Roman"/>
                <a:cs typeface="Times New Roman"/>
              </a:rPr>
              <a:t>вопросов.</a:t>
            </a:r>
            <a:endParaRPr lang="ru-RU" sz="1800" dirty="0" smtClean="0">
              <a:latin typeface="Calibri"/>
              <a:ea typeface="Times New Roman"/>
              <a:cs typeface="Times New Roman"/>
            </a:endParaRPr>
          </a:p>
          <a:p>
            <a:pPr marL="342900" lvl="0" indent="-342900" algn="just">
              <a:lnSpc>
                <a:spcPct val="115000"/>
              </a:lnSpc>
              <a:spcAft>
                <a:spcPts val="0"/>
              </a:spcAft>
              <a:buFont typeface="Symbol"/>
              <a:buChar char=""/>
            </a:pPr>
            <a:r>
              <a:rPr lang="ru-RU" sz="2400" dirty="0" smtClean="0">
                <a:latin typeface="Times New Roman"/>
                <a:ea typeface="Calibri"/>
                <a:cs typeface="Times New Roman"/>
              </a:rPr>
              <a:t>Дети </a:t>
            </a:r>
            <a:r>
              <a:rPr lang="ru-RU" sz="2400" dirty="0">
                <a:latin typeface="Times New Roman"/>
                <a:ea typeface="Calibri"/>
                <a:cs typeface="Times New Roman"/>
              </a:rPr>
              <a:t>могут объяснить, что все объекты окружающего мира имеют признак количества. Чтобы его определить нужно на объект посмотреть, понюхать, потрогать руками, при необходимости, послушать и пробовать на вкус.  Для выяснения этого признака нужны все помощники умной </a:t>
            </a:r>
            <a:r>
              <a:rPr lang="ru-RU" sz="2400" dirty="0" smtClean="0">
                <a:latin typeface="Times New Roman"/>
                <a:ea typeface="Calibri"/>
                <a:cs typeface="Times New Roman"/>
              </a:rPr>
              <a:t>головы.</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pPr>
            <a:r>
              <a:rPr lang="ru-RU" sz="2400" b="1" dirty="0" smtClean="0">
                <a:latin typeface="Times New Roman"/>
                <a:ea typeface="Calibri"/>
                <a:cs typeface="Times New Roman"/>
              </a:rPr>
              <a:t>Примечание</a:t>
            </a:r>
            <a:r>
              <a:rPr lang="ru-RU" sz="2400" b="1" dirty="0">
                <a:latin typeface="Times New Roman"/>
                <a:ea typeface="Calibri"/>
                <a:cs typeface="Times New Roman"/>
              </a:rPr>
              <a:t>. </a:t>
            </a:r>
            <a:r>
              <a:rPr lang="ru-RU" sz="1800" dirty="0" smtClean="0">
                <a:latin typeface="Calibri"/>
                <a:ea typeface="Calibri"/>
                <a:cs typeface="Times New Roman"/>
              </a:rPr>
              <a:t>з</a:t>
            </a:r>
            <a:r>
              <a:rPr lang="ru-RU" sz="2400" dirty="0" smtClean="0">
                <a:latin typeface="Times New Roman"/>
                <a:ea typeface="Calibri"/>
                <a:cs typeface="Times New Roman"/>
              </a:rPr>
              <a:t>начение </a:t>
            </a:r>
            <a:r>
              <a:rPr lang="ru-RU" sz="2400" dirty="0">
                <a:latin typeface="Times New Roman"/>
                <a:ea typeface="Calibri"/>
                <a:cs typeface="Times New Roman"/>
              </a:rPr>
              <a:t>имени признака «количество» можно определить с помощью различных анализаторов:</a:t>
            </a:r>
            <a:endParaRPr lang="ru-RU" sz="1800" dirty="0">
              <a:latin typeface="Calibri"/>
              <a:ea typeface="Calibri"/>
              <a:cs typeface="Times New Roman"/>
            </a:endParaRPr>
          </a:p>
          <a:p>
            <a:pPr marL="342900" lvl="0" indent="-342900" algn="just">
              <a:lnSpc>
                <a:spcPct val="115000"/>
              </a:lnSpc>
              <a:spcAft>
                <a:spcPts val="0"/>
              </a:spcAft>
              <a:buFont typeface="Symbol"/>
              <a:buChar char=""/>
              <a:tabLst>
                <a:tab pos="457200" algn="l"/>
              </a:tabLst>
            </a:pPr>
            <a:r>
              <a:rPr lang="ru-RU" sz="2400" dirty="0">
                <a:latin typeface="Times New Roman"/>
                <a:ea typeface="Calibri"/>
                <a:cs typeface="Times New Roman"/>
              </a:rPr>
              <a:t>зрительным, «на глаз», каких-то объектов больше, каких-то меньше;</a:t>
            </a:r>
            <a:endParaRPr lang="ru-RU" sz="1800" dirty="0">
              <a:latin typeface="Calibri"/>
              <a:ea typeface="Calibri"/>
              <a:cs typeface="Times New Roman"/>
            </a:endParaRPr>
          </a:p>
          <a:p>
            <a:pPr marL="342900" lvl="0" indent="-342900" algn="just">
              <a:lnSpc>
                <a:spcPct val="115000"/>
              </a:lnSpc>
              <a:spcAft>
                <a:spcPts val="0"/>
              </a:spcAft>
              <a:buFont typeface="Symbol"/>
              <a:buChar char=""/>
              <a:tabLst>
                <a:tab pos="457200" algn="l"/>
              </a:tabLst>
            </a:pPr>
            <a:r>
              <a:rPr lang="ru-RU" sz="2400" dirty="0">
                <a:latin typeface="Times New Roman"/>
                <a:ea typeface="Calibri"/>
                <a:cs typeface="Times New Roman"/>
              </a:rPr>
              <a:t>вкусовым, каких-то продуктов  в блюде больше, каких-то меньше;</a:t>
            </a:r>
            <a:endParaRPr lang="ru-RU" sz="1800" dirty="0">
              <a:latin typeface="Calibri"/>
              <a:ea typeface="Calibri"/>
              <a:cs typeface="Times New Roman"/>
            </a:endParaRPr>
          </a:p>
          <a:p>
            <a:pPr marL="342900" lvl="0" indent="-342900" algn="just">
              <a:lnSpc>
                <a:spcPct val="115000"/>
              </a:lnSpc>
              <a:spcAft>
                <a:spcPts val="0"/>
              </a:spcAft>
              <a:buFont typeface="Symbol"/>
              <a:buChar char=""/>
              <a:tabLst>
                <a:tab pos="457200" algn="l"/>
              </a:tabLst>
            </a:pPr>
            <a:r>
              <a:rPr lang="ru-RU" sz="2400" dirty="0">
                <a:latin typeface="Times New Roman"/>
                <a:ea typeface="Calibri"/>
                <a:cs typeface="Times New Roman"/>
              </a:rPr>
              <a:t>слуховым, каких-то инструментов в мелодии звучит больше, каких-то меньше;</a:t>
            </a:r>
            <a:endParaRPr lang="ru-RU" sz="1800" dirty="0">
              <a:latin typeface="Calibri"/>
              <a:ea typeface="Calibri"/>
              <a:cs typeface="Times New Roman"/>
            </a:endParaRPr>
          </a:p>
          <a:p>
            <a:pPr marL="342900" lvl="0" indent="-342900" algn="just">
              <a:lnSpc>
                <a:spcPct val="115000"/>
              </a:lnSpc>
              <a:spcAft>
                <a:spcPts val="0"/>
              </a:spcAft>
              <a:buFont typeface="Symbol"/>
              <a:buChar char=""/>
              <a:tabLst>
                <a:tab pos="457200" algn="l"/>
              </a:tabLst>
            </a:pPr>
            <a:r>
              <a:rPr lang="ru-RU" sz="2400" dirty="0">
                <a:latin typeface="Times New Roman"/>
                <a:ea typeface="Calibri"/>
                <a:cs typeface="Times New Roman"/>
              </a:rPr>
              <a:t>тактильным, каких-то объектов на ощупь можно воспринять больше или меньше;</a:t>
            </a:r>
            <a:endParaRPr lang="ru-RU" sz="1800" dirty="0">
              <a:latin typeface="Calibri"/>
              <a:ea typeface="Calibri"/>
              <a:cs typeface="Times New Roman"/>
            </a:endParaRPr>
          </a:p>
          <a:p>
            <a:pPr marL="342900" lvl="0" indent="-342900" algn="just">
              <a:lnSpc>
                <a:spcPct val="115000"/>
              </a:lnSpc>
              <a:spcAft>
                <a:spcPts val="0"/>
              </a:spcAft>
              <a:buFont typeface="Symbol"/>
              <a:buChar char=""/>
              <a:tabLst>
                <a:tab pos="457200" algn="l"/>
              </a:tabLst>
            </a:pPr>
            <a:r>
              <a:rPr lang="ru-RU" sz="2400" dirty="0">
                <a:latin typeface="Times New Roman"/>
                <a:ea typeface="Calibri"/>
                <a:cs typeface="Times New Roman"/>
              </a:rPr>
              <a:t>обонятельным, каких-то запахов больше, каких-то меньше.</a:t>
            </a:r>
            <a:endParaRPr lang="ru-RU" sz="1800" dirty="0">
              <a:latin typeface="Calibri"/>
              <a:ea typeface="Calibri"/>
              <a:cs typeface="Times New Roman"/>
            </a:endParaRPr>
          </a:p>
          <a:p>
            <a:pPr marL="45720" indent="0">
              <a:buNone/>
            </a:pPr>
            <a:endParaRPr lang="ru-RU" dirty="0"/>
          </a:p>
        </p:txBody>
      </p:sp>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24625" y="116632"/>
            <a:ext cx="1736725" cy="1633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Блок-схема: узел 229"/>
          <p:cNvSpPr>
            <a:spLocks noChangeArrowheads="1"/>
          </p:cNvSpPr>
          <p:nvPr/>
        </p:nvSpPr>
        <p:spPr bwMode="auto">
          <a:xfrm>
            <a:off x="7681316" y="542825"/>
            <a:ext cx="149225" cy="184150"/>
          </a:xfrm>
          <a:prstGeom prst="flowChartConnector">
            <a:avLst/>
          </a:prstGeom>
          <a:solidFill>
            <a:srgbClr val="000000"/>
          </a:solidFill>
          <a:ln w="25400">
            <a:solidFill>
              <a:srgbClr val="000000"/>
            </a:solidFill>
            <a:round/>
            <a:headEnd/>
            <a:tailEnd/>
          </a:ln>
        </p:spPr>
        <p:txBody>
          <a:bodyPr vert="horz" wrap="square" lIns="91440" tIns="45720" rIns="91440" bIns="45720" numCol="1" anchor="ctr" anchorCtr="0" compatLnSpc="1">
            <a:prstTxWarp prst="textNoShape">
              <a:avLst/>
            </a:prstTxWarp>
          </a:bodyPr>
          <a:lstStyle/>
          <a:p>
            <a:endParaRPr lang="ru-RU"/>
          </a:p>
        </p:txBody>
      </p:sp>
      <p:pic>
        <p:nvPicPr>
          <p:cNvPr id="1741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48411" y="871089"/>
            <a:ext cx="180975" cy="219075"/>
          </a:xfrm>
          <a:prstGeom prst="rect">
            <a:avLst/>
          </a:prstGeom>
          <a:noFill/>
          <a:extLst>
            <a:ext uri="{909E8E84-426E-40DD-AFC4-6F175D3DCCD1}">
              <a14:hiddenFill xmlns:a14="http://schemas.microsoft.com/office/drawing/2010/main">
                <a:solidFill>
                  <a:srgbClr val="FFFFFF"/>
                </a:solidFill>
              </a14:hiddenFill>
            </a:ext>
          </a:extLst>
        </p:spPr>
      </p:pic>
      <p:pic>
        <p:nvPicPr>
          <p:cNvPr id="1741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47382" y="861340"/>
            <a:ext cx="180975" cy="219075"/>
          </a:xfrm>
          <a:prstGeom prst="rect">
            <a:avLst/>
          </a:prstGeom>
          <a:noFill/>
          <a:extLst>
            <a:ext uri="{909E8E84-426E-40DD-AFC4-6F175D3DCCD1}">
              <a14:hiddenFill xmlns:a14="http://schemas.microsoft.com/office/drawing/2010/main">
                <a:solidFill>
                  <a:srgbClr val="FFFFFF"/>
                </a:solidFill>
              </a14:hiddenFill>
            </a:ext>
          </a:extLst>
        </p:spPr>
      </p:pic>
      <p:pic>
        <p:nvPicPr>
          <p:cNvPr id="1741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45261" y="1234851"/>
            <a:ext cx="180975" cy="219075"/>
          </a:xfrm>
          <a:prstGeom prst="rect">
            <a:avLst/>
          </a:prstGeom>
          <a:noFill/>
          <a:extLst>
            <a:ext uri="{909E8E84-426E-40DD-AFC4-6F175D3DCCD1}">
              <a14:hiddenFill xmlns:a14="http://schemas.microsoft.com/office/drawing/2010/main">
                <a:solidFill>
                  <a:srgbClr val="FFFFFF"/>
                </a:solidFill>
              </a14:hiddenFill>
            </a:ext>
          </a:extLst>
        </p:spPr>
      </p:pic>
      <p:pic>
        <p:nvPicPr>
          <p:cNvPr id="1741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43241" y="1234850"/>
            <a:ext cx="180975" cy="219075"/>
          </a:xfrm>
          <a:prstGeom prst="rect">
            <a:avLst/>
          </a:prstGeom>
          <a:noFill/>
          <a:extLst>
            <a:ext uri="{909E8E84-426E-40DD-AFC4-6F175D3DCCD1}">
              <a14:hiddenFill xmlns:a14="http://schemas.microsoft.com/office/drawing/2010/main">
                <a:solidFill>
                  <a:srgbClr val="FFFFFF"/>
                </a:solidFill>
              </a14:hiddenFill>
            </a:ext>
          </a:extLst>
        </p:spPr>
      </p:pic>
      <p:pic>
        <p:nvPicPr>
          <p:cNvPr id="17416"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51465" y="634900"/>
            <a:ext cx="180975" cy="219075"/>
          </a:xfrm>
          <a:prstGeom prst="rect">
            <a:avLst/>
          </a:prstGeom>
          <a:noFill/>
          <a:extLst>
            <a:ext uri="{909E8E84-426E-40DD-AFC4-6F175D3DCCD1}">
              <a14:hiddenFill xmlns:a14="http://schemas.microsoft.com/office/drawing/2010/main">
                <a:solidFill>
                  <a:srgbClr val="FFFFFF"/>
                </a:solidFill>
              </a14:hiddenFill>
            </a:ext>
          </a:extLst>
        </p:spPr>
      </p:pic>
      <p:pic>
        <p:nvPicPr>
          <p:cNvPr id="17417"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37869" y="270966"/>
            <a:ext cx="885058" cy="13567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88327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0" y="0"/>
            <a:ext cx="9144000" cy="6858000"/>
          </a:xfrm>
        </p:spPr>
        <p:txBody>
          <a:bodyPr>
            <a:normAutofit fontScale="47500" lnSpcReduction="20000"/>
          </a:bodyPr>
          <a:lstStyle/>
          <a:p>
            <a:pPr marL="45720" indent="0">
              <a:lnSpc>
                <a:spcPct val="115000"/>
              </a:lnSpc>
              <a:spcAft>
                <a:spcPts val="0"/>
              </a:spcAft>
              <a:buNone/>
            </a:pPr>
            <a:r>
              <a:rPr lang="ru-RU" sz="2900" b="1" dirty="0">
                <a:solidFill>
                  <a:srgbClr val="FF0000"/>
                </a:solidFill>
                <a:latin typeface="Times New Roman"/>
                <a:ea typeface="Calibri"/>
                <a:cs typeface="Times New Roman"/>
              </a:rPr>
              <a:t>Технологическая карта ознакомления с именем признака «форма</a:t>
            </a:r>
            <a:r>
              <a:rPr lang="ru-RU" sz="2900" b="1" dirty="0" smtClean="0">
                <a:solidFill>
                  <a:srgbClr val="FF0000"/>
                </a:solidFill>
                <a:latin typeface="Times New Roman"/>
                <a:ea typeface="Calibri"/>
                <a:cs typeface="Times New Roman"/>
              </a:rPr>
              <a:t>»</a:t>
            </a:r>
            <a:r>
              <a:rPr lang="ru-RU" sz="2900" dirty="0" smtClean="0">
                <a:solidFill>
                  <a:srgbClr val="FF0000"/>
                </a:solidFill>
                <a:latin typeface="Calibri"/>
                <a:ea typeface="Calibri"/>
                <a:cs typeface="Times New Roman"/>
              </a:rPr>
              <a:t> </a:t>
            </a:r>
            <a:r>
              <a:rPr lang="ru-RU" sz="2900" b="1" dirty="0" smtClean="0">
                <a:solidFill>
                  <a:srgbClr val="FF0000"/>
                </a:solidFill>
                <a:latin typeface="Times New Roman"/>
                <a:ea typeface="Calibri"/>
                <a:cs typeface="Times New Roman"/>
              </a:rPr>
              <a:t>(</a:t>
            </a:r>
            <a:r>
              <a:rPr lang="ru-RU" sz="2900" b="1" dirty="0">
                <a:solidFill>
                  <a:srgbClr val="FF0000"/>
                </a:solidFill>
                <a:latin typeface="Times New Roman"/>
                <a:ea typeface="Calibri"/>
                <a:cs typeface="Times New Roman"/>
              </a:rPr>
              <a:t>с 2,5  лет).</a:t>
            </a:r>
            <a:endParaRPr lang="ru-RU" sz="2900" dirty="0">
              <a:solidFill>
                <a:srgbClr val="FF0000"/>
              </a:solidFill>
              <a:latin typeface="Calibri"/>
              <a:ea typeface="Calibri"/>
              <a:cs typeface="Times New Roman"/>
            </a:endParaRPr>
          </a:p>
          <a:p>
            <a:pPr marL="45720" indent="0" algn="just">
              <a:lnSpc>
                <a:spcPct val="115000"/>
              </a:lnSpc>
              <a:spcAft>
                <a:spcPts val="0"/>
              </a:spcAft>
              <a:buNone/>
            </a:pPr>
            <a:r>
              <a:rPr lang="ru-RU" sz="2400" dirty="0" smtClean="0">
                <a:latin typeface="Times New Roman" panose="02020603050405020304" pitchFamily="18" charset="0"/>
                <a:ea typeface="Calibri"/>
                <a:cs typeface="Times New Roman" panose="02020603050405020304" pitchFamily="18" charset="0"/>
              </a:rPr>
              <a:t>Объявить </a:t>
            </a:r>
            <a:r>
              <a:rPr lang="ru-RU" sz="2400" dirty="0">
                <a:latin typeface="Times New Roman" panose="02020603050405020304" pitchFamily="18" charset="0"/>
                <a:ea typeface="Calibri"/>
                <a:cs typeface="Times New Roman" panose="02020603050405020304" pitchFamily="18" charset="0"/>
              </a:rPr>
              <a:t>детям, что в гостях у нас имя признака «форма» и мы будем  искать его значения в </a:t>
            </a:r>
            <a:r>
              <a:rPr lang="ru-RU" sz="2400" dirty="0" smtClean="0">
                <a:latin typeface="Times New Roman" panose="02020603050405020304" pitchFamily="18" charset="0"/>
                <a:ea typeface="Calibri"/>
                <a:cs typeface="Times New Roman" panose="02020603050405020304" pitchFamily="18" charset="0"/>
              </a:rPr>
              <a:t>объектах</a:t>
            </a:r>
          </a:p>
          <a:p>
            <a:pPr marL="45720" indent="0" algn="just">
              <a:lnSpc>
                <a:spcPct val="115000"/>
              </a:lnSpc>
              <a:spcAft>
                <a:spcPts val="0"/>
              </a:spcAft>
              <a:buNone/>
            </a:pPr>
            <a:r>
              <a:rPr lang="ru-RU" sz="2400" dirty="0" smtClean="0">
                <a:latin typeface="Times New Roman" panose="02020603050405020304" pitchFamily="18" charset="0"/>
                <a:ea typeface="Calibri"/>
                <a:cs typeface="Times New Roman" panose="02020603050405020304" pitchFamily="18" charset="0"/>
              </a:rPr>
              <a:t>Организовать </a:t>
            </a:r>
            <a:r>
              <a:rPr lang="ru-RU" sz="2400" dirty="0">
                <a:latin typeface="Times New Roman" panose="02020603050405020304" pitchFamily="18" charset="0"/>
                <a:ea typeface="Calibri"/>
                <a:cs typeface="Times New Roman" panose="02020603050405020304" pitchFamily="18" charset="0"/>
              </a:rPr>
              <a:t>«поиск»  значений признака «форма» в ближайшем окружении. Поиски значений </a:t>
            </a:r>
            <a:r>
              <a:rPr lang="ru-RU" sz="2400" dirty="0" smtClean="0">
                <a:latin typeface="Times New Roman" panose="02020603050405020304" pitchFamily="18" charset="0"/>
                <a:ea typeface="Calibri"/>
                <a:cs typeface="Times New Roman" panose="02020603050405020304" pitchFamily="18" charset="0"/>
              </a:rPr>
              <a:t>признака</a:t>
            </a:r>
          </a:p>
          <a:p>
            <a:pPr marL="45720" indent="0" algn="just">
              <a:lnSpc>
                <a:spcPct val="115000"/>
              </a:lnSpc>
              <a:spcAft>
                <a:spcPts val="0"/>
              </a:spcAft>
              <a:buNone/>
            </a:pPr>
            <a:r>
              <a:rPr lang="ru-RU" sz="2400" dirty="0" smtClean="0">
                <a:latin typeface="Times New Roman" panose="02020603050405020304" pitchFamily="18" charset="0"/>
                <a:ea typeface="Calibri"/>
                <a:cs typeface="Times New Roman" panose="02020603050405020304" pitchFamily="18" charset="0"/>
              </a:rPr>
              <a:t>продолжаются</a:t>
            </a:r>
            <a:r>
              <a:rPr lang="ru-RU" sz="2400" dirty="0">
                <a:latin typeface="Times New Roman" panose="02020603050405020304" pitchFamily="18" charset="0"/>
                <a:ea typeface="Calibri"/>
                <a:cs typeface="Times New Roman" panose="02020603050405020304" pitchFamily="18" charset="0"/>
              </a:rPr>
              <a:t>:</a:t>
            </a:r>
            <a:endParaRPr lang="ru-RU" sz="1800" dirty="0">
              <a:latin typeface="Times New Roman" panose="02020603050405020304" pitchFamily="18" charset="0"/>
              <a:ea typeface="Calibri"/>
              <a:cs typeface="Times New Roman" panose="02020603050405020304" pitchFamily="18" charset="0"/>
            </a:endParaRPr>
          </a:p>
          <a:p>
            <a:pPr marL="342900" lvl="0" indent="-342900" algn="just">
              <a:lnSpc>
                <a:spcPct val="115000"/>
              </a:lnSpc>
              <a:spcAft>
                <a:spcPts val="0"/>
              </a:spcAft>
              <a:buFont typeface="Symbol"/>
              <a:buChar char=""/>
              <a:tabLst>
                <a:tab pos="457200" algn="l"/>
              </a:tabLst>
            </a:pPr>
            <a:r>
              <a:rPr lang="ru-RU" sz="2400" dirty="0">
                <a:latin typeface="Times New Roman" panose="02020603050405020304" pitchFamily="18" charset="0"/>
                <a:ea typeface="Calibri"/>
                <a:cs typeface="Times New Roman" panose="02020603050405020304" pitchFamily="18" charset="0"/>
              </a:rPr>
              <a:t>не менее 7 дней в  1-ой младшей группе; </a:t>
            </a:r>
            <a:endParaRPr lang="ru-RU" sz="1800" dirty="0">
              <a:latin typeface="Times New Roman" panose="02020603050405020304" pitchFamily="18" charset="0"/>
              <a:ea typeface="Calibri"/>
              <a:cs typeface="Times New Roman" panose="02020603050405020304" pitchFamily="18" charset="0"/>
            </a:endParaRPr>
          </a:p>
          <a:p>
            <a:pPr marL="342900" lvl="0" indent="-342900" algn="just">
              <a:lnSpc>
                <a:spcPct val="115000"/>
              </a:lnSpc>
              <a:spcAft>
                <a:spcPts val="0"/>
              </a:spcAft>
              <a:buFont typeface="Symbol"/>
              <a:buChar char=""/>
            </a:pPr>
            <a:r>
              <a:rPr lang="ru-RU" sz="2400" dirty="0">
                <a:latin typeface="Times New Roman" panose="02020603050405020304" pitchFamily="18" charset="0"/>
                <a:ea typeface="Calibri"/>
                <a:cs typeface="Times New Roman" panose="02020603050405020304" pitchFamily="18" charset="0"/>
              </a:rPr>
              <a:t>4 - 5 дней – во 2-ой младшей и  средней группах; </a:t>
            </a:r>
            <a:endParaRPr lang="ru-RU" sz="1800" dirty="0">
              <a:latin typeface="Times New Roman" panose="02020603050405020304" pitchFamily="18" charset="0"/>
              <a:ea typeface="Calibri"/>
              <a:cs typeface="Times New Roman" panose="02020603050405020304" pitchFamily="18" charset="0"/>
            </a:endParaRPr>
          </a:p>
          <a:p>
            <a:pPr marL="342900" lvl="0" indent="-342900" algn="just">
              <a:lnSpc>
                <a:spcPct val="115000"/>
              </a:lnSpc>
              <a:spcAft>
                <a:spcPts val="0"/>
              </a:spcAft>
              <a:buFont typeface="Symbol"/>
              <a:buChar char=""/>
            </a:pPr>
            <a:r>
              <a:rPr lang="ru-RU" sz="2400" dirty="0">
                <a:latin typeface="Times New Roman" panose="02020603050405020304" pitchFamily="18" charset="0"/>
                <a:ea typeface="Calibri"/>
                <a:cs typeface="Times New Roman" panose="02020603050405020304" pitchFamily="18" charset="0"/>
              </a:rPr>
              <a:t>2-3 дня в старшей и подготовительной </a:t>
            </a:r>
            <a:r>
              <a:rPr lang="ru-RU" sz="2400" dirty="0" smtClean="0">
                <a:latin typeface="Times New Roman" panose="02020603050405020304" pitchFamily="18" charset="0"/>
                <a:ea typeface="Calibri"/>
                <a:cs typeface="Times New Roman" panose="02020603050405020304" pitchFamily="18" charset="0"/>
              </a:rPr>
              <a:t>группах.</a:t>
            </a:r>
            <a:endParaRPr lang="ru-RU" sz="1800" dirty="0" smtClean="0">
              <a:latin typeface="Times New Roman" panose="02020603050405020304" pitchFamily="18" charset="0"/>
              <a:ea typeface="Calibri"/>
              <a:cs typeface="Times New Roman" panose="02020603050405020304" pitchFamily="18" charset="0"/>
            </a:endParaRPr>
          </a:p>
          <a:p>
            <a:pPr marL="342900" lvl="0" indent="-342900" algn="just">
              <a:lnSpc>
                <a:spcPct val="115000"/>
              </a:lnSpc>
              <a:spcAft>
                <a:spcPts val="0"/>
              </a:spcAft>
              <a:buFont typeface="Symbol"/>
              <a:buChar char=""/>
            </a:pPr>
            <a:r>
              <a:rPr lang="ru-RU" sz="2400" dirty="0" smtClean="0">
                <a:latin typeface="Times New Roman" panose="02020603050405020304" pitchFamily="18" charset="0"/>
                <a:ea typeface="Calibri"/>
                <a:cs typeface="Times New Roman" panose="02020603050405020304" pitchFamily="18" charset="0"/>
              </a:rPr>
              <a:t>В </a:t>
            </a:r>
            <a:r>
              <a:rPr lang="ru-RU" sz="2400" dirty="0">
                <a:latin typeface="Times New Roman" panose="02020603050405020304" pitchFamily="18" charset="0"/>
                <a:ea typeface="Calibri"/>
                <a:cs typeface="Times New Roman" panose="02020603050405020304" pitchFamily="18" charset="0"/>
              </a:rPr>
              <a:t>течение дня во всех свободных паузах, режимных моментах на прогулке ищем значения признака «форма». </a:t>
            </a:r>
            <a:endParaRPr lang="ru-RU" sz="2400" dirty="0" smtClean="0">
              <a:latin typeface="Times New Roman" panose="02020603050405020304" pitchFamily="18" charset="0"/>
              <a:ea typeface="Calibri"/>
              <a:cs typeface="Times New Roman" panose="02020603050405020304" pitchFamily="18" charset="0"/>
            </a:endParaRPr>
          </a:p>
          <a:p>
            <a:pPr marL="0" lvl="0" indent="0" algn="just">
              <a:lnSpc>
                <a:spcPct val="115000"/>
              </a:lnSpc>
              <a:spcAft>
                <a:spcPts val="0"/>
              </a:spcAft>
              <a:buNone/>
            </a:pPr>
            <a:r>
              <a:rPr lang="ru-RU" sz="2400" dirty="0" smtClean="0">
                <a:latin typeface="Times New Roman" panose="02020603050405020304" pitchFamily="18" charset="0"/>
                <a:ea typeface="Calibri"/>
                <a:cs typeface="Times New Roman" panose="02020603050405020304" pitchFamily="18" charset="0"/>
              </a:rPr>
              <a:t>Например</a:t>
            </a:r>
            <a:r>
              <a:rPr lang="ru-RU" sz="2400" dirty="0">
                <a:latin typeface="Times New Roman" panose="02020603050405020304" pitchFamily="18" charset="0"/>
                <a:ea typeface="Calibri"/>
                <a:cs typeface="Times New Roman" panose="02020603050405020304" pitchFamily="18" charset="0"/>
              </a:rPr>
              <a:t>: «Песочница по форме похожа на квадрат», «Игрушка Вини-Пуха по форме похожа на шарик</a:t>
            </a:r>
            <a:r>
              <a:rPr lang="ru-RU" sz="2400" dirty="0" smtClean="0">
                <a:latin typeface="Times New Roman" panose="02020603050405020304" pitchFamily="18" charset="0"/>
                <a:ea typeface="Calibri"/>
                <a:cs typeface="Times New Roman" panose="02020603050405020304" pitchFamily="18" charset="0"/>
              </a:rPr>
              <a:t>», «</a:t>
            </a:r>
            <a:r>
              <a:rPr lang="ru-RU" sz="2400" dirty="0">
                <a:latin typeface="Times New Roman" panose="02020603050405020304" pitchFamily="18" charset="0"/>
                <a:ea typeface="Calibri"/>
                <a:cs typeface="Times New Roman" panose="02020603050405020304" pitchFamily="18" charset="0"/>
              </a:rPr>
              <a:t>Лес вдали по форме похож на зубы акулы</a:t>
            </a:r>
            <a:r>
              <a:rPr lang="ru-RU" sz="2400" dirty="0" smtClean="0">
                <a:latin typeface="Times New Roman" panose="02020603050405020304" pitchFamily="18" charset="0"/>
                <a:ea typeface="Calibri"/>
                <a:cs typeface="Times New Roman" panose="02020603050405020304" pitchFamily="18" charset="0"/>
              </a:rPr>
              <a:t>».</a:t>
            </a:r>
            <a:endParaRPr lang="ru-RU" sz="1800" dirty="0" smtClean="0">
              <a:latin typeface="Times New Roman" panose="02020603050405020304" pitchFamily="18" charset="0"/>
              <a:ea typeface="Calibri"/>
              <a:cs typeface="Times New Roman" panose="02020603050405020304" pitchFamily="18" charset="0"/>
            </a:endParaRPr>
          </a:p>
          <a:p>
            <a:pPr marL="342900" lvl="0" indent="-342900" algn="just">
              <a:lnSpc>
                <a:spcPct val="115000"/>
              </a:lnSpc>
              <a:spcAft>
                <a:spcPts val="0"/>
              </a:spcAft>
              <a:buFont typeface="Symbol"/>
              <a:buChar char=""/>
            </a:pPr>
            <a:r>
              <a:rPr lang="ru-RU" sz="2400" dirty="0" smtClean="0">
                <a:latin typeface="Times New Roman" panose="02020603050405020304" pitchFamily="18" charset="0"/>
                <a:ea typeface="Calibri"/>
                <a:cs typeface="Times New Roman" panose="02020603050405020304" pitchFamily="18" charset="0"/>
              </a:rPr>
              <a:t>Активизация </a:t>
            </a:r>
            <a:r>
              <a:rPr lang="ru-RU" sz="2400" dirty="0">
                <a:latin typeface="Times New Roman" panose="02020603050405020304" pitchFamily="18" charset="0"/>
                <a:ea typeface="Calibri"/>
                <a:cs typeface="Times New Roman" panose="02020603050405020304" pitchFamily="18" charset="0"/>
              </a:rPr>
              <a:t>словаря: в речь ребенка включаются существительные:  названия эталонов форм. Прилагательные: вытянутая, округлая, фигурная, бесформенная и </a:t>
            </a:r>
            <a:r>
              <a:rPr lang="ru-RU" sz="2400" dirty="0" smtClean="0">
                <a:latin typeface="Times New Roman" panose="02020603050405020304" pitchFamily="18" charset="0"/>
                <a:ea typeface="Calibri"/>
                <a:cs typeface="Times New Roman" panose="02020603050405020304" pitchFamily="18" charset="0"/>
              </a:rPr>
              <a:t>др.</a:t>
            </a:r>
            <a:endParaRPr lang="ru-RU" sz="1800" dirty="0" smtClean="0">
              <a:latin typeface="Times New Roman" panose="02020603050405020304" pitchFamily="18" charset="0"/>
              <a:ea typeface="Calibri"/>
              <a:cs typeface="Times New Roman" panose="02020603050405020304" pitchFamily="18" charset="0"/>
            </a:endParaRPr>
          </a:p>
          <a:p>
            <a:pPr marL="342900" lvl="0" indent="-342900" algn="just">
              <a:lnSpc>
                <a:spcPct val="115000"/>
              </a:lnSpc>
              <a:spcAft>
                <a:spcPts val="0"/>
              </a:spcAft>
              <a:buFont typeface="Symbol"/>
              <a:buChar char=""/>
            </a:pPr>
            <a:r>
              <a:rPr lang="ru-RU" sz="2400" dirty="0" smtClean="0">
                <a:latin typeface="Times New Roman" panose="02020603050405020304" pitchFamily="18" charset="0"/>
                <a:ea typeface="Calibri"/>
                <a:cs typeface="Times New Roman" panose="02020603050405020304" pitchFamily="18" charset="0"/>
              </a:rPr>
              <a:t>Проверить </a:t>
            </a:r>
            <a:r>
              <a:rPr lang="ru-RU" sz="2400" dirty="0">
                <a:latin typeface="Times New Roman" panose="02020603050405020304" pitchFamily="18" charset="0"/>
                <a:ea typeface="Calibri"/>
                <a:cs typeface="Times New Roman" panose="02020603050405020304" pitchFamily="18" charset="0"/>
              </a:rPr>
              <a:t>усвоение детьми имени признака «форма» с помощью </a:t>
            </a:r>
            <a:r>
              <a:rPr lang="ru-RU" sz="2400" dirty="0" smtClean="0">
                <a:latin typeface="Times New Roman" panose="02020603050405020304" pitchFamily="18" charset="0"/>
                <a:ea typeface="Calibri"/>
                <a:cs typeface="Times New Roman" panose="02020603050405020304" pitchFamily="18" charset="0"/>
              </a:rPr>
              <a:t>вопросов.</a:t>
            </a:r>
            <a:endParaRPr lang="ru-RU" sz="1800" dirty="0" smtClean="0">
              <a:latin typeface="Times New Roman" panose="02020603050405020304" pitchFamily="18" charset="0"/>
              <a:ea typeface="Calibri"/>
              <a:cs typeface="Times New Roman" panose="02020603050405020304" pitchFamily="18" charset="0"/>
            </a:endParaRPr>
          </a:p>
          <a:p>
            <a:pPr marL="342900" lvl="0" indent="-342900" algn="just">
              <a:lnSpc>
                <a:spcPct val="115000"/>
              </a:lnSpc>
              <a:spcAft>
                <a:spcPts val="0"/>
              </a:spcAft>
              <a:buFont typeface="Symbol"/>
              <a:buChar char=""/>
            </a:pPr>
            <a:r>
              <a:rPr lang="ru-RU" sz="2400" dirty="0" smtClean="0">
                <a:latin typeface="Times New Roman" panose="02020603050405020304" pitchFamily="18" charset="0"/>
                <a:ea typeface="Calibri"/>
                <a:cs typeface="Times New Roman" panose="02020603050405020304" pitchFamily="18" charset="0"/>
              </a:rPr>
              <a:t>Воспитатель </a:t>
            </a:r>
            <a:r>
              <a:rPr lang="ru-RU" sz="2400" dirty="0">
                <a:latin typeface="Times New Roman" panose="02020603050405020304" pitchFamily="18" charset="0"/>
                <a:ea typeface="Calibri"/>
                <a:cs typeface="Times New Roman" panose="02020603050405020304" pitchFamily="18" charset="0"/>
              </a:rPr>
              <a:t>задает вопрос детям: «Что нужно сделать, чтобы узнать форму объекта?». Дети: «Посмотреть на объект или обследовать руками. Глаза и руки – помощники умной головы</a:t>
            </a:r>
            <a:r>
              <a:rPr lang="ru-RU" sz="2400" dirty="0" smtClean="0">
                <a:latin typeface="Times New Roman" panose="02020603050405020304" pitchFamily="18" charset="0"/>
                <a:ea typeface="Calibri"/>
                <a:cs typeface="Times New Roman" panose="02020603050405020304" pitchFamily="18" charset="0"/>
              </a:rPr>
              <a:t>».</a:t>
            </a:r>
            <a:endParaRPr lang="ru-RU" sz="1800" dirty="0" smtClean="0">
              <a:latin typeface="Times New Roman" panose="02020603050405020304" pitchFamily="18" charset="0"/>
              <a:ea typeface="Calibri"/>
              <a:cs typeface="Times New Roman" panose="02020603050405020304" pitchFamily="18" charset="0"/>
            </a:endParaRPr>
          </a:p>
          <a:p>
            <a:pPr marL="342900" lvl="0" indent="-342900" algn="just">
              <a:lnSpc>
                <a:spcPct val="115000"/>
              </a:lnSpc>
              <a:spcAft>
                <a:spcPts val="0"/>
              </a:spcAft>
              <a:buFont typeface="Symbol"/>
              <a:buChar char=""/>
            </a:pPr>
            <a:r>
              <a:rPr lang="ru-RU" sz="2400" dirty="0" smtClean="0">
                <a:latin typeface="Times New Roman" panose="02020603050405020304" pitchFamily="18" charset="0"/>
                <a:ea typeface="Calibri"/>
                <a:cs typeface="Times New Roman" panose="02020603050405020304" pitchFamily="18" charset="0"/>
              </a:rPr>
              <a:t>Внести  </a:t>
            </a:r>
            <a:r>
              <a:rPr lang="ru-RU" sz="2400" dirty="0">
                <a:latin typeface="Times New Roman" panose="02020603050405020304" pitchFamily="18" charset="0"/>
                <a:ea typeface="Calibri"/>
                <a:cs typeface="Times New Roman" panose="02020603050405020304" pitchFamily="18" charset="0"/>
              </a:rPr>
              <a:t>значок, который схематично изображает признак  «форма». Спросить детей: «О каком  признаке  объекта спрашивает значок?», «Объект, какая у тебя форма?», «Объект, какой ты по форме?» - ответы детей. </a:t>
            </a:r>
            <a:endParaRPr lang="ru-RU" sz="1800" dirty="0" smtClean="0">
              <a:latin typeface="Times New Roman" panose="02020603050405020304" pitchFamily="18" charset="0"/>
              <a:ea typeface="Calibri"/>
              <a:cs typeface="Times New Roman" panose="02020603050405020304" pitchFamily="18" charset="0"/>
            </a:endParaRPr>
          </a:p>
          <a:p>
            <a:pPr marL="342900" lvl="0" indent="-342900" algn="just">
              <a:lnSpc>
                <a:spcPct val="115000"/>
              </a:lnSpc>
              <a:spcAft>
                <a:spcPts val="0"/>
              </a:spcAft>
              <a:buFont typeface="Symbol"/>
              <a:buChar char=""/>
            </a:pPr>
            <a:r>
              <a:rPr lang="ru-RU" sz="2400" dirty="0" smtClean="0">
                <a:latin typeface="Times New Roman" panose="02020603050405020304" pitchFamily="18" charset="0"/>
                <a:ea typeface="Calibri"/>
                <a:cs typeface="Times New Roman" panose="02020603050405020304" pitchFamily="18" charset="0"/>
              </a:rPr>
              <a:t>Значок </a:t>
            </a:r>
            <a:r>
              <a:rPr lang="ru-RU" sz="2400" dirty="0">
                <a:latin typeface="Times New Roman" panose="02020603050405020304" pitchFamily="18" charset="0"/>
                <a:ea typeface="Calibri"/>
                <a:cs typeface="Times New Roman" panose="02020603050405020304" pitchFamily="18" charset="0"/>
              </a:rPr>
              <a:t>«форма» помещается на пособии «Объект – имя признака – значение имени признака». Обратить внимание детей  на значок, повторить какой вопрос он задает. Организовать самостоятельный поиск ответа на этот </a:t>
            </a:r>
            <a:r>
              <a:rPr lang="ru-RU" sz="2400" dirty="0" smtClean="0">
                <a:latin typeface="Times New Roman" panose="02020603050405020304" pitchFamily="18" charset="0"/>
                <a:ea typeface="Calibri"/>
                <a:cs typeface="Times New Roman" panose="02020603050405020304" pitchFamily="18" charset="0"/>
              </a:rPr>
              <a:t>вопрос.</a:t>
            </a:r>
            <a:endParaRPr lang="ru-RU" sz="1800" dirty="0" smtClean="0">
              <a:latin typeface="Times New Roman" panose="02020603050405020304" pitchFamily="18" charset="0"/>
              <a:ea typeface="Calibri"/>
              <a:cs typeface="Times New Roman" panose="02020603050405020304" pitchFamily="18" charset="0"/>
            </a:endParaRPr>
          </a:p>
          <a:p>
            <a:pPr marL="342900" lvl="0" indent="-342900" algn="just">
              <a:lnSpc>
                <a:spcPct val="115000"/>
              </a:lnSpc>
              <a:spcAft>
                <a:spcPts val="0"/>
              </a:spcAft>
              <a:buFont typeface="Symbol"/>
              <a:buChar char=""/>
            </a:pPr>
            <a:r>
              <a:rPr lang="ru-RU" sz="2400" dirty="0" smtClean="0">
                <a:latin typeface="Times New Roman" panose="02020603050405020304" pitchFamily="18" charset="0"/>
                <a:ea typeface="Calibri"/>
                <a:cs typeface="Times New Roman" panose="02020603050405020304" pitchFamily="18" charset="0"/>
              </a:rPr>
              <a:t>В </a:t>
            </a:r>
            <a:r>
              <a:rPr lang="ru-RU" sz="2400" dirty="0">
                <a:latin typeface="Times New Roman" panose="02020603050405020304" pitchFamily="18" charset="0"/>
                <a:ea typeface="Calibri"/>
                <a:cs typeface="Times New Roman" panose="02020603050405020304" pitchFamily="18" charset="0"/>
              </a:rPr>
              <a:t>режимных моментах и образовательных ситуациях дети самостоятельно формулируют вопрос от имени признака (значка) и сами ищут ответ на него.</a:t>
            </a:r>
            <a:r>
              <a:rPr lang="ru-RU" sz="2400" dirty="0">
                <a:latin typeface="Times New Roman" panose="02020603050405020304" pitchFamily="18" charset="0"/>
                <a:ea typeface="Times New Roman"/>
                <a:cs typeface="Times New Roman" panose="02020603050405020304" pitchFamily="18" charset="0"/>
              </a:rPr>
              <a:t> Для становления детской самостоятельности используются карточки разных типов </a:t>
            </a:r>
            <a:r>
              <a:rPr lang="ru-RU" sz="2400" dirty="0" smtClean="0">
                <a:latin typeface="Times New Roman" panose="02020603050405020304" pitchFamily="18" charset="0"/>
                <a:ea typeface="Times New Roman"/>
                <a:cs typeface="Times New Roman" panose="02020603050405020304" pitchFamily="18" charset="0"/>
              </a:rPr>
              <a:t>вопросов.</a:t>
            </a:r>
            <a:endParaRPr lang="ru-RU" sz="1800" dirty="0" smtClean="0">
              <a:latin typeface="Times New Roman" panose="02020603050405020304" pitchFamily="18" charset="0"/>
              <a:ea typeface="Times New Roman"/>
              <a:cs typeface="Times New Roman" panose="02020603050405020304" pitchFamily="18" charset="0"/>
            </a:endParaRPr>
          </a:p>
          <a:p>
            <a:pPr marL="342900" lvl="0" indent="-342900" algn="just">
              <a:lnSpc>
                <a:spcPct val="115000"/>
              </a:lnSpc>
              <a:spcAft>
                <a:spcPts val="0"/>
              </a:spcAft>
              <a:buFont typeface="Symbol"/>
              <a:buChar char=""/>
            </a:pPr>
            <a:r>
              <a:rPr lang="ru-RU" sz="2400" dirty="0" smtClean="0">
                <a:latin typeface="Times New Roman" panose="02020603050405020304" pitchFamily="18" charset="0"/>
                <a:ea typeface="Calibri"/>
                <a:cs typeface="Times New Roman" panose="02020603050405020304" pitchFamily="18" charset="0"/>
              </a:rPr>
              <a:t>Дети </a:t>
            </a:r>
            <a:r>
              <a:rPr lang="ru-RU" sz="2400" dirty="0">
                <a:latin typeface="Times New Roman" panose="02020603050405020304" pitchFamily="18" charset="0"/>
                <a:ea typeface="Calibri"/>
                <a:cs typeface="Times New Roman" panose="02020603050405020304" pitchFamily="18" charset="0"/>
              </a:rPr>
              <a:t>могут объяснить, что все объекты окружающего мира имеют форму. Чтобы ее определить нужно на объект посмотреть, обследовать руками, при необходимости, послушать (музыкальные формы).  Для выяснения этого признака нужны помощники умной </a:t>
            </a:r>
            <a:r>
              <a:rPr lang="ru-RU" sz="2400" dirty="0" smtClean="0">
                <a:latin typeface="Times New Roman" panose="02020603050405020304" pitchFamily="18" charset="0"/>
                <a:ea typeface="Calibri"/>
                <a:cs typeface="Times New Roman" panose="02020603050405020304" pitchFamily="18" charset="0"/>
              </a:rPr>
              <a:t>головы.</a:t>
            </a:r>
            <a:endParaRPr lang="ru-RU" sz="1800" dirty="0" smtClean="0">
              <a:latin typeface="Times New Roman" panose="02020603050405020304" pitchFamily="18" charset="0"/>
              <a:ea typeface="Calibri"/>
              <a:cs typeface="Times New Roman" panose="02020603050405020304" pitchFamily="18" charset="0"/>
            </a:endParaRPr>
          </a:p>
          <a:p>
            <a:pPr marL="0" lvl="0" indent="0" algn="just">
              <a:lnSpc>
                <a:spcPct val="115000"/>
              </a:lnSpc>
              <a:spcAft>
                <a:spcPts val="0"/>
              </a:spcAft>
              <a:buNone/>
            </a:pPr>
            <a:r>
              <a:rPr lang="ru-RU" sz="2400" b="1" dirty="0" smtClean="0">
                <a:latin typeface="Times New Roman" panose="02020603050405020304" pitchFamily="18" charset="0"/>
                <a:ea typeface="Calibri"/>
                <a:cs typeface="Times New Roman" panose="02020603050405020304" pitchFamily="18" charset="0"/>
              </a:rPr>
              <a:t>Примечание</a:t>
            </a:r>
            <a:r>
              <a:rPr lang="ru-RU" sz="2400" b="1" dirty="0">
                <a:latin typeface="Times New Roman" panose="02020603050405020304" pitchFamily="18" charset="0"/>
                <a:ea typeface="Calibri"/>
                <a:cs typeface="Times New Roman" panose="02020603050405020304" pitchFamily="18" charset="0"/>
              </a:rPr>
              <a:t>.</a:t>
            </a:r>
            <a:endParaRPr lang="ru-RU" sz="1800" dirty="0">
              <a:latin typeface="Times New Roman" panose="02020603050405020304" pitchFamily="18" charset="0"/>
              <a:ea typeface="Calibri"/>
              <a:cs typeface="Times New Roman" panose="02020603050405020304" pitchFamily="18" charset="0"/>
            </a:endParaRPr>
          </a:p>
          <a:p>
            <a:pPr marL="457200" algn="just">
              <a:lnSpc>
                <a:spcPct val="115000"/>
              </a:lnSpc>
              <a:spcAft>
                <a:spcPts val="0"/>
              </a:spcAft>
              <a:tabLst>
                <a:tab pos="752475" algn="l"/>
              </a:tabLst>
            </a:pPr>
            <a:r>
              <a:rPr lang="ru-RU" sz="2400" dirty="0" smtClean="0">
                <a:latin typeface="Times New Roman" panose="02020603050405020304" pitchFamily="18" charset="0"/>
                <a:ea typeface="Calibri"/>
                <a:cs typeface="Times New Roman" panose="02020603050405020304" pitchFamily="18" charset="0"/>
              </a:rPr>
              <a:t>Форма </a:t>
            </a:r>
            <a:r>
              <a:rPr lang="ru-RU" sz="2400" dirty="0">
                <a:latin typeface="Times New Roman" panose="02020603050405020304" pitchFamily="18" charset="0"/>
                <a:ea typeface="Calibri"/>
                <a:cs typeface="Times New Roman" panose="02020603050405020304" pitchFamily="18" charset="0"/>
              </a:rPr>
              <a:t>– это очерченные границы (ореол) какого-либо объекта. Очертания могут быть как плоскостного (двумерного объекта), так и объемного (трехмерного объекта).</a:t>
            </a:r>
            <a:endParaRPr lang="ru-RU" sz="1800" dirty="0">
              <a:latin typeface="Times New Roman" panose="02020603050405020304" pitchFamily="18" charset="0"/>
              <a:ea typeface="Calibri"/>
              <a:cs typeface="Times New Roman" panose="02020603050405020304" pitchFamily="18" charset="0"/>
            </a:endParaRPr>
          </a:p>
          <a:p>
            <a:pPr marL="457200" algn="just">
              <a:lnSpc>
                <a:spcPct val="115000"/>
              </a:lnSpc>
              <a:spcAft>
                <a:spcPts val="0"/>
              </a:spcAft>
              <a:tabLst>
                <a:tab pos="752475" algn="l"/>
              </a:tabLst>
            </a:pPr>
            <a:r>
              <a:rPr lang="ru-RU" sz="2400" dirty="0">
                <a:latin typeface="Times New Roman" panose="02020603050405020304" pitchFamily="18" charset="0"/>
                <a:ea typeface="Calibri"/>
                <a:cs typeface="Times New Roman" panose="02020603050405020304" pitchFamily="18" charset="0"/>
              </a:rPr>
              <a:t> </a:t>
            </a:r>
            <a:r>
              <a:rPr lang="ru-RU" sz="2400" dirty="0" smtClean="0">
                <a:latin typeface="Times New Roman" panose="02020603050405020304" pitchFamily="18" charset="0"/>
                <a:ea typeface="Calibri"/>
                <a:cs typeface="Times New Roman" panose="02020603050405020304" pitchFamily="18" charset="0"/>
              </a:rPr>
              <a:t>Плоскостные </a:t>
            </a:r>
            <a:r>
              <a:rPr lang="ru-RU" sz="2400" dirty="0">
                <a:latin typeface="Times New Roman" panose="02020603050405020304" pitchFamily="18" charset="0"/>
                <a:ea typeface="Calibri"/>
                <a:cs typeface="Times New Roman" panose="02020603050405020304" pitchFamily="18" charset="0"/>
              </a:rPr>
              <a:t>формы обозначаются словами-эталонами: квадрат, треугольник, круг, овал и т. д. </a:t>
            </a:r>
            <a:endParaRPr lang="ru-RU" sz="1800" dirty="0">
              <a:latin typeface="Times New Roman" panose="02020603050405020304" pitchFamily="18" charset="0"/>
              <a:ea typeface="Calibri"/>
              <a:cs typeface="Times New Roman" panose="02020603050405020304" pitchFamily="18" charset="0"/>
            </a:endParaRPr>
          </a:p>
          <a:p>
            <a:pPr marL="457200" algn="just">
              <a:lnSpc>
                <a:spcPct val="115000"/>
              </a:lnSpc>
              <a:spcAft>
                <a:spcPts val="0"/>
              </a:spcAft>
              <a:tabLst>
                <a:tab pos="752475" algn="l"/>
              </a:tabLst>
            </a:pPr>
            <a:r>
              <a:rPr lang="ru-RU" sz="2400" dirty="0">
                <a:latin typeface="Times New Roman" panose="02020603050405020304" pitchFamily="18" charset="0"/>
                <a:ea typeface="Calibri"/>
                <a:cs typeface="Times New Roman" panose="02020603050405020304" pitchFamily="18" charset="0"/>
              </a:rPr>
              <a:t> </a:t>
            </a:r>
            <a:r>
              <a:rPr lang="ru-RU" sz="2400" dirty="0" smtClean="0">
                <a:latin typeface="Times New Roman" panose="02020603050405020304" pitchFamily="18" charset="0"/>
                <a:ea typeface="Calibri"/>
                <a:cs typeface="Times New Roman" panose="02020603050405020304" pitchFamily="18" charset="0"/>
              </a:rPr>
              <a:t>Объемные </a:t>
            </a:r>
            <a:r>
              <a:rPr lang="ru-RU" sz="2400" dirty="0">
                <a:latin typeface="Times New Roman" panose="02020603050405020304" pitchFamily="18" charset="0"/>
                <a:ea typeface="Calibri"/>
                <a:cs typeface="Times New Roman" panose="02020603050405020304" pitchFamily="18" charset="0"/>
              </a:rPr>
              <a:t>формы – словами-эталонами: куб, шар, конус, цилиндр, призма и т .д.</a:t>
            </a:r>
            <a:endParaRPr lang="ru-RU" sz="1800" dirty="0">
              <a:latin typeface="Times New Roman" panose="02020603050405020304" pitchFamily="18" charset="0"/>
              <a:ea typeface="Calibri"/>
              <a:cs typeface="Times New Roman" panose="02020603050405020304" pitchFamily="18" charset="0"/>
            </a:endParaRPr>
          </a:p>
          <a:p>
            <a:pPr marL="457200" algn="just">
              <a:lnSpc>
                <a:spcPct val="115000"/>
              </a:lnSpc>
              <a:spcAft>
                <a:spcPts val="0"/>
              </a:spcAft>
              <a:tabLst>
                <a:tab pos="752475" algn="l"/>
              </a:tabLst>
            </a:pPr>
            <a:r>
              <a:rPr lang="ru-RU" sz="2400" dirty="0">
                <a:latin typeface="Times New Roman" panose="02020603050405020304" pitchFamily="18" charset="0"/>
                <a:ea typeface="Calibri"/>
                <a:cs typeface="Times New Roman" panose="02020603050405020304" pitchFamily="18" charset="0"/>
              </a:rPr>
              <a:t>Использование слов-эталонов целесообразно, когда идет описание объекта с ярко выраженной стандартизацией формы, </a:t>
            </a:r>
            <a:r>
              <a:rPr lang="ru-RU" sz="2400" b="1" i="1" dirty="0">
                <a:latin typeface="Times New Roman" panose="02020603050405020304" pitchFamily="18" charset="0"/>
                <a:ea typeface="Calibri"/>
                <a:cs typeface="Times New Roman" panose="02020603050405020304" pitchFamily="18" charset="0"/>
              </a:rPr>
              <a:t>например:</a:t>
            </a:r>
            <a:r>
              <a:rPr lang="ru-RU" sz="2400" dirty="0">
                <a:latin typeface="Times New Roman" panose="02020603050405020304" pitchFamily="18" charset="0"/>
                <a:ea typeface="Calibri"/>
                <a:cs typeface="Times New Roman" panose="02020603050405020304" pitchFamily="18" charset="0"/>
              </a:rPr>
              <a:t> строительная конструкция, посуда, мебель и др. </a:t>
            </a:r>
            <a:endParaRPr lang="ru-RU" sz="1800" dirty="0">
              <a:latin typeface="Times New Roman" panose="02020603050405020304" pitchFamily="18" charset="0"/>
              <a:ea typeface="Calibri"/>
              <a:cs typeface="Times New Roman" panose="02020603050405020304" pitchFamily="18" charset="0"/>
            </a:endParaRPr>
          </a:p>
          <a:p>
            <a:pPr marL="457200" algn="just">
              <a:lnSpc>
                <a:spcPct val="115000"/>
              </a:lnSpc>
              <a:spcAft>
                <a:spcPts val="0"/>
              </a:spcAft>
              <a:tabLst>
                <a:tab pos="752475" algn="l"/>
              </a:tabLst>
            </a:pPr>
            <a:r>
              <a:rPr lang="ru-RU" sz="2400" dirty="0" smtClean="0">
                <a:latin typeface="Times New Roman" panose="02020603050405020304" pitchFamily="18" charset="0"/>
                <a:ea typeface="Calibri"/>
                <a:cs typeface="Times New Roman" panose="02020603050405020304" pitchFamily="18" charset="0"/>
              </a:rPr>
              <a:t>При </a:t>
            </a:r>
            <a:r>
              <a:rPr lang="ru-RU" sz="2400" dirty="0">
                <a:latin typeface="Times New Roman" panose="02020603050405020304" pitchFamily="18" charset="0"/>
                <a:ea typeface="Calibri"/>
                <a:cs typeface="Times New Roman" panose="02020603050405020304" pitchFamily="18" charset="0"/>
              </a:rPr>
              <a:t>описании формы объектов живой и неживой природы целесообразно использовать сравнения или метафоры. </a:t>
            </a:r>
            <a:r>
              <a:rPr lang="ru-RU" sz="2400" b="1" i="1" dirty="0">
                <a:latin typeface="Times New Roman" panose="02020603050405020304" pitchFamily="18" charset="0"/>
                <a:ea typeface="Calibri"/>
                <a:cs typeface="Times New Roman" panose="02020603050405020304" pitchFamily="18" charset="0"/>
              </a:rPr>
              <a:t>Например:</a:t>
            </a:r>
            <a:r>
              <a:rPr lang="ru-RU" sz="2400" dirty="0">
                <a:latin typeface="Times New Roman" panose="02020603050405020304" pitchFamily="18" charset="0"/>
                <a:ea typeface="Calibri"/>
                <a:cs typeface="Times New Roman" panose="02020603050405020304" pitchFamily="18" charset="0"/>
              </a:rPr>
              <a:t> облака по форме, как толстые плюшевые мишки; лужайка по форме, как смятое покрывало.</a:t>
            </a:r>
            <a:endParaRPr lang="ru-RU" sz="1800" dirty="0">
              <a:latin typeface="Times New Roman" panose="02020603050405020304" pitchFamily="18" charset="0"/>
              <a:ea typeface="Calibri"/>
              <a:cs typeface="Times New Roman" panose="02020603050405020304" pitchFamily="18" charset="0"/>
            </a:endParaRPr>
          </a:p>
          <a:p>
            <a:pPr marL="457200" algn="just">
              <a:lnSpc>
                <a:spcPct val="115000"/>
              </a:lnSpc>
              <a:spcAft>
                <a:spcPts val="0"/>
              </a:spcAft>
              <a:tabLst>
                <a:tab pos="752475" algn="l"/>
              </a:tabLst>
            </a:pPr>
            <a:r>
              <a:rPr lang="ru-RU" sz="2400" dirty="0" smtClean="0">
                <a:latin typeface="Times New Roman" panose="02020603050405020304" pitchFamily="18" charset="0"/>
                <a:ea typeface="Calibri"/>
                <a:cs typeface="Times New Roman" panose="02020603050405020304" pitchFamily="18" charset="0"/>
              </a:rPr>
              <a:t>Форму </a:t>
            </a:r>
            <a:r>
              <a:rPr lang="ru-RU" sz="2400" dirty="0">
                <a:latin typeface="Times New Roman" panose="02020603050405020304" pitchFamily="18" charset="0"/>
                <a:ea typeface="Calibri"/>
                <a:cs typeface="Times New Roman" panose="02020603050405020304" pitchFamily="18" charset="0"/>
              </a:rPr>
              <a:t>воспринимают зрительный, слуховой и тактильный анализаторы.</a:t>
            </a:r>
            <a:endParaRPr lang="ru-RU" sz="1800" dirty="0">
              <a:latin typeface="Times New Roman" panose="02020603050405020304" pitchFamily="18" charset="0"/>
              <a:ea typeface="Calibri"/>
              <a:cs typeface="Times New Roman" panose="02020603050405020304" pitchFamily="18" charset="0"/>
            </a:endParaRPr>
          </a:p>
          <a:p>
            <a:pPr marL="457200" algn="just">
              <a:lnSpc>
                <a:spcPct val="115000"/>
              </a:lnSpc>
              <a:spcAft>
                <a:spcPts val="0"/>
              </a:spcAft>
              <a:tabLst>
                <a:tab pos="752475" algn="l"/>
              </a:tabLst>
            </a:pPr>
            <a:r>
              <a:rPr lang="ru-RU" sz="2400" dirty="0">
                <a:latin typeface="Times New Roman" panose="02020603050405020304" pitchFamily="18" charset="0"/>
                <a:ea typeface="Calibri"/>
                <a:cs typeface="Times New Roman" panose="02020603050405020304" pitchFamily="18" charset="0"/>
              </a:rPr>
              <a:t>Зрительный и тактильный устанавливает границы, ореол объекта, слуховой – форму музыкального произведения.</a:t>
            </a:r>
            <a:endParaRPr lang="ru-RU" sz="1800" dirty="0">
              <a:latin typeface="Times New Roman" panose="02020603050405020304" pitchFamily="18" charset="0"/>
              <a:ea typeface="Calibri"/>
              <a:cs typeface="Times New Roman" panose="02020603050405020304" pitchFamily="18" charset="0"/>
            </a:endParaRPr>
          </a:p>
          <a:p>
            <a:pPr marL="45720" indent="0">
              <a:buNone/>
            </a:pPr>
            <a:endParaRPr lang="ru-RU" dirty="0"/>
          </a:p>
        </p:txBody>
      </p:sp>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280" y="8260"/>
            <a:ext cx="1731963" cy="1633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435" name="Picture 3"/>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80103" y="1052736"/>
            <a:ext cx="556315" cy="408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436" name="Picture 4"/>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236296" y="439961"/>
            <a:ext cx="590550" cy="56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437" name="Picture 5"/>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0776" y="306834"/>
            <a:ext cx="742950" cy="666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895803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23528" y="260648"/>
            <a:ext cx="8424936" cy="6120680"/>
          </a:xfrm>
        </p:spPr>
        <p:txBody>
          <a:bodyPr>
            <a:normAutofit fontScale="47500" lnSpcReduction="20000"/>
          </a:bodyPr>
          <a:lstStyle/>
          <a:p>
            <a:pPr marL="45720" indent="0" algn="ctr">
              <a:lnSpc>
                <a:spcPct val="115000"/>
              </a:lnSpc>
              <a:spcAft>
                <a:spcPts val="0"/>
              </a:spcAft>
              <a:buNone/>
            </a:pPr>
            <a:r>
              <a:rPr lang="ru-RU" sz="3400" dirty="0" smtClean="0">
                <a:solidFill>
                  <a:srgbClr val="FF0000"/>
                </a:solidFill>
                <a:latin typeface="Times New Roman"/>
                <a:ea typeface="Calibri"/>
                <a:cs typeface="Times New Roman"/>
              </a:rPr>
              <a:t>Основные </a:t>
            </a:r>
            <a:r>
              <a:rPr lang="ru-RU" sz="3400" dirty="0">
                <a:solidFill>
                  <a:srgbClr val="FF0000"/>
                </a:solidFill>
                <a:latin typeface="Times New Roman"/>
                <a:ea typeface="Calibri"/>
                <a:cs typeface="Times New Roman"/>
              </a:rPr>
              <a:t>этапы ознакомления с именами </a:t>
            </a:r>
            <a:r>
              <a:rPr lang="ru-RU" sz="3400" dirty="0" smtClean="0">
                <a:solidFill>
                  <a:srgbClr val="FF0000"/>
                </a:solidFill>
                <a:latin typeface="Times New Roman"/>
                <a:ea typeface="Calibri"/>
                <a:cs typeface="Times New Roman"/>
              </a:rPr>
              <a:t>признаков.</a:t>
            </a:r>
            <a:endParaRPr lang="ru-RU" sz="3400" dirty="0">
              <a:solidFill>
                <a:srgbClr val="FF0000"/>
              </a:solidFill>
              <a:latin typeface="Calibri"/>
              <a:ea typeface="Calibri"/>
              <a:cs typeface="Times New Roman"/>
            </a:endParaRPr>
          </a:p>
          <a:p>
            <a:pPr marL="45720" indent="0" algn="just">
              <a:lnSpc>
                <a:spcPct val="115000"/>
              </a:lnSpc>
              <a:spcAft>
                <a:spcPts val="0"/>
              </a:spcAft>
              <a:buNone/>
            </a:pPr>
            <a:r>
              <a:rPr lang="ru-RU" sz="2500" b="1" dirty="0" smtClean="0">
                <a:latin typeface="Times New Roman" panose="02020603050405020304" pitchFamily="18" charset="0"/>
                <a:ea typeface="Calibri"/>
                <a:cs typeface="Times New Roman" panose="02020603050405020304" pitchFamily="18" charset="0"/>
              </a:rPr>
              <a:t>1 </a:t>
            </a:r>
            <a:r>
              <a:rPr lang="ru-RU" sz="2500" b="1" dirty="0">
                <a:latin typeface="Times New Roman" panose="02020603050405020304" pitchFamily="18" charset="0"/>
                <a:ea typeface="Calibri"/>
                <a:cs typeface="Times New Roman" panose="02020603050405020304" pitchFamily="18" charset="0"/>
              </a:rPr>
              <a:t>этап.</a:t>
            </a:r>
            <a:endParaRPr lang="ru-RU" sz="2500" dirty="0">
              <a:latin typeface="Times New Roman" panose="02020603050405020304" pitchFamily="18" charset="0"/>
              <a:ea typeface="Calibri"/>
              <a:cs typeface="Times New Roman" panose="02020603050405020304" pitchFamily="18" charset="0"/>
            </a:endParaRPr>
          </a:p>
          <a:p>
            <a:pPr algn="just">
              <a:lnSpc>
                <a:spcPct val="115000"/>
              </a:lnSpc>
              <a:spcAft>
                <a:spcPts val="0"/>
              </a:spcAft>
            </a:pPr>
            <a:r>
              <a:rPr lang="ru-RU" sz="2500" dirty="0">
                <a:latin typeface="Times New Roman" panose="02020603050405020304" pitchFamily="18" charset="0"/>
                <a:ea typeface="Calibri"/>
                <a:cs typeface="Times New Roman" panose="02020603050405020304" pitchFamily="18" charset="0"/>
              </a:rPr>
              <a:t>      Создание условий для сосредоточения ребенка на определенном имени признака. Осуществляется длительный поиск значений этого признака. Используются в речевых оборотах «объект», «имя признака», «значение имени признака».</a:t>
            </a:r>
          </a:p>
          <a:p>
            <a:pPr algn="just">
              <a:lnSpc>
                <a:spcPct val="115000"/>
              </a:lnSpc>
              <a:spcAft>
                <a:spcPts val="0"/>
              </a:spcAft>
            </a:pPr>
            <a:r>
              <a:rPr lang="ru-RU" sz="2500" b="1" i="1" dirty="0">
                <a:latin typeface="Times New Roman" panose="02020603050405020304" pitchFamily="18" charset="0"/>
                <a:ea typeface="Calibri"/>
                <a:cs typeface="Times New Roman" panose="02020603050405020304" pitchFamily="18" charset="0"/>
              </a:rPr>
              <a:t>       Например:</a:t>
            </a:r>
            <a:r>
              <a:rPr lang="ru-RU" sz="2500" dirty="0">
                <a:latin typeface="Times New Roman" panose="02020603050405020304" pitchFamily="18" charset="0"/>
                <a:ea typeface="Calibri"/>
                <a:cs typeface="Times New Roman" panose="02020603050405020304" pitchFamily="18" charset="0"/>
              </a:rPr>
              <a:t> ознакомление с именем признака «влажность». Воспитатель предлагает детям поискать имя признака «влажность» и увлеченно длительное время «ищет» значение признака «влажность» в ближайшем окружении с </a:t>
            </a:r>
            <a:r>
              <a:rPr lang="ru-RU" sz="2500" dirty="0" smtClean="0">
                <a:latin typeface="Times New Roman" panose="02020603050405020304" pitchFamily="18" charset="0"/>
                <a:ea typeface="Calibri"/>
                <a:cs typeface="Times New Roman" panose="02020603050405020304" pitchFamily="18" charset="0"/>
              </a:rPr>
              <a:t>детьми.</a:t>
            </a:r>
          </a:p>
          <a:p>
            <a:pPr marL="45720" indent="0" algn="just">
              <a:lnSpc>
                <a:spcPct val="115000"/>
              </a:lnSpc>
              <a:spcAft>
                <a:spcPts val="0"/>
              </a:spcAft>
              <a:buNone/>
            </a:pPr>
            <a:r>
              <a:rPr lang="ru-RU" sz="2500" b="1" dirty="0" smtClean="0">
                <a:latin typeface="Times New Roman" panose="02020603050405020304" pitchFamily="18" charset="0"/>
                <a:ea typeface="Calibri"/>
                <a:cs typeface="Times New Roman" panose="02020603050405020304" pitchFamily="18" charset="0"/>
              </a:rPr>
              <a:t>2 </a:t>
            </a:r>
            <a:r>
              <a:rPr lang="ru-RU" sz="2500" b="1" dirty="0">
                <a:latin typeface="Times New Roman" panose="02020603050405020304" pitchFamily="18" charset="0"/>
                <a:ea typeface="Calibri"/>
                <a:cs typeface="Times New Roman" panose="02020603050405020304" pitchFamily="18" charset="0"/>
              </a:rPr>
              <a:t>этап.</a:t>
            </a:r>
            <a:endParaRPr lang="ru-RU" sz="2500" dirty="0">
              <a:latin typeface="Times New Roman" panose="02020603050405020304" pitchFamily="18" charset="0"/>
              <a:ea typeface="Calibri"/>
              <a:cs typeface="Times New Roman" panose="02020603050405020304" pitchFamily="18" charset="0"/>
            </a:endParaRPr>
          </a:p>
          <a:p>
            <a:pPr algn="just">
              <a:lnSpc>
                <a:spcPct val="115000"/>
              </a:lnSpc>
              <a:spcAft>
                <a:spcPts val="0"/>
              </a:spcAft>
            </a:pPr>
            <a:r>
              <a:rPr lang="ru-RU" sz="2500" dirty="0">
                <a:latin typeface="Times New Roman" panose="02020603050405020304" pitchFamily="18" charset="0"/>
                <a:ea typeface="Calibri"/>
                <a:cs typeface="Times New Roman" panose="02020603050405020304" pitchFamily="18" charset="0"/>
              </a:rPr>
              <a:t>     Проверка степени понимания детьми различий «имя признака» и «значение имени признака» в конкретных ситуациях. Уточнение того, какой помощник (анализатор) дает умной голове информацию.</a:t>
            </a:r>
          </a:p>
          <a:p>
            <a:pPr algn="just">
              <a:lnSpc>
                <a:spcPct val="115000"/>
              </a:lnSpc>
              <a:spcAft>
                <a:spcPts val="0"/>
              </a:spcAft>
            </a:pPr>
            <a:r>
              <a:rPr lang="ru-RU" sz="2500" dirty="0">
                <a:latin typeface="Times New Roman" panose="02020603050405020304" pitchFamily="18" charset="0"/>
                <a:ea typeface="Calibri"/>
                <a:cs typeface="Times New Roman" panose="02020603050405020304" pitchFamily="18" charset="0"/>
              </a:rPr>
              <a:t>     </a:t>
            </a:r>
            <a:r>
              <a:rPr lang="ru-RU" sz="2500" b="1" i="1" dirty="0">
                <a:latin typeface="Times New Roman" panose="02020603050405020304" pitchFamily="18" charset="0"/>
                <a:ea typeface="Calibri"/>
                <a:cs typeface="Times New Roman" panose="02020603050405020304" pitchFamily="18" charset="0"/>
              </a:rPr>
              <a:t>Например: </a:t>
            </a:r>
            <a:r>
              <a:rPr lang="ru-RU" sz="2500" dirty="0">
                <a:latin typeface="Times New Roman" panose="02020603050405020304" pitchFamily="18" charset="0"/>
                <a:ea typeface="Calibri"/>
                <a:cs typeface="Times New Roman" panose="02020603050405020304" pitchFamily="18" charset="0"/>
              </a:rPr>
              <a:t>ознакомление с именем признака «влажность». Руки ощущают сухую ткань и умная голова понимает, что полотенце по влажности сухое.</a:t>
            </a:r>
          </a:p>
          <a:p>
            <a:pPr marL="45720" indent="0" algn="just">
              <a:lnSpc>
                <a:spcPct val="115000"/>
              </a:lnSpc>
              <a:spcAft>
                <a:spcPts val="0"/>
              </a:spcAft>
              <a:buNone/>
            </a:pPr>
            <a:r>
              <a:rPr lang="ru-RU" sz="2500" b="1" dirty="0" smtClean="0">
                <a:latin typeface="Times New Roman" panose="02020603050405020304" pitchFamily="18" charset="0"/>
                <a:ea typeface="Calibri"/>
                <a:cs typeface="Times New Roman" panose="02020603050405020304" pitchFamily="18" charset="0"/>
              </a:rPr>
              <a:t> </a:t>
            </a:r>
            <a:r>
              <a:rPr lang="ru-RU" sz="2500" b="1" dirty="0">
                <a:latin typeface="Times New Roman" panose="02020603050405020304" pitchFamily="18" charset="0"/>
                <a:ea typeface="Calibri"/>
                <a:cs typeface="Times New Roman" panose="02020603050405020304" pitchFamily="18" charset="0"/>
              </a:rPr>
              <a:t>3 этап.</a:t>
            </a:r>
            <a:endParaRPr lang="ru-RU" sz="2500" dirty="0">
              <a:latin typeface="Times New Roman" panose="02020603050405020304" pitchFamily="18" charset="0"/>
              <a:ea typeface="Calibri"/>
              <a:cs typeface="Times New Roman" panose="02020603050405020304" pitchFamily="18" charset="0"/>
            </a:endParaRPr>
          </a:p>
          <a:p>
            <a:pPr algn="just">
              <a:lnSpc>
                <a:spcPct val="115000"/>
              </a:lnSpc>
              <a:spcAft>
                <a:spcPts val="0"/>
              </a:spcAft>
            </a:pPr>
            <a:r>
              <a:rPr lang="ru-RU" sz="2500" dirty="0">
                <a:latin typeface="Times New Roman" panose="02020603050405020304" pitchFamily="18" charset="0"/>
                <a:ea typeface="Calibri"/>
                <a:cs typeface="Times New Roman" panose="02020603050405020304" pitchFamily="18" charset="0"/>
              </a:rPr>
              <a:t>      На газах у детей изображается схема данного имени признака. Воспитатель предлагает «разгадать» вопрос, который задает эта схема (значок) к объекту.</a:t>
            </a:r>
          </a:p>
          <a:p>
            <a:pPr algn="just">
              <a:lnSpc>
                <a:spcPct val="115000"/>
              </a:lnSpc>
              <a:spcAft>
                <a:spcPts val="0"/>
              </a:spcAft>
            </a:pPr>
            <a:r>
              <a:rPr lang="ru-RU" sz="2500" dirty="0">
                <a:latin typeface="Times New Roman" panose="02020603050405020304" pitchFamily="18" charset="0"/>
                <a:ea typeface="Calibri"/>
                <a:cs typeface="Times New Roman" panose="02020603050405020304" pitchFamily="18" charset="0"/>
              </a:rPr>
              <a:t>      </a:t>
            </a:r>
            <a:r>
              <a:rPr lang="ru-RU" sz="2500" b="1" i="1" dirty="0">
                <a:latin typeface="Times New Roman" panose="02020603050405020304" pitchFamily="18" charset="0"/>
                <a:ea typeface="Calibri"/>
                <a:cs typeface="Times New Roman" panose="02020603050405020304" pitchFamily="18" charset="0"/>
              </a:rPr>
              <a:t>Например: </a:t>
            </a:r>
            <a:r>
              <a:rPr lang="ru-RU" sz="2500" dirty="0">
                <a:latin typeface="Times New Roman" panose="02020603050405020304" pitchFamily="18" charset="0"/>
                <a:ea typeface="Calibri"/>
                <a:cs typeface="Times New Roman" panose="02020603050405020304" pitchFamily="18" charset="0"/>
              </a:rPr>
              <a:t>ознакомление с именем признака «влажность». Изображается капля (или какой – либо другой значок) и от этого имени этого значка вопрос: «Какой объект по влажности?». Глядя на значок, дети сами задают вопрос к любому выбранному объекту. </a:t>
            </a:r>
          </a:p>
          <a:p>
            <a:pPr marL="45720" indent="0" algn="just">
              <a:lnSpc>
                <a:spcPct val="115000"/>
              </a:lnSpc>
              <a:spcAft>
                <a:spcPts val="0"/>
              </a:spcAft>
              <a:buNone/>
            </a:pPr>
            <a:r>
              <a:rPr lang="ru-RU" sz="2500" b="1" dirty="0" smtClean="0">
                <a:latin typeface="Times New Roman" panose="02020603050405020304" pitchFamily="18" charset="0"/>
                <a:ea typeface="Calibri"/>
                <a:cs typeface="Times New Roman" panose="02020603050405020304" pitchFamily="18" charset="0"/>
              </a:rPr>
              <a:t>4 </a:t>
            </a:r>
            <a:r>
              <a:rPr lang="ru-RU" sz="2500" b="1" dirty="0">
                <a:latin typeface="Times New Roman" panose="02020603050405020304" pitchFamily="18" charset="0"/>
                <a:ea typeface="Calibri"/>
                <a:cs typeface="Times New Roman" panose="02020603050405020304" pitchFamily="18" charset="0"/>
              </a:rPr>
              <a:t>этап.</a:t>
            </a:r>
            <a:endParaRPr lang="ru-RU" sz="2500" dirty="0">
              <a:latin typeface="Times New Roman" panose="02020603050405020304" pitchFamily="18" charset="0"/>
              <a:ea typeface="Calibri"/>
              <a:cs typeface="Times New Roman" panose="02020603050405020304" pitchFamily="18" charset="0"/>
            </a:endParaRPr>
          </a:p>
          <a:p>
            <a:pPr algn="just">
              <a:lnSpc>
                <a:spcPct val="115000"/>
              </a:lnSpc>
              <a:spcAft>
                <a:spcPts val="0"/>
              </a:spcAft>
            </a:pPr>
            <a:r>
              <a:rPr lang="ru-RU" sz="2500" dirty="0">
                <a:latin typeface="Times New Roman" panose="02020603050405020304" pitchFamily="18" charset="0"/>
                <a:ea typeface="Calibri"/>
                <a:cs typeface="Times New Roman" panose="02020603050405020304" pitchFamily="18" charset="0"/>
              </a:rPr>
              <a:t>     Постепенно дети самостоятельно используют значок для выяснения данного признака в окружающем мире. Значки имен признаков находятся на универсальном игровом пособии </a:t>
            </a:r>
            <a:r>
              <a:rPr lang="ru-RU" sz="2500" dirty="0" smtClean="0">
                <a:latin typeface="Times New Roman" panose="02020603050405020304" pitchFamily="18" charset="0"/>
                <a:ea typeface="Calibri"/>
                <a:cs typeface="Times New Roman" panose="02020603050405020304" pitchFamily="18" charset="0"/>
              </a:rPr>
              <a:t>. </a:t>
            </a:r>
            <a:r>
              <a:rPr lang="ru-RU" sz="2500" dirty="0">
                <a:latin typeface="Times New Roman" panose="02020603050405020304" pitchFamily="18" charset="0"/>
                <a:ea typeface="Calibri"/>
                <a:cs typeface="Times New Roman" panose="02020603050405020304" pitchFamily="18" charset="0"/>
              </a:rPr>
              <a:t>По мере присвоения детьми значений в старшем дошкольном возрасте значки убираются педагогом. Дети понимают, что данный признак есть у всех объектов окружающего мира и его можно исследовать «помощниками» умной головы.</a:t>
            </a:r>
          </a:p>
          <a:p>
            <a:pPr algn="just">
              <a:lnSpc>
                <a:spcPct val="115000"/>
              </a:lnSpc>
              <a:spcAft>
                <a:spcPts val="0"/>
              </a:spcAft>
            </a:pPr>
            <a:r>
              <a:rPr lang="ru-RU" sz="2500" dirty="0">
                <a:latin typeface="Times New Roman" panose="02020603050405020304" pitchFamily="18" charset="0"/>
                <a:ea typeface="Calibri"/>
                <a:cs typeface="Times New Roman" panose="02020603050405020304" pitchFamily="18" charset="0"/>
              </a:rPr>
              <a:t>       Имена признаков объектов, представленные в технологических картах: влажность, температура, рельеф, звук, запах, цвет, вкус, вес, действие, направление, материал, время, место, часть, размер, количество, форма.</a:t>
            </a:r>
          </a:p>
          <a:p>
            <a:pPr algn="just">
              <a:lnSpc>
                <a:spcPct val="115000"/>
              </a:lnSpc>
              <a:spcAft>
                <a:spcPts val="0"/>
              </a:spcAft>
            </a:pPr>
            <a:r>
              <a:rPr lang="ru-RU" sz="2500" dirty="0">
                <a:latin typeface="Times New Roman" panose="02020603050405020304" pitchFamily="18" charset="0"/>
                <a:ea typeface="Calibri"/>
                <a:cs typeface="Times New Roman" panose="02020603050405020304" pitchFamily="18" charset="0"/>
              </a:rPr>
              <a:t> </a:t>
            </a:r>
          </a:p>
          <a:p>
            <a:pPr marL="45720" indent="0" algn="just">
              <a:lnSpc>
                <a:spcPct val="115000"/>
              </a:lnSpc>
              <a:spcAft>
                <a:spcPts val="0"/>
              </a:spcAft>
              <a:buNone/>
            </a:pPr>
            <a:r>
              <a:rPr lang="ru-RU" sz="2500" b="1" dirty="0" smtClean="0">
                <a:latin typeface="Times New Roman" panose="02020603050405020304" pitchFamily="18" charset="0"/>
                <a:ea typeface="Calibri"/>
                <a:cs typeface="Times New Roman" panose="02020603050405020304" pitchFamily="18" charset="0"/>
              </a:rPr>
              <a:t>Цель</a:t>
            </a:r>
            <a:r>
              <a:rPr lang="ru-RU" sz="2500" b="1" dirty="0">
                <a:latin typeface="Times New Roman" panose="02020603050405020304" pitchFamily="18" charset="0"/>
                <a:ea typeface="Calibri"/>
                <a:cs typeface="Times New Roman" panose="02020603050405020304" pitchFamily="18" charset="0"/>
              </a:rPr>
              <a:t>: </a:t>
            </a:r>
            <a:r>
              <a:rPr lang="ru-RU" sz="2500" dirty="0">
                <a:latin typeface="Times New Roman" panose="02020603050405020304" pitchFamily="18" charset="0"/>
                <a:ea typeface="Calibri"/>
                <a:cs typeface="Times New Roman" panose="02020603050405020304" pitchFamily="18" charset="0"/>
              </a:rPr>
              <a:t>сформировать у детей способность самостоятельно обследовать объект для выяснения значений некоторых признаков. Способствовать осознанному отношению ребенка к персептивному действию как основы чувственного познания мира.</a:t>
            </a:r>
          </a:p>
          <a:p>
            <a:pPr marL="45720" indent="0" algn="just">
              <a:lnSpc>
                <a:spcPct val="115000"/>
              </a:lnSpc>
              <a:spcAft>
                <a:spcPts val="0"/>
              </a:spcAft>
              <a:buNone/>
            </a:pPr>
            <a:endParaRPr lang="ru-RU" sz="2500" dirty="0" smtClean="0">
              <a:latin typeface="Times New Roman" panose="02020603050405020304" pitchFamily="18" charset="0"/>
              <a:ea typeface="Calibri"/>
              <a:cs typeface="Times New Roman" panose="02020603050405020304" pitchFamily="18" charset="0"/>
            </a:endParaRPr>
          </a:p>
          <a:p>
            <a:pPr marL="45720" indent="0" algn="just">
              <a:lnSpc>
                <a:spcPct val="115000"/>
              </a:lnSpc>
              <a:spcAft>
                <a:spcPts val="0"/>
              </a:spcAft>
              <a:buNone/>
            </a:pPr>
            <a:r>
              <a:rPr lang="ru-RU" sz="2500" b="1" dirty="0" smtClean="0">
                <a:latin typeface="Times New Roman" panose="02020603050405020304" pitchFamily="18" charset="0"/>
                <a:ea typeface="Calibri"/>
                <a:cs typeface="Times New Roman" panose="02020603050405020304" pitchFamily="18" charset="0"/>
              </a:rPr>
              <a:t> </a:t>
            </a:r>
            <a:r>
              <a:rPr lang="ru-RU" sz="2500" b="1" dirty="0">
                <a:latin typeface="Times New Roman" panose="02020603050405020304" pitchFamily="18" charset="0"/>
                <a:ea typeface="Calibri"/>
                <a:cs typeface="Times New Roman" panose="02020603050405020304" pitchFamily="18" charset="0"/>
              </a:rPr>
              <a:t>Наглядность: </a:t>
            </a:r>
            <a:r>
              <a:rPr lang="ru-RU" sz="2500" dirty="0">
                <a:latin typeface="Times New Roman" panose="02020603050405020304" pitchFamily="18" charset="0"/>
                <a:ea typeface="Calibri"/>
                <a:cs typeface="Times New Roman" panose="02020603050405020304" pitchFamily="18" charset="0"/>
              </a:rPr>
              <a:t>схемы имен признаков (17 признаков) объединены </a:t>
            </a:r>
            <a:r>
              <a:rPr lang="ru-RU" sz="2500" dirty="0" smtClean="0">
                <a:latin typeface="Times New Roman" panose="02020603050405020304" pitchFamily="18" charset="0"/>
                <a:ea typeface="Calibri"/>
                <a:cs typeface="Times New Roman" panose="02020603050405020304" pitchFamily="18" charset="0"/>
              </a:rPr>
              <a:t>сюжетом. Рекомендации</a:t>
            </a:r>
            <a:r>
              <a:rPr lang="ru-RU" sz="2500" dirty="0">
                <a:latin typeface="Times New Roman" panose="02020603050405020304" pitchFamily="18" charset="0"/>
                <a:ea typeface="Calibri"/>
                <a:cs typeface="Times New Roman" panose="02020603050405020304" pitchFamily="18" charset="0"/>
              </a:rPr>
              <a:t>: капельки тучи, семечки арбуза, яблоки на яблоне и т.д. Схемы появляются по мере освоения их детьми. </a:t>
            </a:r>
          </a:p>
          <a:p>
            <a:pPr marL="45720" indent="0">
              <a:buNone/>
            </a:pPr>
            <a:endParaRPr lang="ru-RU" dirty="0"/>
          </a:p>
        </p:txBody>
      </p:sp>
    </p:spTree>
    <p:extLst>
      <p:ext uri="{BB962C8B-B14F-4D97-AF65-F5344CB8AC3E}">
        <p14:creationId xmlns:p14="http://schemas.microsoft.com/office/powerpoint/2010/main" val="28819260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836712"/>
            <a:ext cx="7488831" cy="1872208"/>
          </a:xfrm>
        </p:spPr>
        <p:txBody>
          <a:bodyPr/>
          <a:lstStyle/>
          <a:p>
            <a:pPr marL="45720" lvl="0" indent="0" algn="ctr">
              <a:spcBef>
                <a:spcPct val="20000"/>
              </a:spcBef>
              <a:spcAft>
                <a:spcPts val="300"/>
              </a:spcAft>
              <a:buNone/>
            </a:pPr>
            <a:r>
              <a:rPr lang="ru-RU" sz="2200" dirty="0">
                <a:solidFill>
                  <a:srgbClr val="FF0000"/>
                </a:solidFill>
                <a:effectLst/>
                <a:latin typeface="Times New Roman" panose="02020603050405020304" pitchFamily="18" charset="0"/>
                <a:ea typeface="+mn-ea"/>
                <a:cs typeface="Times New Roman" panose="02020603050405020304" pitchFamily="18" charset="0"/>
              </a:rPr>
              <a:t>При подготовке презентации автор использовал материалы методического комплекса по освоению детьми способов познания </a:t>
            </a:r>
            <a:br>
              <a:rPr lang="ru-RU" sz="2200" dirty="0">
                <a:solidFill>
                  <a:srgbClr val="FF0000"/>
                </a:solidFill>
                <a:effectLst/>
                <a:latin typeface="Times New Roman" panose="02020603050405020304" pitchFamily="18" charset="0"/>
                <a:ea typeface="+mn-ea"/>
                <a:cs typeface="Times New Roman" panose="02020603050405020304" pitchFamily="18" charset="0"/>
              </a:rPr>
            </a:br>
            <a:r>
              <a:rPr lang="ru-RU" sz="2200" dirty="0">
                <a:solidFill>
                  <a:srgbClr val="FF0000"/>
                </a:solidFill>
                <a:effectLst/>
                <a:latin typeface="Times New Roman" panose="02020603050405020304" pitchFamily="18" charset="0"/>
                <a:ea typeface="+mn-ea"/>
                <a:cs typeface="Times New Roman" panose="02020603050405020304" pitchFamily="18" charset="0"/>
              </a:rPr>
              <a:t>Т.А. </a:t>
            </a:r>
            <a:r>
              <a:rPr lang="ru-RU" sz="2200" dirty="0" err="1">
                <a:solidFill>
                  <a:srgbClr val="FF0000"/>
                </a:solidFill>
                <a:effectLst/>
                <a:latin typeface="Times New Roman" panose="02020603050405020304" pitchFamily="18" charset="0"/>
                <a:ea typeface="+mn-ea"/>
                <a:cs typeface="Times New Roman" panose="02020603050405020304" pitchFamily="18" charset="0"/>
              </a:rPr>
              <a:t>Сидорчук</a:t>
            </a:r>
            <a:r>
              <a:rPr lang="ru-RU" sz="2200" dirty="0">
                <a:solidFill>
                  <a:srgbClr val="FF0000"/>
                </a:solidFill>
                <a:effectLst/>
                <a:latin typeface="Times New Roman" panose="02020603050405020304" pitchFamily="18" charset="0"/>
                <a:ea typeface="+mn-ea"/>
                <a:cs typeface="Times New Roman" panose="02020603050405020304" pitchFamily="18" charset="0"/>
              </a:rPr>
              <a:t>  «Я познаю мир».</a:t>
            </a:r>
            <a:br>
              <a:rPr lang="ru-RU" sz="2200" dirty="0">
                <a:solidFill>
                  <a:srgbClr val="FF0000"/>
                </a:solidFill>
                <a:effectLst/>
                <a:latin typeface="Times New Roman" panose="02020603050405020304" pitchFamily="18" charset="0"/>
                <a:ea typeface="+mn-ea"/>
                <a:cs typeface="Times New Roman" panose="02020603050405020304" pitchFamily="18" charset="0"/>
              </a:rPr>
            </a:br>
            <a:endParaRPr lang="ru-RU" dirty="0"/>
          </a:p>
        </p:txBody>
      </p:sp>
      <p:pic>
        <p:nvPicPr>
          <p:cNvPr id="20482" name="Picture 2" descr="DSC0095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59832" y="2474913"/>
            <a:ext cx="3086100" cy="377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56851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0" y="0"/>
            <a:ext cx="9144000" cy="6858000"/>
          </a:xfrm>
        </p:spPr>
        <p:txBody>
          <a:bodyPr>
            <a:normAutofit fontScale="25000" lnSpcReduction="20000"/>
          </a:bodyPr>
          <a:lstStyle/>
          <a:p>
            <a:pPr marL="45720" indent="0">
              <a:lnSpc>
                <a:spcPct val="115000"/>
              </a:lnSpc>
              <a:spcAft>
                <a:spcPts val="0"/>
              </a:spcAft>
              <a:buNone/>
            </a:pPr>
            <a:r>
              <a:rPr lang="ru-RU" sz="5600" b="1" dirty="0">
                <a:solidFill>
                  <a:srgbClr val="FF0000"/>
                </a:solidFill>
                <a:latin typeface="Times New Roman" panose="02020603050405020304" pitchFamily="18" charset="0"/>
                <a:ea typeface="Calibri"/>
                <a:cs typeface="Times New Roman" panose="02020603050405020304" pitchFamily="18" charset="0"/>
              </a:rPr>
              <a:t>Технологическая карта ознакомления с именем признака «влажность</a:t>
            </a:r>
            <a:r>
              <a:rPr lang="ru-RU" sz="5600" b="1" dirty="0" smtClean="0">
                <a:solidFill>
                  <a:srgbClr val="FF0000"/>
                </a:solidFill>
                <a:latin typeface="Times New Roman" panose="02020603050405020304" pitchFamily="18" charset="0"/>
                <a:ea typeface="Calibri"/>
                <a:cs typeface="Times New Roman" panose="02020603050405020304" pitchFamily="18" charset="0"/>
              </a:rPr>
              <a:t>»(</a:t>
            </a:r>
            <a:r>
              <a:rPr lang="ru-RU" sz="5600" b="1" dirty="0">
                <a:solidFill>
                  <a:srgbClr val="FF0000"/>
                </a:solidFill>
                <a:latin typeface="Times New Roman" panose="02020603050405020304" pitchFamily="18" charset="0"/>
                <a:ea typeface="Calibri"/>
                <a:cs typeface="Times New Roman" panose="02020603050405020304" pitchFamily="18" charset="0"/>
              </a:rPr>
              <a:t>с 2,5 лет)</a:t>
            </a:r>
          </a:p>
          <a:p>
            <a:pPr marL="0" lvl="0" indent="0" algn="just">
              <a:lnSpc>
                <a:spcPct val="115000"/>
              </a:lnSpc>
              <a:spcAft>
                <a:spcPts val="0"/>
              </a:spcAft>
              <a:buNone/>
            </a:pPr>
            <a:r>
              <a:rPr lang="ru-RU" sz="5600" dirty="0" smtClean="0">
                <a:latin typeface="Times New Roman" panose="02020603050405020304" pitchFamily="18" charset="0"/>
                <a:ea typeface="Calibri"/>
                <a:cs typeface="Times New Roman" panose="02020603050405020304" pitchFamily="18" charset="0"/>
              </a:rPr>
              <a:t>Объявить </a:t>
            </a:r>
            <a:r>
              <a:rPr lang="ru-RU" sz="5600" dirty="0">
                <a:latin typeface="Times New Roman" panose="02020603050405020304" pitchFamily="18" charset="0"/>
                <a:ea typeface="Calibri"/>
                <a:cs typeface="Times New Roman" panose="02020603050405020304" pitchFamily="18" charset="0"/>
              </a:rPr>
              <a:t>детям, что в гостях у нас имя признака «влажность» и мы будем  </a:t>
            </a:r>
            <a:r>
              <a:rPr lang="ru-RU" sz="5600" dirty="0" smtClean="0">
                <a:latin typeface="Times New Roman" panose="02020603050405020304" pitchFamily="18" charset="0"/>
                <a:ea typeface="Calibri"/>
                <a:cs typeface="Times New Roman" panose="02020603050405020304" pitchFamily="18" charset="0"/>
              </a:rPr>
              <a:t>искать</a:t>
            </a:r>
          </a:p>
          <a:p>
            <a:pPr marL="0" lvl="0" indent="0" algn="just">
              <a:lnSpc>
                <a:spcPct val="115000"/>
              </a:lnSpc>
              <a:spcAft>
                <a:spcPts val="0"/>
              </a:spcAft>
              <a:buNone/>
            </a:pPr>
            <a:r>
              <a:rPr lang="ru-RU" sz="5600" dirty="0" smtClean="0">
                <a:latin typeface="Times New Roman" panose="02020603050405020304" pitchFamily="18" charset="0"/>
                <a:ea typeface="Calibri"/>
                <a:cs typeface="Times New Roman" panose="02020603050405020304" pitchFamily="18" charset="0"/>
              </a:rPr>
              <a:t> </a:t>
            </a:r>
            <a:r>
              <a:rPr lang="ru-RU" sz="5600" dirty="0">
                <a:latin typeface="Times New Roman" panose="02020603050405020304" pitchFamily="18" charset="0"/>
                <a:ea typeface="Calibri"/>
                <a:cs typeface="Times New Roman" panose="02020603050405020304" pitchFamily="18" charset="0"/>
              </a:rPr>
              <a:t>его </a:t>
            </a:r>
            <a:r>
              <a:rPr lang="ru-RU" sz="5600" dirty="0" smtClean="0">
                <a:latin typeface="Times New Roman" panose="02020603050405020304" pitchFamily="18" charset="0"/>
                <a:ea typeface="Calibri"/>
                <a:cs typeface="Times New Roman" panose="02020603050405020304" pitchFamily="18" charset="0"/>
              </a:rPr>
              <a:t>значение</a:t>
            </a:r>
          </a:p>
          <a:p>
            <a:pPr marL="0" lvl="0" indent="0" algn="just">
              <a:lnSpc>
                <a:spcPct val="115000"/>
              </a:lnSpc>
              <a:spcAft>
                <a:spcPts val="0"/>
              </a:spcAft>
              <a:buNone/>
            </a:pPr>
            <a:r>
              <a:rPr lang="ru-RU" sz="5600" dirty="0" smtClean="0">
                <a:latin typeface="Times New Roman" panose="02020603050405020304" pitchFamily="18" charset="0"/>
                <a:ea typeface="Calibri"/>
                <a:cs typeface="Times New Roman" panose="02020603050405020304" pitchFamily="18" charset="0"/>
              </a:rPr>
              <a:t> </a:t>
            </a:r>
            <a:r>
              <a:rPr lang="ru-RU" sz="5600" dirty="0">
                <a:latin typeface="Times New Roman" panose="02020603050405020304" pitchFamily="18" charset="0"/>
                <a:ea typeface="Calibri"/>
                <a:cs typeface="Times New Roman" panose="02020603050405020304" pitchFamily="18" charset="0"/>
              </a:rPr>
              <a:t>в объектах</a:t>
            </a:r>
            <a:r>
              <a:rPr lang="ru-RU" sz="5600" dirty="0" smtClean="0">
                <a:latin typeface="Times New Roman" panose="02020603050405020304" pitchFamily="18" charset="0"/>
                <a:ea typeface="Calibri"/>
                <a:cs typeface="Times New Roman" panose="02020603050405020304" pitchFamily="18" charset="0"/>
              </a:rPr>
              <a:t>.</a:t>
            </a:r>
            <a:endParaRPr lang="ru-RU" sz="5600" dirty="0">
              <a:latin typeface="Times New Roman" panose="02020603050405020304" pitchFamily="18" charset="0"/>
              <a:ea typeface="Calibri"/>
              <a:cs typeface="Times New Roman" panose="02020603050405020304" pitchFamily="18" charset="0"/>
            </a:endParaRPr>
          </a:p>
          <a:p>
            <a:pPr marL="0" lvl="0" indent="0" algn="just">
              <a:lnSpc>
                <a:spcPct val="115000"/>
              </a:lnSpc>
              <a:spcAft>
                <a:spcPts val="0"/>
              </a:spcAft>
              <a:buNone/>
            </a:pPr>
            <a:r>
              <a:rPr lang="ru-RU" sz="5600" dirty="0" smtClean="0">
                <a:latin typeface="Times New Roman" panose="02020603050405020304" pitchFamily="18" charset="0"/>
                <a:ea typeface="Calibri"/>
                <a:cs typeface="Times New Roman" panose="02020603050405020304" pitchFamily="18" charset="0"/>
              </a:rPr>
              <a:t>Организовать </a:t>
            </a:r>
            <a:r>
              <a:rPr lang="ru-RU" sz="5600" dirty="0">
                <a:latin typeface="Times New Roman" panose="02020603050405020304" pitchFamily="18" charset="0"/>
                <a:ea typeface="Calibri"/>
                <a:cs typeface="Times New Roman" panose="02020603050405020304" pitchFamily="18" charset="0"/>
              </a:rPr>
              <a:t>«поиск»  значений признака «влажность» в ближайшем окружении. </a:t>
            </a:r>
            <a:endParaRPr lang="ru-RU" sz="5600" dirty="0" smtClean="0">
              <a:latin typeface="Times New Roman" panose="02020603050405020304" pitchFamily="18" charset="0"/>
              <a:ea typeface="Calibri"/>
              <a:cs typeface="Times New Roman" panose="02020603050405020304" pitchFamily="18" charset="0"/>
            </a:endParaRPr>
          </a:p>
          <a:p>
            <a:pPr marL="0" lvl="0" indent="0" algn="just">
              <a:lnSpc>
                <a:spcPct val="115000"/>
              </a:lnSpc>
              <a:spcAft>
                <a:spcPts val="0"/>
              </a:spcAft>
              <a:buNone/>
            </a:pPr>
            <a:r>
              <a:rPr lang="ru-RU" sz="5600" dirty="0" smtClean="0">
                <a:latin typeface="Times New Roman" panose="02020603050405020304" pitchFamily="18" charset="0"/>
                <a:ea typeface="Calibri"/>
                <a:cs typeface="Times New Roman" panose="02020603050405020304" pitchFamily="18" charset="0"/>
              </a:rPr>
              <a:t>Поиски </a:t>
            </a:r>
            <a:r>
              <a:rPr lang="ru-RU" sz="5600" dirty="0">
                <a:latin typeface="Times New Roman" panose="02020603050405020304" pitchFamily="18" charset="0"/>
                <a:ea typeface="Calibri"/>
                <a:cs typeface="Times New Roman" panose="02020603050405020304" pitchFamily="18" charset="0"/>
              </a:rPr>
              <a:t>значений признака продолжаются: </a:t>
            </a:r>
          </a:p>
          <a:p>
            <a:pPr marL="342900" lvl="0" indent="-342900" algn="just">
              <a:lnSpc>
                <a:spcPct val="115000"/>
              </a:lnSpc>
              <a:spcAft>
                <a:spcPts val="0"/>
              </a:spcAft>
              <a:buFont typeface="Symbol"/>
              <a:buChar char=""/>
              <a:tabLst>
                <a:tab pos="685800" algn="l"/>
              </a:tabLst>
            </a:pPr>
            <a:r>
              <a:rPr lang="ru-RU" sz="5600" dirty="0">
                <a:latin typeface="Times New Roman" panose="02020603050405020304" pitchFamily="18" charset="0"/>
                <a:ea typeface="Calibri"/>
                <a:cs typeface="Times New Roman" panose="02020603050405020304" pitchFamily="18" charset="0"/>
              </a:rPr>
              <a:t>не менее 7 дней в  1-ой младшей группе;</a:t>
            </a:r>
          </a:p>
          <a:p>
            <a:pPr marL="342900" lvl="0" indent="-342900" algn="just">
              <a:lnSpc>
                <a:spcPct val="115000"/>
              </a:lnSpc>
              <a:spcAft>
                <a:spcPts val="0"/>
              </a:spcAft>
              <a:buFont typeface="Symbol"/>
              <a:buChar char=""/>
              <a:tabLst>
                <a:tab pos="685800" algn="l"/>
              </a:tabLst>
            </a:pPr>
            <a:r>
              <a:rPr lang="ru-RU" sz="5600" dirty="0">
                <a:latin typeface="Times New Roman" panose="02020603050405020304" pitchFamily="18" charset="0"/>
                <a:ea typeface="Calibri"/>
                <a:cs typeface="Times New Roman" panose="02020603050405020304" pitchFamily="18" charset="0"/>
              </a:rPr>
              <a:t> 4 - 5 дней – во 2-ой младшей и  средней группах; </a:t>
            </a:r>
          </a:p>
          <a:p>
            <a:pPr marL="342900" lvl="0" indent="-342900" algn="just">
              <a:lnSpc>
                <a:spcPct val="115000"/>
              </a:lnSpc>
              <a:spcAft>
                <a:spcPts val="0"/>
              </a:spcAft>
              <a:buFont typeface="Symbol"/>
              <a:buChar char=""/>
              <a:tabLst>
                <a:tab pos="685800" algn="l"/>
              </a:tabLst>
            </a:pPr>
            <a:r>
              <a:rPr lang="ru-RU" sz="5600" dirty="0">
                <a:latin typeface="Times New Roman" panose="02020603050405020304" pitchFamily="18" charset="0"/>
                <a:ea typeface="Calibri"/>
                <a:cs typeface="Times New Roman" panose="02020603050405020304" pitchFamily="18" charset="0"/>
              </a:rPr>
              <a:t>2-3 дня в старшей и подготовительной </a:t>
            </a:r>
            <a:r>
              <a:rPr lang="ru-RU" sz="5600" dirty="0" smtClean="0">
                <a:latin typeface="Times New Roman" panose="02020603050405020304" pitchFamily="18" charset="0"/>
                <a:ea typeface="Calibri"/>
                <a:cs typeface="Times New Roman" panose="02020603050405020304" pitchFamily="18" charset="0"/>
              </a:rPr>
              <a:t>группах.</a:t>
            </a:r>
          </a:p>
          <a:p>
            <a:pPr marL="342900" lvl="0" indent="-342900" algn="just">
              <a:lnSpc>
                <a:spcPct val="115000"/>
              </a:lnSpc>
              <a:spcAft>
                <a:spcPts val="0"/>
              </a:spcAft>
              <a:buFont typeface="Symbol"/>
              <a:buChar char=""/>
              <a:tabLst>
                <a:tab pos="685800" algn="l"/>
              </a:tabLst>
            </a:pPr>
            <a:r>
              <a:rPr lang="ru-RU" sz="5600" dirty="0" smtClean="0">
                <a:latin typeface="Times New Roman" panose="02020603050405020304" pitchFamily="18" charset="0"/>
                <a:ea typeface="Calibri"/>
                <a:cs typeface="Times New Roman" panose="02020603050405020304" pitchFamily="18" charset="0"/>
              </a:rPr>
              <a:t>В </a:t>
            </a:r>
            <a:r>
              <a:rPr lang="ru-RU" sz="5600" dirty="0">
                <a:latin typeface="Times New Roman" panose="02020603050405020304" pitchFamily="18" charset="0"/>
                <a:ea typeface="Calibri"/>
                <a:cs typeface="Times New Roman" panose="02020603050405020304" pitchFamily="18" charset="0"/>
              </a:rPr>
              <a:t>течение дня во всех свободных паузах, режимных процессах, на прогулке ищем значения признака «влажность». </a:t>
            </a:r>
            <a:r>
              <a:rPr lang="ru-RU" sz="5600" b="1" i="1" dirty="0">
                <a:latin typeface="Times New Roman" panose="02020603050405020304" pitchFamily="18" charset="0"/>
                <a:ea typeface="Calibri"/>
                <a:cs typeface="Times New Roman" panose="02020603050405020304" pitchFamily="18" charset="0"/>
              </a:rPr>
              <a:t>Например:</a:t>
            </a:r>
            <a:r>
              <a:rPr lang="ru-RU" sz="5600" dirty="0">
                <a:latin typeface="Times New Roman" panose="02020603050405020304" pitchFamily="18" charset="0"/>
                <a:ea typeface="Calibri"/>
                <a:cs typeface="Times New Roman" panose="02020603050405020304" pitchFamily="18" charset="0"/>
              </a:rPr>
              <a:t> «Подоконник, какой ты по влажности?» Дети трогают и сами говорят: «Сухой, мокрый». Воспитатель побуждает детей повторить: «Подоконник сухой по влажности, полотенце мокрое по влажности».  </a:t>
            </a:r>
            <a:endParaRPr lang="ru-RU" sz="5600" dirty="0" smtClean="0">
              <a:latin typeface="Times New Roman" panose="02020603050405020304" pitchFamily="18" charset="0"/>
              <a:ea typeface="Calibri"/>
              <a:cs typeface="Times New Roman" panose="02020603050405020304" pitchFamily="18" charset="0"/>
            </a:endParaRPr>
          </a:p>
          <a:p>
            <a:pPr marL="342900" lvl="0" indent="-342900" algn="just">
              <a:lnSpc>
                <a:spcPct val="115000"/>
              </a:lnSpc>
              <a:spcAft>
                <a:spcPts val="0"/>
              </a:spcAft>
              <a:buFont typeface="Symbol"/>
              <a:buChar char=""/>
              <a:tabLst>
                <a:tab pos="685800" algn="l"/>
              </a:tabLst>
            </a:pPr>
            <a:r>
              <a:rPr lang="ru-RU" sz="5600" dirty="0" smtClean="0">
                <a:latin typeface="Times New Roman" panose="02020603050405020304" pitchFamily="18" charset="0"/>
                <a:ea typeface="Calibri"/>
                <a:cs typeface="Times New Roman" panose="02020603050405020304" pitchFamily="18" charset="0"/>
              </a:rPr>
              <a:t>Активизация </a:t>
            </a:r>
            <a:r>
              <a:rPr lang="ru-RU" sz="5600" dirty="0">
                <a:latin typeface="Times New Roman" panose="02020603050405020304" pitchFamily="18" charset="0"/>
                <a:ea typeface="Calibri"/>
                <a:cs typeface="Times New Roman" panose="02020603050405020304" pitchFamily="18" charset="0"/>
              </a:rPr>
              <a:t>словаря: в речь ребенка включаются слова: мокрый, сухой, водяной, высушенный, мокро, сухо, </a:t>
            </a:r>
            <a:r>
              <a:rPr lang="ru-RU" sz="5600" dirty="0" smtClean="0">
                <a:latin typeface="Times New Roman" panose="02020603050405020304" pitchFamily="18" charset="0"/>
                <a:ea typeface="Calibri"/>
                <a:cs typeface="Times New Roman" panose="02020603050405020304" pitchFamily="18" charset="0"/>
              </a:rPr>
              <a:t>влажно…</a:t>
            </a:r>
          </a:p>
          <a:p>
            <a:pPr marL="342900" lvl="0" indent="-342900" algn="just">
              <a:lnSpc>
                <a:spcPct val="115000"/>
              </a:lnSpc>
              <a:spcAft>
                <a:spcPts val="0"/>
              </a:spcAft>
              <a:buFont typeface="Symbol"/>
              <a:buChar char=""/>
              <a:tabLst>
                <a:tab pos="685800" algn="l"/>
              </a:tabLst>
            </a:pPr>
            <a:r>
              <a:rPr lang="ru-RU" sz="5600" dirty="0" smtClean="0">
                <a:latin typeface="Times New Roman" panose="02020603050405020304" pitchFamily="18" charset="0"/>
                <a:ea typeface="Calibri"/>
                <a:cs typeface="Times New Roman" panose="02020603050405020304" pitchFamily="18" charset="0"/>
              </a:rPr>
              <a:t>Проверить </a:t>
            </a:r>
            <a:r>
              <a:rPr lang="ru-RU" sz="5600" dirty="0">
                <a:latin typeface="Times New Roman" panose="02020603050405020304" pitchFamily="18" charset="0"/>
                <a:ea typeface="Calibri"/>
                <a:cs typeface="Times New Roman" panose="02020603050405020304" pitchFamily="18" charset="0"/>
              </a:rPr>
              <a:t>усвоение детьми имени признака «влажность» с помощью </a:t>
            </a:r>
            <a:r>
              <a:rPr lang="ru-RU" sz="5600" dirty="0" smtClean="0">
                <a:latin typeface="Times New Roman" panose="02020603050405020304" pitchFamily="18" charset="0"/>
                <a:ea typeface="Calibri"/>
                <a:cs typeface="Times New Roman" panose="02020603050405020304" pitchFamily="18" charset="0"/>
              </a:rPr>
              <a:t>вопросов.</a:t>
            </a:r>
          </a:p>
          <a:p>
            <a:pPr marL="342900" lvl="0" indent="-342900" algn="just">
              <a:lnSpc>
                <a:spcPct val="115000"/>
              </a:lnSpc>
              <a:spcAft>
                <a:spcPts val="0"/>
              </a:spcAft>
              <a:buFont typeface="Symbol"/>
              <a:buChar char=""/>
              <a:tabLst>
                <a:tab pos="685800" algn="l"/>
              </a:tabLst>
            </a:pPr>
            <a:r>
              <a:rPr lang="ru-RU" sz="5600" dirty="0" smtClean="0">
                <a:latin typeface="Times New Roman" panose="02020603050405020304" pitchFamily="18" charset="0"/>
                <a:ea typeface="Calibri"/>
                <a:cs typeface="Times New Roman" panose="02020603050405020304" pitchFamily="18" charset="0"/>
              </a:rPr>
              <a:t>Воспитатель </a:t>
            </a:r>
            <a:r>
              <a:rPr lang="ru-RU" sz="5600" dirty="0">
                <a:latin typeface="Times New Roman" panose="02020603050405020304" pitchFamily="18" charset="0"/>
                <a:ea typeface="Calibri"/>
                <a:cs typeface="Times New Roman" panose="02020603050405020304" pitchFamily="18" charset="0"/>
              </a:rPr>
              <a:t>задает вопросы детям: «Что нужно сделать, чтобы узнать о влажности?» Дети: «Потрогать руками, руки – помощники умной головы</a:t>
            </a:r>
            <a:r>
              <a:rPr lang="ru-RU" sz="5600" dirty="0" smtClean="0">
                <a:latin typeface="Times New Roman" panose="02020603050405020304" pitchFamily="18" charset="0"/>
                <a:ea typeface="Calibri"/>
                <a:cs typeface="Times New Roman" panose="02020603050405020304" pitchFamily="18" charset="0"/>
              </a:rPr>
              <a:t>».</a:t>
            </a:r>
          </a:p>
          <a:p>
            <a:pPr marL="342900" lvl="0" indent="-342900" algn="just">
              <a:lnSpc>
                <a:spcPct val="115000"/>
              </a:lnSpc>
              <a:spcAft>
                <a:spcPts val="0"/>
              </a:spcAft>
              <a:buFont typeface="Symbol"/>
              <a:buChar char=""/>
              <a:tabLst>
                <a:tab pos="685800" algn="l"/>
              </a:tabLst>
            </a:pPr>
            <a:r>
              <a:rPr lang="ru-RU" sz="5600" dirty="0" smtClean="0">
                <a:latin typeface="Times New Roman" panose="02020603050405020304" pitchFamily="18" charset="0"/>
                <a:ea typeface="Calibri"/>
                <a:cs typeface="Times New Roman" panose="02020603050405020304" pitchFamily="18" charset="0"/>
              </a:rPr>
              <a:t>Внести  </a:t>
            </a:r>
            <a:r>
              <a:rPr lang="ru-RU" sz="5600" dirty="0">
                <a:latin typeface="Times New Roman" panose="02020603050405020304" pitchFamily="18" charset="0"/>
                <a:ea typeface="Calibri"/>
                <a:cs typeface="Times New Roman" panose="02020603050405020304" pitchFamily="18" charset="0"/>
              </a:rPr>
              <a:t>значок, который схематично изображает признак  «влажность». Спросить детей: «О каком  признаке объекта спрашивает значок?», «Объект, какой ты по влажности?» - ответы </a:t>
            </a:r>
            <a:r>
              <a:rPr lang="ru-RU" sz="5600" dirty="0" smtClean="0">
                <a:latin typeface="Times New Roman" panose="02020603050405020304" pitchFamily="18" charset="0"/>
                <a:ea typeface="Calibri"/>
                <a:cs typeface="Times New Roman" panose="02020603050405020304" pitchFamily="18" charset="0"/>
              </a:rPr>
              <a:t>детей.</a:t>
            </a:r>
          </a:p>
          <a:p>
            <a:pPr marL="342900" lvl="0" indent="-342900" algn="just">
              <a:lnSpc>
                <a:spcPct val="115000"/>
              </a:lnSpc>
              <a:spcAft>
                <a:spcPts val="0"/>
              </a:spcAft>
              <a:buFont typeface="Symbol"/>
              <a:buChar char=""/>
              <a:tabLst>
                <a:tab pos="685800" algn="l"/>
              </a:tabLst>
            </a:pPr>
            <a:r>
              <a:rPr lang="ru-RU" sz="5600" dirty="0" smtClean="0">
                <a:latin typeface="Times New Roman" panose="02020603050405020304" pitchFamily="18" charset="0"/>
                <a:ea typeface="Calibri"/>
                <a:cs typeface="Times New Roman" panose="02020603050405020304" pitchFamily="18" charset="0"/>
              </a:rPr>
              <a:t>Значок </a:t>
            </a:r>
            <a:r>
              <a:rPr lang="ru-RU" sz="5600" dirty="0">
                <a:latin typeface="Times New Roman" panose="02020603050405020304" pitchFamily="18" charset="0"/>
                <a:ea typeface="Calibri"/>
                <a:cs typeface="Times New Roman" panose="02020603050405020304" pitchFamily="18" charset="0"/>
              </a:rPr>
              <a:t>«влажность» помещается на пособии «Объект – имя признака – значение имени признака». Обратить внимание детей  на значок, повторить какой вопрос он задает. Организовать самостоятельный поиск ответа на этот </a:t>
            </a:r>
            <a:r>
              <a:rPr lang="ru-RU" sz="5600" dirty="0" smtClean="0">
                <a:latin typeface="Times New Roman" panose="02020603050405020304" pitchFamily="18" charset="0"/>
                <a:ea typeface="Calibri"/>
                <a:cs typeface="Times New Roman" panose="02020603050405020304" pitchFamily="18" charset="0"/>
              </a:rPr>
              <a:t>вопрос.</a:t>
            </a:r>
          </a:p>
          <a:p>
            <a:pPr marL="342900" lvl="0" indent="-342900" algn="just">
              <a:lnSpc>
                <a:spcPct val="115000"/>
              </a:lnSpc>
              <a:spcAft>
                <a:spcPts val="0"/>
              </a:spcAft>
              <a:buFont typeface="Symbol"/>
              <a:buChar char=""/>
              <a:tabLst>
                <a:tab pos="685800" algn="l"/>
              </a:tabLst>
            </a:pPr>
            <a:r>
              <a:rPr lang="ru-RU" sz="5600" dirty="0" smtClean="0">
                <a:latin typeface="Times New Roman" panose="02020603050405020304" pitchFamily="18" charset="0"/>
                <a:ea typeface="Calibri"/>
                <a:cs typeface="Times New Roman" panose="02020603050405020304" pitchFamily="18" charset="0"/>
              </a:rPr>
              <a:t>В </a:t>
            </a:r>
            <a:r>
              <a:rPr lang="ru-RU" sz="5600" dirty="0">
                <a:latin typeface="Times New Roman" panose="02020603050405020304" pitchFamily="18" charset="0"/>
                <a:ea typeface="Calibri"/>
                <a:cs typeface="Times New Roman" panose="02020603050405020304" pitchFamily="18" charset="0"/>
              </a:rPr>
              <a:t>режимных </a:t>
            </a:r>
            <a:r>
              <a:rPr lang="ru-RU" sz="5600" dirty="0">
                <a:latin typeface="Times New Roman" panose="02020603050405020304" pitchFamily="18" charset="0"/>
                <a:ea typeface="Times New Roman"/>
                <a:cs typeface="Times New Roman" panose="02020603050405020304" pitchFamily="18" charset="0"/>
              </a:rPr>
              <a:t>моментах</a:t>
            </a:r>
            <a:r>
              <a:rPr lang="ru-RU" sz="5600" dirty="0">
                <a:latin typeface="Times New Roman" panose="02020603050405020304" pitchFamily="18" charset="0"/>
                <a:ea typeface="Calibri"/>
                <a:cs typeface="Times New Roman" panose="02020603050405020304" pitchFamily="18" charset="0"/>
              </a:rPr>
              <a:t> и образовательных ситуациях дети самостоятельно формулируют вопрос от имени признака (значка) и сами ищут ответ на него.</a:t>
            </a:r>
            <a:r>
              <a:rPr lang="ru-RU" sz="5600" dirty="0">
                <a:latin typeface="Times New Roman" panose="02020603050405020304" pitchFamily="18" charset="0"/>
                <a:ea typeface="Times New Roman"/>
                <a:cs typeface="Times New Roman" panose="02020603050405020304" pitchFamily="18" charset="0"/>
              </a:rPr>
              <a:t> Для становления детской самостоятельности используются карточки разных типов </a:t>
            </a:r>
            <a:r>
              <a:rPr lang="ru-RU" sz="5600" dirty="0" smtClean="0">
                <a:latin typeface="Times New Roman" panose="02020603050405020304" pitchFamily="18" charset="0"/>
                <a:ea typeface="Times New Roman"/>
                <a:cs typeface="Times New Roman" panose="02020603050405020304" pitchFamily="18" charset="0"/>
              </a:rPr>
              <a:t>вопросов.</a:t>
            </a:r>
          </a:p>
          <a:p>
            <a:pPr marL="342900" lvl="0" indent="-342900" algn="just">
              <a:lnSpc>
                <a:spcPct val="115000"/>
              </a:lnSpc>
              <a:spcAft>
                <a:spcPts val="0"/>
              </a:spcAft>
              <a:buFont typeface="Symbol"/>
              <a:buChar char=""/>
              <a:tabLst>
                <a:tab pos="685800" algn="l"/>
              </a:tabLst>
            </a:pPr>
            <a:r>
              <a:rPr lang="ru-RU" sz="5600" dirty="0" smtClean="0">
                <a:latin typeface="Times New Roman" panose="02020603050405020304" pitchFamily="18" charset="0"/>
                <a:ea typeface="Calibri"/>
                <a:cs typeface="Times New Roman" panose="02020603050405020304" pitchFamily="18" charset="0"/>
              </a:rPr>
              <a:t>Дети </a:t>
            </a:r>
            <a:r>
              <a:rPr lang="ru-RU" sz="5600" dirty="0">
                <a:latin typeface="Times New Roman" panose="02020603050405020304" pitchFamily="18" charset="0"/>
                <a:ea typeface="Calibri"/>
                <a:cs typeface="Times New Roman" panose="02020603050405020304" pitchFamily="18" charset="0"/>
              </a:rPr>
              <a:t>могут объяснить, что во всех объектах окружающего мира может быть признак влажности, и чтобы его определить: нужно обследовать объект руками. </a:t>
            </a:r>
          </a:p>
          <a:p>
            <a:pPr marL="45720" indent="0" algn="ctr">
              <a:lnSpc>
                <a:spcPct val="115000"/>
              </a:lnSpc>
              <a:spcAft>
                <a:spcPts val="0"/>
              </a:spcAft>
              <a:buNone/>
            </a:pPr>
            <a:r>
              <a:rPr lang="ru-RU" sz="5600" b="1" dirty="0">
                <a:latin typeface="Times New Roman"/>
                <a:ea typeface="Calibri"/>
                <a:cs typeface="Times New Roman"/>
              </a:rPr>
              <a:t> </a:t>
            </a:r>
            <a:endParaRPr lang="ru-RU" sz="5600" dirty="0">
              <a:latin typeface="Calibri"/>
              <a:ea typeface="Calibri"/>
              <a:cs typeface="Times New Roman"/>
            </a:endParaRPr>
          </a:p>
          <a:p>
            <a:pPr marL="45720" indent="0">
              <a:buNone/>
            </a:pPr>
            <a:endParaRPr lang="ru-RU" dirty="0"/>
          </a:p>
        </p:txBody>
      </p:sp>
      <p:pic>
        <p:nvPicPr>
          <p:cNvPr id="2050" name="Picture 2"/>
          <p:cNvPicPr>
            <a:picLocks noChangeAspect="1" noChangeArrowheads="1"/>
          </p:cNvPicPr>
          <p:nvPr/>
        </p:nvPicPr>
        <p:blipFill>
          <a:blip r:embed="rId2">
            <a:duotone>
              <a:prstClr val="black"/>
              <a:schemeClr val="bg1">
                <a:tint val="45000"/>
                <a:satMod val="400000"/>
              </a:schemeClr>
            </a:duotone>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6876256" y="332656"/>
            <a:ext cx="1993776" cy="1876372"/>
          </a:xfrm>
          <a:prstGeom prst="rect">
            <a:avLst/>
          </a:prstGeom>
          <a:noFill/>
          <a:extLst>
            <a:ext uri="{909E8E84-426E-40DD-AFC4-6F175D3DCCD1}">
              <a14:hiddenFill xmlns:a14="http://schemas.microsoft.com/office/drawing/2010/main">
                <a:solidFill>
                  <a:srgbClr val="FFFFFF"/>
                </a:solidFill>
              </a14:hiddenFill>
            </a:ext>
          </a:extLst>
        </p:spPr>
      </p:pic>
      <p:pic>
        <p:nvPicPr>
          <p:cNvPr id="5" name="Рисунок 4" descr="ekologicheskoe-vospitanie4"/>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236296" y="647270"/>
            <a:ext cx="1224135" cy="1247144"/>
          </a:xfrm>
          <a:prstGeom prst="rect">
            <a:avLst/>
          </a:prstGeom>
          <a:noFill/>
          <a:ln>
            <a:noFill/>
          </a:ln>
          <a:effectLst/>
        </p:spPr>
      </p:pic>
    </p:spTree>
    <p:extLst>
      <p:ext uri="{BB962C8B-B14F-4D97-AF65-F5344CB8AC3E}">
        <p14:creationId xmlns:p14="http://schemas.microsoft.com/office/powerpoint/2010/main" val="7524388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0" y="0"/>
            <a:ext cx="9144000" cy="6858000"/>
          </a:xfrm>
        </p:spPr>
        <p:txBody>
          <a:bodyPr>
            <a:normAutofit fontScale="85000" lnSpcReduction="10000"/>
          </a:bodyPr>
          <a:lstStyle/>
          <a:p>
            <a:pPr marL="45720" indent="0">
              <a:lnSpc>
                <a:spcPct val="115000"/>
              </a:lnSpc>
              <a:spcAft>
                <a:spcPts val="0"/>
              </a:spcAft>
              <a:buNone/>
            </a:pPr>
            <a:r>
              <a:rPr lang="ru-RU" sz="1600" b="1" dirty="0">
                <a:solidFill>
                  <a:srgbClr val="FF0000"/>
                </a:solidFill>
                <a:latin typeface="Times New Roman"/>
                <a:ea typeface="Calibri"/>
                <a:cs typeface="Times New Roman"/>
              </a:rPr>
              <a:t>Технологическая карта ознакомления с именем признака «температура» (с 2,5 </a:t>
            </a:r>
            <a:r>
              <a:rPr lang="ru-RU" sz="1600" b="1" dirty="0" smtClean="0">
                <a:solidFill>
                  <a:srgbClr val="FF0000"/>
                </a:solidFill>
                <a:latin typeface="Times New Roman"/>
                <a:ea typeface="Calibri"/>
                <a:cs typeface="Times New Roman"/>
              </a:rPr>
              <a:t>лет)</a:t>
            </a:r>
            <a:endParaRPr lang="ru-RU" sz="1600" dirty="0" smtClean="0">
              <a:solidFill>
                <a:srgbClr val="FF0000"/>
              </a:solidFill>
              <a:latin typeface="Calibri"/>
              <a:ea typeface="Calibri"/>
              <a:cs typeface="Times New Roman"/>
            </a:endParaRPr>
          </a:p>
          <a:p>
            <a:pPr marL="45720" indent="0" algn="just">
              <a:lnSpc>
                <a:spcPct val="115000"/>
              </a:lnSpc>
              <a:spcAft>
                <a:spcPts val="0"/>
              </a:spcAft>
              <a:buNone/>
            </a:pPr>
            <a:r>
              <a:rPr lang="ru-RU" sz="1700" dirty="0" smtClean="0">
                <a:latin typeface="Times New Roman"/>
                <a:ea typeface="Calibri"/>
                <a:cs typeface="Times New Roman"/>
              </a:rPr>
              <a:t>Объявить </a:t>
            </a:r>
            <a:r>
              <a:rPr lang="ru-RU" sz="1700" dirty="0">
                <a:latin typeface="Times New Roman"/>
                <a:ea typeface="Calibri"/>
                <a:cs typeface="Times New Roman"/>
              </a:rPr>
              <a:t>детям, что в гостях у нас имя  признака «температура» и мы будем  искать его </a:t>
            </a:r>
            <a:endParaRPr lang="ru-RU" sz="1700" dirty="0" smtClean="0">
              <a:latin typeface="Times New Roman"/>
              <a:ea typeface="Calibri"/>
              <a:cs typeface="Times New Roman"/>
            </a:endParaRPr>
          </a:p>
          <a:p>
            <a:pPr marL="45720" indent="0" algn="just">
              <a:lnSpc>
                <a:spcPct val="115000"/>
              </a:lnSpc>
              <a:spcAft>
                <a:spcPts val="0"/>
              </a:spcAft>
              <a:buNone/>
            </a:pPr>
            <a:r>
              <a:rPr lang="ru-RU" sz="1700" dirty="0" smtClean="0">
                <a:latin typeface="Times New Roman"/>
                <a:ea typeface="Calibri"/>
                <a:cs typeface="Times New Roman"/>
              </a:rPr>
              <a:t>значения </a:t>
            </a:r>
            <a:r>
              <a:rPr lang="ru-RU" sz="1700" dirty="0">
                <a:latin typeface="Times New Roman"/>
                <a:ea typeface="Calibri"/>
                <a:cs typeface="Times New Roman"/>
              </a:rPr>
              <a:t>в объектах.</a:t>
            </a:r>
            <a:endParaRPr lang="ru-RU" sz="1700" dirty="0">
              <a:latin typeface="Calibri"/>
              <a:ea typeface="Calibri"/>
              <a:cs typeface="Times New Roman"/>
            </a:endParaRPr>
          </a:p>
          <a:p>
            <a:pPr marL="0" lvl="0" indent="0" algn="just">
              <a:lnSpc>
                <a:spcPct val="115000"/>
              </a:lnSpc>
              <a:spcAft>
                <a:spcPts val="0"/>
              </a:spcAft>
              <a:buNone/>
            </a:pPr>
            <a:r>
              <a:rPr lang="ru-RU" sz="1700" dirty="0">
                <a:latin typeface="Times New Roman"/>
                <a:ea typeface="Calibri"/>
                <a:cs typeface="Times New Roman"/>
              </a:rPr>
              <a:t>Организовать «поиск»  значений в объектах признака «температура» в ближайшем </a:t>
            </a:r>
            <a:endParaRPr lang="ru-RU" sz="1700" dirty="0" smtClean="0">
              <a:latin typeface="Times New Roman"/>
              <a:ea typeface="Calibri"/>
              <a:cs typeface="Times New Roman"/>
            </a:endParaRPr>
          </a:p>
          <a:p>
            <a:pPr marL="0" lvl="0" indent="0" algn="just">
              <a:lnSpc>
                <a:spcPct val="115000"/>
              </a:lnSpc>
              <a:spcAft>
                <a:spcPts val="0"/>
              </a:spcAft>
              <a:buNone/>
            </a:pPr>
            <a:r>
              <a:rPr lang="ru-RU" sz="1700" dirty="0" smtClean="0">
                <a:latin typeface="Times New Roman"/>
                <a:ea typeface="Calibri"/>
                <a:cs typeface="Times New Roman"/>
              </a:rPr>
              <a:t>окружении</a:t>
            </a:r>
            <a:r>
              <a:rPr lang="ru-RU" sz="1700" dirty="0">
                <a:latin typeface="Times New Roman"/>
                <a:ea typeface="Calibri"/>
                <a:cs typeface="Times New Roman"/>
              </a:rPr>
              <a:t>. Поиски значений признака продолжаются:</a:t>
            </a:r>
            <a:endParaRPr lang="ru-RU" sz="1700" dirty="0">
              <a:latin typeface="Calibri"/>
              <a:ea typeface="Calibri"/>
              <a:cs typeface="Times New Roman"/>
            </a:endParaRPr>
          </a:p>
          <a:p>
            <a:pPr marL="342900" lvl="0" indent="-342900" algn="just">
              <a:lnSpc>
                <a:spcPct val="115000"/>
              </a:lnSpc>
              <a:spcAft>
                <a:spcPts val="0"/>
              </a:spcAft>
              <a:buFont typeface="Symbol"/>
              <a:buChar char=""/>
            </a:pPr>
            <a:r>
              <a:rPr lang="ru-RU" sz="1700" dirty="0">
                <a:latin typeface="Times New Roman"/>
                <a:ea typeface="Calibri"/>
                <a:cs typeface="Times New Roman"/>
              </a:rPr>
              <a:t>не менее 7 дней в  1-ой младшей группе; </a:t>
            </a:r>
            <a:endParaRPr lang="ru-RU" sz="1700" dirty="0">
              <a:latin typeface="Calibri"/>
              <a:ea typeface="Calibri"/>
              <a:cs typeface="Times New Roman"/>
            </a:endParaRPr>
          </a:p>
          <a:p>
            <a:pPr marL="342900" lvl="0" indent="-342900" algn="just">
              <a:lnSpc>
                <a:spcPct val="115000"/>
              </a:lnSpc>
              <a:spcAft>
                <a:spcPts val="0"/>
              </a:spcAft>
              <a:buFont typeface="Symbol"/>
              <a:buChar char=""/>
            </a:pPr>
            <a:r>
              <a:rPr lang="ru-RU" sz="1700" dirty="0">
                <a:latin typeface="Times New Roman"/>
                <a:ea typeface="Calibri"/>
                <a:cs typeface="Times New Roman"/>
              </a:rPr>
              <a:t>4 - 5 дней – во 2-ой младшей и  средней группах;</a:t>
            </a:r>
            <a:endParaRPr lang="ru-RU" sz="1700" dirty="0">
              <a:latin typeface="Calibri"/>
              <a:ea typeface="Calibri"/>
              <a:cs typeface="Times New Roman"/>
            </a:endParaRPr>
          </a:p>
          <a:p>
            <a:pPr marL="342900" lvl="0" indent="-342900" algn="just">
              <a:lnSpc>
                <a:spcPct val="115000"/>
              </a:lnSpc>
              <a:spcAft>
                <a:spcPts val="0"/>
              </a:spcAft>
              <a:buFont typeface="Symbol"/>
              <a:buChar char=""/>
            </a:pPr>
            <a:r>
              <a:rPr lang="ru-RU" sz="1700" dirty="0">
                <a:latin typeface="Times New Roman"/>
                <a:ea typeface="Calibri"/>
                <a:cs typeface="Times New Roman"/>
              </a:rPr>
              <a:t> 2-3 дня в старшей и подготовительной </a:t>
            </a:r>
            <a:r>
              <a:rPr lang="ru-RU" sz="1700" dirty="0" smtClean="0">
                <a:latin typeface="Times New Roman"/>
                <a:ea typeface="Calibri"/>
                <a:cs typeface="Times New Roman"/>
              </a:rPr>
              <a:t>группах.</a:t>
            </a:r>
            <a:endParaRPr lang="ru-RU" sz="1700" dirty="0" smtClean="0">
              <a:latin typeface="Calibri"/>
              <a:ea typeface="Calibri"/>
              <a:cs typeface="Times New Roman"/>
            </a:endParaRPr>
          </a:p>
          <a:p>
            <a:pPr marL="342900" lvl="0" indent="-342900" algn="just">
              <a:lnSpc>
                <a:spcPct val="115000"/>
              </a:lnSpc>
              <a:spcAft>
                <a:spcPts val="0"/>
              </a:spcAft>
              <a:buFont typeface="Symbol"/>
              <a:buChar char=""/>
            </a:pPr>
            <a:r>
              <a:rPr lang="ru-RU" sz="1700" dirty="0" smtClean="0">
                <a:latin typeface="Times New Roman"/>
                <a:ea typeface="Calibri"/>
                <a:cs typeface="Times New Roman"/>
              </a:rPr>
              <a:t>В </a:t>
            </a:r>
            <a:r>
              <a:rPr lang="ru-RU" sz="1700" dirty="0">
                <a:latin typeface="Times New Roman"/>
                <a:ea typeface="Calibri"/>
                <a:cs typeface="Times New Roman"/>
              </a:rPr>
              <a:t>течение дня во всех свободных паузах, режимных моментах, на прогулке ищем значение признака «температура». </a:t>
            </a:r>
            <a:r>
              <a:rPr lang="ru-RU" sz="1700" b="1" i="1" dirty="0">
                <a:latin typeface="Times New Roman"/>
                <a:ea typeface="Calibri"/>
                <a:cs typeface="Times New Roman"/>
              </a:rPr>
              <a:t>Например:</a:t>
            </a:r>
            <a:r>
              <a:rPr lang="ru-RU" sz="1700" dirty="0">
                <a:latin typeface="Times New Roman"/>
                <a:ea typeface="Calibri"/>
                <a:cs typeface="Times New Roman"/>
              </a:rPr>
              <a:t> «Стол, какой ты по температуре?» Дети трогают и сами говорят: «горячий, теплый, прохладный, холодный». Воспитатель побуждает детей повторить: «Подоконник по температуре горячий. Вода по температуре прохладная, пол по температуре холодный и др.» </a:t>
            </a:r>
            <a:endParaRPr lang="ru-RU" sz="1700" dirty="0" smtClean="0">
              <a:latin typeface="Calibri"/>
              <a:ea typeface="Calibri"/>
              <a:cs typeface="Times New Roman"/>
            </a:endParaRPr>
          </a:p>
          <a:p>
            <a:pPr marL="342900" lvl="0" indent="-342900" algn="just">
              <a:lnSpc>
                <a:spcPct val="115000"/>
              </a:lnSpc>
              <a:spcAft>
                <a:spcPts val="0"/>
              </a:spcAft>
              <a:buFont typeface="Symbol"/>
              <a:buChar char=""/>
            </a:pPr>
            <a:r>
              <a:rPr lang="ru-RU" sz="1700" dirty="0" smtClean="0">
                <a:latin typeface="Times New Roman"/>
                <a:ea typeface="Calibri"/>
                <a:cs typeface="Times New Roman"/>
              </a:rPr>
              <a:t>Активизация </a:t>
            </a:r>
            <a:r>
              <a:rPr lang="ru-RU" sz="1700" dirty="0">
                <a:latin typeface="Times New Roman"/>
                <a:ea typeface="Calibri"/>
                <a:cs typeface="Times New Roman"/>
              </a:rPr>
              <a:t>словаря: в речь ребенка включаются слова: прохладный, ледяной, холодный, теплый, огненный, холодно, тепло, горячо, теплеет, разогревается и т. д. </a:t>
            </a:r>
            <a:endParaRPr lang="ru-RU" sz="1700" dirty="0" smtClean="0">
              <a:latin typeface="Calibri"/>
              <a:ea typeface="Calibri"/>
              <a:cs typeface="Times New Roman"/>
            </a:endParaRPr>
          </a:p>
          <a:p>
            <a:pPr marL="342900" lvl="0" indent="-342900" algn="just">
              <a:lnSpc>
                <a:spcPct val="115000"/>
              </a:lnSpc>
              <a:spcAft>
                <a:spcPts val="0"/>
              </a:spcAft>
              <a:buFont typeface="Symbol"/>
              <a:buChar char=""/>
            </a:pPr>
            <a:r>
              <a:rPr lang="ru-RU" sz="1700" dirty="0" smtClean="0">
                <a:latin typeface="Times New Roman"/>
                <a:ea typeface="Calibri"/>
                <a:cs typeface="Times New Roman"/>
              </a:rPr>
              <a:t>Проверить </a:t>
            </a:r>
            <a:r>
              <a:rPr lang="ru-RU" sz="1700" dirty="0">
                <a:latin typeface="Times New Roman"/>
                <a:ea typeface="Calibri"/>
                <a:cs typeface="Times New Roman"/>
              </a:rPr>
              <a:t>усвоение детьми признака «температура» с помощью вопросов. Воспитатель задает вопросы детям: «Что нужно сделать, чтобы узнать о температуре объекта?». Дети: «Потрогать руками, руки – помощники умной головы</a:t>
            </a:r>
            <a:r>
              <a:rPr lang="ru-RU" sz="1700" dirty="0" smtClean="0">
                <a:latin typeface="Times New Roman"/>
                <a:ea typeface="Calibri"/>
                <a:cs typeface="Times New Roman"/>
              </a:rPr>
              <a:t>».</a:t>
            </a:r>
            <a:endParaRPr lang="ru-RU" sz="1700" dirty="0" smtClean="0">
              <a:latin typeface="Calibri"/>
              <a:ea typeface="Calibri"/>
              <a:cs typeface="Times New Roman"/>
            </a:endParaRPr>
          </a:p>
          <a:p>
            <a:pPr marL="342900" lvl="0" indent="-342900" algn="just">
              <a:lnSpc>
                <a:spcPct val="115000"/>
              </a:lnSpc>
              <a:spcAft>
                <a:spcPts val="0"/>
              </a:spcAft>
              <a:buFont typeface="Symbol"/>
              <a:buChar char=""/>
            </a:pPr>
            <a:r>
              <a:rPr lang="ru-RU" sz="1700" dirty="0" smtClean="0">
                <a:latin typeface="Times New Roman"/>
                <a:ea typeface="Times New Roman"/>
                <a:cs typeface="Times New Roman"/>
              </a:rPr>
              <a:t>Внести </a:t>
            </a:r>
            <a:r>
              <a:rPr lang="ru-RU" sz="1700" dirty="0">
                <a:latin typeface="Times New Roman"/>
                <a:ea typeface="Times New Roman"/>
                <a:cs typeface="Times New Roman"/>
              </a:rPr>
              <a:t>значок, который схематично изображает признак «температура». Спросить детей: «О каком признаке у объекта спрашивает значок?», «Объект, какой ты по температуре?» -  </a:t>
            </a:r>
            <a:r>
              <a:rPr lang="ru-RU" sz="1700" dirty="0">
                <a:latin typeface="Times New Roman"/>
                <a:ea typeface="Calibri"/>
                <a:cs typeface="Times New Roman"/>
              </a:rPr>
              <a:t>ответы </a:t>
            </a:r>
            <a:r>
              <a:rPr lang="ru-RU" sz="1700" dirty="0" smtClean="0">
                <a:latin typeface="Times New Roman"/>
                <a:ea typeface="Calibri"/>
                <a:cs typeface="Times New Roman"/>
              </a:rPr>
              <a:t>детей.</a:t>
            </a:r>
            <a:endParaRPr lang="ru-RU" sz="1700" dirty="0" smtClean="0">
              <a:latin typeface="Calibri"/>
              <a:ea typeface="Calibri"/>
              <a:cs typeface="Times New Roman"/>
            </a:endParaRPr>
          </a:p>
          <a:p>
            <a:pPr marL="342900" lvl="0" indent="-342900" algn="just">
              <a:lnSpc>
                <a:spcPct val="115000"/>
              </a:lnSpc>
              <a:spcAft>
                <a:spcPts val="0"/>
              </a:spcAft>
              <a:buFont typeface="Symbol"/>
              <a:buChar char=""/>
            </a:pPr>
            <a:r>
              <a:rPr lang="ru-RU" sz="1700" dirty="0" smtClean="0">
                <a:latin typeface="Times New Roman"/>
                <a:ea typeface="Times New Roman"/>
                <a:cs typeface="Times New Roman"/>
              </a:rPr>
              <a:t>Значок </a:t>
            </a:r>
            <a:r>
              <a:rPr lang="ru-RU" sz="1700" dirty="0">
                <a:latin typeface="Times New Roman"/>
                <a:ea typeface="Times New Roman"/>
                <a:cs typeface="Times New Roman"/>
              </a:rPr>
              <a:t>«температура» помещается на пособии </a:t>
            </a:r>
            <a:r>
              <a:rPr lang="ru-RU" sz="1700" dirty="0">
                <a:latin typeface="Times New Roman"/>
                <a:ea typeface="Calibri"/>
                <a:cs typeface="Times New Roman"/>
              </a:rPr>
              <a:t>«Объект – имя признака – значение имени признака».</a:t>
            </a:r>
            <a:r>
              <a:rPr lang="ru-RU" sz="1700" dirty="0">
                <a:latin typeface="Times New Roman"/>
                <a:ea typeface="Times New Roman"/>
                <a:cs typeface="Times New Roman"/>
              </a:rPr>
              <a:t> Обратить внимание детей на значок, повторить, какой вопрос он задает. Организовать самостоятельный поиск ответа на этот вопрос в различных объектах. </a:t>
            </a:r>
            <a:endParaRPr lang="ru-RU" sz="1700" dirty="0" smtClean="0">
              <a:latin typeface="Calibri"/>
              <a:ea typeface="Times New Roman"/>
              <a:cs typeface="Times New Roman"/>
            </a:endParaRPr>
          </a:p>
          <a:p>
            <a:pPr marL="342900" lvl="0" indent="-342900" algn="just">
              <a:lnSpc>
                <a:spcPct val="115000"/>
              </a:lnSpc>
              <a:spcAft>
                <a:spcPts val="0"/>
              </a:spcAft>
              <a:buFont typeface="Symbol"/>
              <a:buChar char=""/>
            </a:pPr>
            <a:r>
              <a:rPr lang="ru-RU" sz="1700" dirty="0" smtClean="0">
                <a:latin typeface="Times New Roman"/>
                <a:ea typeface="Times New Roman"/>
                <a:cs typeface="Times New Roman"/>
              </a:rPr>
              <a:t>В </a:t>
            </a:r>
            <a:r>
              <a:rPr lang="ru-RU" sz="1700" dirty="0">
                <a:latin typeface="Times New Roman"/>
                <a:ea typeface="Times New Roman"/>
                <a:cs typeface="Times New Roman"/>
              </a:rPr>
              <a:t>режимных моментах и образовательных ситуациях дети самостоятельно формулируют вопрос от имени признака (значка) и сами ищут ответ на него. Для становления детской самостоятельности используются карточки разных типов </a:t>
            </a:r>
            <a:r>
              <a:rPr lang="ru-RU" sz="1700" dirty="0" smtClean="0">
                <a:latin typeface="Times New Roman"/>
                <a:ea typeface="Times New Roman"/>
                <a:cs typeface="Times New Roman"/>
              </a:rPr>
              <a:t>вопросов.</a:t>
            </a:r>
            <a:endParaRPr lang="ru-RU" sz="1700" dirty="0" smtClean="0">
              <a:latin typeface="Calibri"/>
              <a:ea typeface="Times New Roman"/>
              <a:cs typeface="Times New Roman"/>
            </a:endParaRPr>
          </a:p>
          <a:p>
            <a:pPr marL="342900" lvl="0" indent="-342900" algn="just">
              <a:lnSpc>
                <a:spcPct val="115000"/>
              </a:lnSpc>
              <a:spcAft>
                <a:spcPts val="0"/>
              </a:spcAft>
              <a:buFont typeface="Symbol"/>
              <a:buChar char=""/>
            </a:pPr>
            <a:r>
              <a:rPr lang="ru-RU" sz="1700" dirty="0" smtClean="0">
                <a:latin typeface="Times New Roman"/>
                <a:ea typeface="Times New Roman"/>
                <a:cs typeface="Times New Roman"/>
              </a:rPr>
              <a:t>Дети </a:t>
            </a:r>
            <a:r>
              <a:rPr lang="ru-RU" sz="1700" dirty="0">
                <a:latin typeface="Times New Roman"/>
                <a:ea typeface="Times New Roman"/>
                <a:cs typeface="Times New Roman"/>
              </a:rPr>
              <a:t>могу</a:t>
            </a:r>
            <a:r>
              <a:rPr lang="ru-RU" sz="1700" dirty="0">
                <a:latin typeface="Times New Roman"/>
                <a:ea typeface="Calibri"/>
                <a:cs typeface="Times New Roman"/>
              </a:rPr>
              <a:t>т объяснить, что во всех объектах окружающего мира может быть признак температуры, и чтобы его определить, нужно обследовать объект руками.</a:t>
            </a:r>
            <a:endParaRPr lang="ru-RU" sz="1700" dirty="0">
              <a:latin typeface="Calibri"/>
              <a:ea typeface="Calibri"/>
              <a:cs typeface="Times New Roman"/>
            </a:endParaRPr>
          </a:p>
          <a:p>
            <a:pPr marL="45720" indent="0">
              <a:buNone/>
            </a:pPr>
            <a:endParaRPr lang="ru-RU"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0272" y="260648"/>
            <a:ext cx="1993900" cy="1871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Рисунок 4" descr="C:\со старого компьютера\картинки все\новое\thermometer_picture_to_color_20120327_1398805526.png"/>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b="5150"/>
          <a:stretch/>
        </p:blipFill>
        <p:spPr bwMode="auto">
          <a:xfrm>
            <a:off x="7380312" y="544016"/>
            <a:ext cx="1224135" cy="130492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3430041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0" y="0"/>
            <a:ext cx="9144000" cy="6858000"/>
          </a:xfrm>
        </p:spPr>
        <p:txBody>
          <a:bodyPr>
            <a:normAutofit fontScale="62500" lnSpcReduction="20000"/>
          </a:bodyPr>
          <a:lstStyle/>
          <a:p>
            <a:pPr marL="45720" indent="0">
              <a:lnSpc>
                <a:spcPct val="115000"/>
              </a:lnSpc>
              <a:spcAft>
                <a:spcPts val="0"/>
              </a:spcAft>
              <a:buNone/>
            </a:pPr>
            <a:r>
              <a:rPr lang="ru-RU" sz="2400" b="1" dirty="0">
                <a:solidFill>
                  <a:srgbClr val="FF0000"/>
                </a:solidFill>
                <a:latin typeface="Times New Roman"/>
                <a:ea typeface="Calibri"/>
                <a:cs typeface="Times New Roman"/>
              </a:rPr>
              <a:t>Технологическая карта ознакомления с именем признака «</a:t>
            </a:r>
            <a:r>
              <a:rPr lang="ru-RU" sz="2400" b="1" dirty="0" smtClean="0">
                <a:solidFill>
                  <a:srgbClr val="FF0000"/>
                </a:solidFill>
                <a:latin typeface="Times New Roman"/>
                <a:ea typeface="Calibri"/>
                <a:cs typeface="Times New Roman"/>
              </a:rPr>
              <a:t>рельеф» (с </a:t>
            </a:r>
            <a:r>
              <a:rPr lang="ru-RU" sz="2400" b="1" dirty="0">
                <a:solidFill>
                  <a:srgbClr val="FF0000"/>
                </a:solidFill>
                <a:latin typeface="Times New Roman"/>
                <a:ea typeface="Calibri"/>
                <a:cs typeface="Times New Roman"/>
              </a:rPr>
              <a:t>2.5 лет)</a:t>
            </a:r>
            <a:endParaRPr lang="ru-RU" sz="1800" dirty="0">
              <a:solidFill>
                <a:srgbClr val="FF0000"/>
              </a:solidFill>
              <a:latin typeface="Calibri"/>
              <a:ea typeface="Calibri"/>
              <a:cs typeface="Times New Roman"/>
            </a:endParaRPr>
          </a:p>
          <a:p>
            <a:pPr marL="0" lvl="0" indent="0" algn="just">
              <a:lnSpc>
                <a:spcPct val="115000"/>
              </a:lnSpc>
              <a:spcAft>
                <a:spcPts val="0"/>
              </a:spcAft>
              <a:buNone/>
              <a:tabLst>
                <a:tab pos="457200" algn="l"/>
              </a:tabLst>
            </a:pPr>
            <a:r>
              <a:rPr lang="ru-RU" sz="2400" dirty="0" smtClean="0">
                <a:latin typeface="Times New Roman"/>
                <a:ea typeface="Calibri"/>
                <a:cs typeface="Times New Roman"/>
              </a:rPr>
              <a:t>Объявить </a:t>
            </a:r>
            <a:r>
              <a:rPr lang="ru-RU" sz="2400" dirty="0">
                <a:latin typeface="Times New Roman"/>
                <a:ea typeface="Calibri"/>
                <a:cs typeface="Times New Roman"/>
              </a:rPr>
              <a:t>детям, что в гостях у нас признак «рельеф» и мы будем  искать его </a:t>
            </a:r>
            <a:endParaRPr lang="ru-RU" sz="2400" dirty="0" smtClean="0">
              <a:latin typeface="Times New Roman"/>
              <a:ea typeface="Calibri"/>
              <a:cs typeface="Times New Roman"/>
            </a:endParaRPr>
          </a:p>
          <a:p>
            <a:pPr marL="0" lvl="0" indent="0" algn="just">
              <a:lnSpc>
                <a:spcPct val="115000"/>
              </a:lnSpc>
              <a:spcAft>
                <a:spcPts val="0"/>
              </a:spcAft>
              <a:buNone/>
              <a:tabLst>
                <a:tab pos="457200" algn="l"/>
              </a:tabLst>
            </a:pPr>
            <a:r>
              <a:rPr lang="ru-RU" sz="2400" dirty="0" smtClean="0">
                <a:latin typeface="Times New Roman"/>
                <a:ea typeface="Calibri"/>
                <a:cs typeface="Times New Roman"/>
              </a:rPr>
              <a:t>значения </a:t>
            </a:r>
            <a:r>
              <a:rPr lang="ru-RU" sz="2400" dirty="0">
                <a:latin typeface="Times New Roman"/>
                <a:ea typeface="Calibri"/>
                <a:cs typeface="Times New Roman"/>
              </a:rPr>
              <a:t>в </a:t>
            </a:r>
            <a:r>
              <a:rPr lang="ru-RU" sz="2400" dirty="0" smtClean="0">
                <a:latin typeface="Times New Roman"/>
                <a:ea typeface="Calibri"/>
                <a:cs typeface="Times New Roman"/>
              </a:rPr>
              <a:t>объектах.</a:t>
            </a:r>
            <a:endParaRPr lang="ru-RU" sz="1800" dirty="0" smtClean="0">
              <a:latin typeface="Calibri"/>
              <a:ea typeface="Calibri"/>
              <a:cs typeface="Times New Roman"/>
            </a:endParaRPr>
          </a:p>
          <a:p>
            <a:pPr marL="0" lvl="0" indent="0" algn="just">
              <a:lnSpc>
                <a:spcPct val="115000"/>
              </a:lnSpc>
              <a:spcAft>
                <a:spcPts val="0"/>
              </a:spcAft>
              <a:buNone/>
              <a:tabLst>
                <a:tab pos="457200" algn="l"/>
              </a:tabLst>
            </a:pPr>
            <a:r>
              <a:rPr lang="ru-RU" sz="2400" dirty="0" smtClean="0">
                <a:latin typeface="Times New Roman"/>
                <a:ea typeface="Calibri"/>
                <a:cs typeface="Times New Roman"/>
              </a:rPr>
              <a:t>Организовать </a:t>
            </a:r>
            <a:r>
              <a:rPr lang="ru-RU" sz="2400" dirty="0">
                <a:latin typeface="Times New Roman"/>
                <a:ea typeface="Calibri"/>
                <a:cs typeface="Times New Roman"/>
              </a:rPr>
              <a:t>«поиск» значений признака «рельеф» в ближайшем окружении. </a:t>
            </a:r>
            <a:endParaRPr lang="ru-RU" sz="2400" dirty="0" smtClean="0">
              <a:latin typeface="Times New Roman"/>
              <a:ea typeface="Calibri"/>
              <a:cs typeface="Times New Roman"/>
            </a:endParaRPr>
          </a:p>
          <a:p>
            <a:pPr marL="0" lvl="0" indent="0" algn="just">
              <a:lnSpc>
                <a:spcPct val="115000"/>
              </a:lnSpc>
              <a:spcAft>
                <a:spcPts val="0"/>
              </a:spcAft>
              <a:buNone/>
              <a:tabLst>
                <a:tab pos="457200" algn="l"/>
              </a:tabLst>
            </a:pPr>
            <a:r>
              <a:rPr lang="ru-RU" sz="2400" dirty="0" smtClean="0">
                <a:latin typeface="Times New Roman"/>
                <a:ea typeface="Calibri"/>
                <a:cs typeface="Times New Roman"/>
              </a:rPr>
              <a:t>Поиски </a:t>
            </a:r>
            <a:r>
              <a:rPr lang="ru-RU" sz="2400" dirty="0">
                <a:latin typeface="Times New Roman"/>
                <a:ea typeface="Calibri"/>
                <a:cs typeface="Times New Roman"/>
              </a:rPr>
              <a:t>значений признака продолжаются:</a:t>
            </a:r>
            <a:endParaRPr lang="ru-RU" sz="1800" dirty="0">
              <a:latin typeface="Calibri"/>
              <a:ea typeface="Calibri"/>
              <a:cs typeface="Times New Roman"/>
            </a:endParaRPr>
          </a:p>
          <a:p>
            <a:pPr marL="342900" lvl="0" indent="-342900" algn="just">
              <a:lnSpc>
                <a:spcPct val="115000"/>
              </a:lnSpc>
              <a:spcAft>
                <a:spcPts val="0"/>
              </a:spcAft>
              <a:buFont typeface="Symbol"/>
              <a:buChar char=""/>
              <a:tabLst>
                <a:tab pos="457200" algn="l"/>
              </a:tabLst>
            </a:pPr>
            <a:r>
              <a:rPr lang="ru-RU" sz="2400" dirty="0">
                <a:latin typeface="Times New Roman"/>
                <a:ea typeface="Calibri"/>
                <a:cs typeface="Times New Roman"/>
              </a:rPr>
              <a:t> не менее 7 дней в  1-ой младшей группе; </a:t>
            </a:r>
            <a:endParaRPr lang="ru-RU" sz="1800" dirty="0">
              <a:latin typeface="Calibri"/>
              <a:ea typeface="Calibri"/>
              <a:cs typeface="Times New Roman"/>
            </a:endParaRPr>
          </a:p>
          <a:p>
            <a:pPr marL="342900" lvl="0" indent="-342900" algn="just">
              <a:lnSpc>
                <a:spcPct val="115000"/>
              </a:lnSpc>
              <a:spcAft>
                <a:spcPts val="0"/>
              </a:spcAft>
              <a:buFont typeface="Symbol"/>
              <a:buChar char=""/>
              <a:tabLst>
                <a:tab pos="457200" algn="l"/>
              </a:tabLst>
            </a:pPr>
            <a:r>
              <a:rPr lang="ru-RU" sz="2400" dirty="0">
                <a:latin typeface="Times New Roman"/>
                <a:ea typeface="Calibri"/>
                <a:cs typeface="Times New Roman"/>
              </a:rPr>
              <a:t>4 - 5 дней – во 2-ой младшей и  средней группах; </a:t>
            </a:r>
            <a:endParaRPr lang="ru-RU" sz="1800" dirty="0">
              <a:latin typeface="Calibri"/>
              <a:ea typeface="Calibri"/>
              <a:cs typeface="Times New Roman"/>
            </a:endParaRPr>
          </a:p>
          <a:p>
            <a:pPr marL="342900" lvl="0" indent="-342900" algn="just">
              <a:lnSpc>
                <a:spcPct val="115000"/>
              </a:lnSpc>
              <a:spcAft>
                <a:spcPts val="0"/>
              </a:spcAft>
              <a:buFont typeface="Symbol"/>
              <a:buChar char=""/>
              <a:tabLst>
                <a:tab pos="457200" algn="l"/>
              </a:tabLst>
            </a:pPr>
            <a:r>
              <a:rPr lang="ru-RU" sz="2400" dirty="0">
                <a:latin typeface="Times New Roman"/>
                <a:ea typeface="Calibri"/>
                <a:cs typeface="Times New Roman"/>
              </a:rPr>
              <a:t>2-3 дня в старшей и подготовительной </a:t>
            </a:r>
            <a:r>
              <a:rPr lang="ru-RU" sz="2400" dirty="0" smtClean="0">
                <a:latin typeface="Times New Roman"/>
                <a:ea typeface="Calibri"/>
                <a:cs typeface="Times New Roman"/>
              </a:rPr>
              <a:t>группах.</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tabLst>
                <a:tab pos="457200" algn="l"/>
              </a:tabLst>
            </a:pPr>
            <a:r>
              <a:rPr lang="ru-RU" sz="2400" dirty="0" smtClean="0">
                <a:latin typeface="Times New Roman"/>
                <a:ea typeface="Calibri"/>
                <a:cs typeface="Times New Roman"/>
              </a:rPr>
              <a:t>В </a:t>
            </a:r>
            <a:r>
              <a:rPr lang="ru-RU" sz="2400" dirty="0">
                <a:latin typeface="Times New Roman"/>
                <a:ea typeface="Calibri"/>
                <a:cs typeface="Times New Roman"/>
              </a:rPr>
              <a:t>течение дня во всех свободных паузах, режимных моментах, на прогулке ищем значение признака «рельеф». </a:t>
            </a:r>
            <a:r>
              <a:rPr lang="ru-RU" sz="2400" b="1" i="1" dirty="0">
                <a:latin typeface="Times New Roman"/>
                <a:ea typeface="Calibri"/>
                <a:cs typeface="Times New Roman"/>
              </a:rPr>
              <a:t>Например:</a:t>
            </a:r>
            <a:r>
              <a:rPr lang="ru-RU" sz="2400" dirty="0">
                <a:latin typeface="Times New Roman"/>
                <a:ea typeface="Calibri"/>
                <a:cs typeface="Times New Roman"/>
              </a:rPr>
              <a:t> «Ковер, какой ты по рельефу?» Дети трогают и сами говорят: «Мягкий, шероховатый, колючий». Воспитатель побуждает детей повторять: «Ковер по рельефу мягкий. Стол по рельефу гладкий. Полотенце по рельефу шероховатое». </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tabLst>
                <a:tab pos="457200" algn="l"/>
              </a:tabLst>
            </a:pPr>
            <a:r>
              <a:rPr lang="ru-RU" sz="2400" dirty="0" smtClean="0">
                <a:latin typeface="Times New Roman"/>
                <a:ea typeface="Calibri"/>
                <a:cs typeface="Times New Roman"/>
              </a:rPr>
              <a:t>Активизация </a:t>
            </a:r>
            <a:r>
              <a:rPr lang="ru-RU" sz="2400" dirty="0">
                <a:latin typeface="Times New Roman"/>
                <a:ea typeface="Calibri"/>
                <a:cs typeface="Times New Roman"/>
              </a:rPr>
              <a:t>словаря: в речь ребенка включаются слова: пупырчатый, шероховатый, твердый, гладкий, мохнатый, остро, тупо, твердо, пупырчато, заострился, распушился и т. </a:t>
            </a:r>
            <a:r>
              <a:rPr lang="ru-RU" sz="2400" dirty="0" smtClean="0">
                <a:latin typeface="Times New Roman"/>
                <a:ea typeface="Calibri"/>
                <a:cs typeface="Times New Roman"/>
              </a:rPr>
              <a:t>д.</a:t>
            </a:r>
          </a:p>
          <a:p>
            <a:pPr marL="342900" lvl="0" indent="-342900" algn="just">
              <a:lnSpc>
                <a:spcPct val="115000"/>
              </a:lnSpc>
              <a:spcAft>
                <a:spcPts val="0"/>
              </a:spcAft>
              <a:buFont typeface="Symbol"/>
              <a:buChar char=""/>
              <a:tabLst>
                <a:tab pos="457200" algn="l"/>
              </a:tabLst>
            </a:pPr>
            <a:r>
              <a:rPr lang="ru-RU" sz="2400" dirty="0" smtClean="0">
                <a:latin typeface="Times New Roman"/>
                <a:ea typeface="Calibri"/>
                <a:cs typeface="Times New Roman"/>
              </a:rPr>
              <a:t>Проверить </a:t>
            </a:r>
            <a:r>
              <a:rPr lang="ru-RU" sz="2400" dirty="0">
                <a:latin typeface="Times New Roman"/>
                <a:ea typeface="Calibri"/>
                <a:cs typeface="Times New Roman"/>
              </a:rPr>
              <a:t>усвоение детьми имени признака «рельеф» с помощью </a:t>
            </a:r>
            <a:r>
              <a:rPr lang="ru-RU" sz="2400" dirty="0" smtClean="0">
                <a:latin typeface="Times New Roman"/>
                <a:ea typeface="Calibri"/>
                <a:cs typeface="Times New Roman"/>
              </a:rPr>
              <a:t>вопросов.</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tabLst>
                <a:tab pos="457200" algn="l"/>
              </a:tabLst>
            </a:pPr>
            <a:r>
              <a:rPr lang="ru-RU" sz="2400" dirty="0" smtClean="0">
                <a:latin typeface="Times New Roman"/>
                <a:ea typeface="Times New Roman"/>
                <a:cs typeface="Times New Roman"/>
              </a:rPr>
              <a:t>Воспитатель </a:t>
            </a:r>
            <a:r>
              <a:rPr lang="ru-RU" sz="2400" dirty="0">
                <a:latin typeface="Times New Roman"/>
                <a:ea typeface="Times New Roman"/>
                <a:cs typeface="Times New Roman"/>
              </a:rPr>
              <a:t>задает вопросы детям: «Что нужно сделать, чтобы узнать о рельефе объекта?»  Дети: «Потрогать руками, руки – помощники умной головы</a:t>
            </a:r>
            <a:r>
              <a:rPr lang="ru-RU" sz="2400" dirty="0" smtClean="0">
                <a:latin typeface="Times New Roman"/>
                <a:ea typeface="Times New Roman"/>
                <a:cs typeface="Times New Roman"/>
              </a:rPr>
              <a:t>».</a:t>
            </a:r>
            <a:endParaRPr lang="ru-RU" sz="1800" dirty="0" smtClean="0">
              <a:latin typeface="Calibri"/>
              <a:ea typeface="Times New Roman"/>
              <a:cs typeface="Times New Roman"/>
            </a:endParaRPr>
          </a:p>
          <a:p>
            <a:pPr marL="342900" lvl="0" indent="-342900" algn="just">
              <a:lnSpc>
                <a:spcPct val="115000"/>
              </a:lnSpc>
              <a:spcAft>
                <a:spcPts val="0"/>
              </a:spcAft>
              <a:buFont typeface="Symbol"/>
              <a:buChar char=""/>
              <a:tabLst>
                <a:tab pos="457200" algn="l"/>
              </a:tabLst>
            </a:pPr>
            <a:r>
              <a:rPr lang="ru-RU" sz="2400" dirty="0" smtClean="0">
                <a:latin typeface="Times New Roman"/>
                <a:ea typeface="Times New Roman"/>
                <a:cs typeface="Times New Roman"/>
              </a:rPr>
              <a:t>Внести </a:t>
            </a:r>
            <a:r>
              <a:rPr lang="ru-RU" sz="2400" dirty="0">
                <a:latin typeface="Times New Roman"/>
                <a:ea typeface="Times New Roman"/>
                <a:cs typeface="Times New Roman"/>
              </a:rPr>
              <a:t>значок, который схематично изображает признак «рельеф». Спросить детей, о каком признаке у объекта спрашивает значок. «Объект, какой ты по рельефу?» - ответы детей. </a:t>
            </a:r>
            <a:endParaRPr lang="ru-RU" sz="1800" dirty="0" smtClean="0">
              <a:latin typeface="Calibri"/>
              <a:ea typeface="Times New Roman"/>
              <a:cs typeface="Times New Roman"/>
            </a:endParaRPr>
          </a:p>
          <a:p>
            <a:pPr marL="342900" lvl="0" indent="-342900" algn="just">
              <a:lnSpc>
                <a:spcPct val="115000"/>
              </a:lnSpc>
              <a:spcAft>
                <a:spcPts val="0"/>
              </a:spcAft>
              <a:buFont typeface="Symbol"/>
              <a:buChar char=""/>
              <a:tabLst>
                <a:tab pos="457200" algn="l"/>
              </a:tabLst>
            </a:pPr>
            <a:r>
              <a:rPr lang="ru-RU" sz="2400" dirty="0" smtClean="0">
                <a:latin typeface="Times New Roman"/>
                <a:ea typeface="Times New Roman"/>
                <a:cs typeface="Times New Roman"/>
              </a:rPr>
              <a:t>Значок </a:t>
            </a:r>
            <a:r>
              <a:rPr lang="ru-RU" sz="2400" dirty="0">
                <a:latin typeface="Times New Roman"/>
                <a:ea typeface="Times New Roman"/>
                <a:cs typeface="Times New Roman"/>
              </a:rPr>
              <a:t>«рельеф»  помещается на пособии </a:t>
            </a:r>
            <a:r>
              <a:rPr lang="ru-RU" sz="2400" dirty="0">
                <a:latin typeface="Times New Roman"/>
                <a:ea typeface="Calibri"/>
                <a:cs typeface="Times New Roman"/>
              </a:rPr>
              <a:t>«Объект – имя признака – значение имени признака».</a:t>
            </a:r>
            <a:r>
              <a:rPr lang="ru-RU" sz="2400" dirty="0">
                <a:latin typeface="Times New Roman"/>
                <a:ea typeface="Times New Roman"/>
                <a:cs typeface="Times New Roman"/>
              </a:rPr>
              <a:t> Обратить внимание детей на значок, повторить, какой вопрос он задает. Организовать самостоятельный поиск ответа на этот вопрос в различных объектах.  </a:t>
            </a:r>
            <a:endParaRPr lang="ru-RU" sz="1800" dirty="0" smtClean="0">
              <a:latin typeface="Calibri"/>
              <a:ea typeface="Times New Roman"/>
              <a:cs typeface="Times New Roman"/>
            </a:endParaRPr>
          </a:p>
          <a:p>
            <a:pPr marL="342900" lvl="0" indent="-342900" algn="just">
              <a:lnSpc>
                <a:spcPct val="115000"/>
              </a:lnSpc>
              <a:spcAft>
                <a:spcPts val="0"/>
              </a:spcAft>
              <a:buFont typeface="Symbol"/>
              <a:buChar char=""/>
              <a:tabLst>
                <a:tab pos="457200" algn="l"/>
              </a:tabLst>
            </a:pPr>
            <a:r>
              <a:rPr lang="ru-RU" sz="2400" dirty="0" smtClean="0">
                <a:latin typeface="Times New Roman"/>
                <a:ea typeface="Times New Roman"/>
                <a:cs typeface="Times New Roman"/>
              </a:rPr>
              <a:t>В </a:t>
            </a:r>
            <a:r>
              <a:rPr lang="ru-RU" sz="2400" dirty="0">
                <a:latin typeface="Times New Roman"/>
                <a:ea typeface="Times New Roman"/>
                <a:cs typeface="Times New Roman"/>
              </a:rPr>
              <a:t>режимных моментах и образовательных ситуациях дети самостоятельно формулируют вопрос от имени признака (значка) и сами ищут ответ на него. Для становления  детской самостоятельности используются карточки разных типов </a:t>
            </a:r>
            <a:r>
              <a:rPr lang="ru-RU" sz="2400" dirty="0" smtClean="0">
                <a:latin typeface="Times New Roman"/>
                <a:ea typeface="Times New Roman"/>
                <a:cs typeface="Times New Roman"/>
              </a:rPr>
              <a:t>вопросов.</a:t>
            </a:r>
            <a:endParaRPr lang="ru-RU" sz="1800" dirty="0" smtClean="0">
              <a:latin typeface="Calibri"/>
              <a:ea typeface="Times New Roman"/>
              <a:cs typeface="Times New Roman"/>
            </a:endParaRPr>
          </a:p>
          <a:p>
            <a:pPr marL="342900" lvl="0" indent="-342900" algn="just">
              <a:lnSpc>
                <a:spcPct val="115000"/>
              </a:lnSpc>
              <a:spcAft>
                <a:spcPts val="0"/>
              </a:spcAft>
              <a:buFont typeface="Symbol"/>
              <a:buChar char=""/>
              <a:tabLst>
                <a:tab pos="457200" algn="l"/>
              </a:tabLst>
            </a:pPr>
            <a:r>
              <a:rPr lang="ru-RU" sz="2400" dirty="0" smtClean="0">
                <a:latin typeface="Times New Roman"/>
                <a:ea typeface="Times New Roman"/>
                <a:cs typeface="Times New Roman"/>
              </a:rPr>
              <a:t>Дети </a:t>
            </a:r>
            <a:r>
              <a:rPr lang="ru-RU" sz="2400" dirty="0">
                <a:latin typeface="Times New Roman"/>
                <a:ea typeface="Times New Roman"/>
                <a:cs typeface="Times New Roman"/>
              </a:rPr>
              <a:t>могу</a:t>
            </a:r>
            <a:r>
              <a:rPr lang="ru-RU" sz="2400" dirty="0">
                <a:latin typeface="Times New Roman"/>
                <a:ea typeface="Calibri"/>
                <a:cs typeface="Times New Roman"/>
              </a:rPr>
              <a:t>т объяснить, что во всех объектах окружающего мира может быть признак рельефа, и чтобы его определить нужно объект обследовать руками.</a:t>
            </a:r>
            <a:endParaRPr lang="ru-RU" sz="1800" dirty="0">
              <a:latin typeface="Calibri"/>
              <a:ea typeface="Calibri"/>
              <a:cs typeface="Times New Roman"/>
            </a:endParaRPr>
          </a:p>
          <a:p>
            <a:pPr marL="45720" indent="0">
              <a:buNone/>
            </a:pPr>
            <a:endParaRPr lang="ru-RU"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6256" y="260648"/>
            <a:ext cx="1993900" cy="1871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Полилиния 121"/>
          <p:cNvSpPr>
            <a:spLocks/>
          </p:cNvSpPr>
          <p:nvPr/>
        </p:nvSpPr>
        <p:spPr bwMode="auto">
          <a:xfrm>
            <a:off x="7215683" y="836712"/>
            <a:ext cx="1315045" cy="240506"/>
          </a:xfrm>
          <a:custGeom>
            <a:avLst/>
            <a:gdLst>
              <a:gd name="T0" fmla="*/ 0 w 2011680"/>
              <a:gd name="T1" fmla="*/ 445772 h 480087"/>
              <a:gd name="T2" fmla="*/ 240030 w 2011680"/>
              <a:gd name="T3" fmla="*/ 57174 h 480087"/>
              <a:gd name="T4" fmla="*/ 525780 w 2011680"/>
              <a:gd name="T5" fmla="*/ 400054 h 480087"/>
              <a:gd name="T6" fmla="*/ 788670 w 2011680"/>
              <a:gd name="T7" fmla="*/ 34315 h 480087"/>
              <a:gd name="T8" fmla="*/ 1062990 w 2011680"/>
              <a:gd name="T9" fmla="*/ 388625 h 480087"/>
              <a:gd name="T10" fmla="*/ 1325880 w 2011680"/>
              <a:gd name="T11" fmla="*/ 27 h 480087"/>
              <a:gd name="T12" fmla="*/ 1588770 w 2011680"/>
              <a:gd name="T13" fmla="*/ 411484 h 480087"/>
              <a:gd name="T14" fmla="*/ 1828800 w 2011680"/>
              <a:gd name="T15" fmla="*/ 34315 h 480087"/>
              <a:gd name="T16" fmla="*/ 2011680 w 2011680"/>
              <a:gd name="T17" fmla="*/ 480060 h 48008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011680" h="480087">
                <a:moveTo>
                  <a:pt x="0" y="445797"/>
                </a:moveTo>
                <a:cubicBezTo>
                  <a:pt x="76200" y="255297"/>
                  <a:pt x="152400" y="64797"/>
                  <a:pt x="240030" y="57177"/>
                </a:cubicBezTo>
                <a:cubicBezTo>
                  <a:pt x="327660" y="49557"/>
                  <a:pt x="434340" y="403887"/>
                  <a:pt x="525780" y="400077"/>
                </a:cubicBezTo>
                <a:cubicBezTo>
                  <a:pt x="617220" y="396267"/>
                  <a:pt x="699135" y="36222"/>
                  <a:pt x="788670" y="34317"/>
                </a:cubicBezTo>
                <a:cubicBezTo>
                  <a:pt x="878205" y="32412"/>
                  <a:pt x="973455" y="394362"/>
                  <a:pt x="1062990" y="388647"/>
                </a:cubicBezTo>
                <a:cubicBezTo>
                  <a:pt x="1152525" y="382932"/>
                  <a:pt x="1238250" y="-3783"/>
                  <a:pt x="1325880" y="27"/>
                </a:cubicBezTo>
                <a:cubicBezTo>
                  <a:pt x="1413510" y="3837"/>
                  <a:pt x="1504950" y="405792"/>
                  <a:pt x="1588770" y="411507"/>
                </a:cubicBezTo>
                <a:cubicBezTo>
                  <a:pt x="1672590" y="417222"/>
                  <a:pt x="1758315" y="22887"/>
                  <a:pt x="1828800" y="34317"/>
                </a:cubicBezTo>
                <a:cubicBezTo>
                  <a:pt x="1899285" y="45747"/>
                  <a:pt x="1955482" y="262917"/>
                  <a:pt x="2011680" y="480087"/>
                </a:cubicBezTo>
              </a:path>
            </a:pathLst>
          </a:custGeom>
          <a:noFill/>
          <a:ln w="571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endParaRPr lang="ru-RU"/>
          </a:p>
        </p:txBody>
      </p:sp>
      <p:sp>
        <p:nvSpPr>
          <p:cNvPr id="5" name="Прямая соединительная линия 72"/>
          <p:cNvSpPr>
            <a:spLocks noChangeShapeType="1"/>
          </p:cNvSpPr>
          <p:nvPr/>
        </p:nvSpPr>
        <p:spPr bwMode="auto">
          <a:xfrm>
            <a:off x="7295778" y="1412776"/>
            <a:ext cx="1296144" cy="0"/>
          </a:xfrm>
          <a:prstGeom prst="line">
            <a:avLst/>
          </a:prstGeom>
          <a:noFill/>
          <a:ln w="571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Tree>
    <p:extLst>
      <p:ext uri="{BB962C8B-B14F-4D97-AF65-F5344CB8AC3E}">
        <p14:creationId xmlns:p14="http://schemas.microsoft.com/office/powerpoint/2010/main" val="8630550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0" y="0"/>
            <a:ext cx="9144000" cy="6858000"/>
          </a:xfrm>
        </p:spPr>
        <p:txBody>
          <a:bodyPr>
            <a:normAutofit fontScale="62500" lnSpcReduction="20000"/>
          </a:bodyPr>
          <a:lstStyle/>
          <a:p>
            <a:pPr marL="45720" indent="0">
              <a:lnSpc>
                <a:spcPct val="115000"/>
              </a:lnSpc>
              <a:spcAft>
                <a:spcPts val="0"/>
              </a:spcAft>
              <a:buNone/>
            </a:pPr>
            <a:r>
              <a:rPr lang="ru-RU" sz="2400" b="1" dirty="0">
                <a:solidFill>
                  <a:srgbClr val="FF0000"/>
                </a:solidFill>
                <a:latin typeface="Times New Roman"/>
                <a:ea typeface="Calibri"/>
                <a:cs typeface="Times New Roman"/>
              </a:rPr>
              <a:t>Технологическая карта ознакомления с именем признака «звук</a:t>
            </a:r>
            <a:r>
              <a:rPr lang="ru-RU" sz="2400" b="1" dirty="0" smtClean="0">
                <a:solidFill>
                  <a:srgbClr val="FF0000"/>
                </a:solidFill>
                <a:latin typeface="Times New Roman"/>
                <a:ea typeface="Calibri"/>
                <a:cs typeface="Times New Roman"/>
              </a:rPr>
              <a:t>» (с </a:t>
            </a:r>
            <a:r>
              <a:rPr lang="ru-RU" sz="2400" b="1" dirty="0">
                <a:solidFill>
                  <a:srgbClr val="FF0000"/>
                </a:solidFill>
                <a:latin typeface="Times New Roman"/>
                <a:ea typeface="Calibri"/>
                <a:cs typeface="Times New Roman"/>
              </a:rPr>
              <a:t>2,5 лет</a:t>
            </a:r>
            <a:r>
              <a:rPr lang="ru-RU" sz="2400" b="1" dirty="0" smtClean="0">
                <a:solidFill>
                  <a:srgbClr val="FF0000"/>
                </a:solidFill>
                <a:latin typeface="Times New Roman"/>
                <a:ea typeface="Calibri"/>
                <a:cs typeface="Times New Roman"/>
              </a:rPr>
              <a:t>)</a:t>
            </a:r>
            <a:r>
              <a:rPr lang="ru-RU" sz="2400" b="1" dirty="0">
                <a:solidFill>
                  <a:srgbClr val="FF0000"/>
                </a:solidFill>
                <a:latin typeface="Times New Roman"/>
                <a:ea typeface="Calibri"/>
                <a:cs typeface="Times New Roman"/>
              </a:rPr>
              <a:t> </a:t>
            </a:r>
            <a:endParaRPr lang="ru-RU" sz="1800" dirty="0" smtClean="0">
              <a:solidFill>
                <a:srgbClr val="FF0000"/>
              </a:solidFill>
              <a:latin typeface="Calibri"/>
              <a:ea typeface="Calibri"/>
              <a:cs typeface="Times New Roman"/>
            </a:endParaRPr>
          </a:p>
          <a:p>
            <a:pPr marL="45720" indent="0" algn="just">
              <a:lnSpc>
                <a:spcPct val="115000"/>
              </a:lnSpc>
              <a:spcAft>
                <a:spcPts val="0"/>
              </a:spcAft>
              <a:buNone/>
            </a:pPr>
            <a:r>
              <a:rPr lang="ru-RU" sz="2400" dirty="0" smtClean="0">
                <a:latin typeface="Times New Roman"/>
                <a:ea typeface="Calibri"/>
                <a:cs typeface="Times New Roman"/>
              </a:rPr>
              <a:t>Объявить </a:t>
            </a:r>
            <a:r>
              <a:rPr lang="ru-RU" sz="2400" dirty="0">
                <a:latin typeface="Times New Roman"/>
                <a:ea typeface="Calibri"/>
                <a:cs typeface="Times New Roman"/>
              </a:rPr>
              <a:t>детям, что в гостях у нас имя признака «звук» и мы будем  искать его </a:t>
            </a:r>
            <a:endParaRPr lang="ru-RU" sz="2400" dirty="0" smtClean="0">
              <a:latin typeface="Times New Roman"/>
              <a:ea typeface="Calibri"/>
              <a:cs typeface="Times New Roman"/>
            </a:endParaRPr>
          </a:p>
          <a:p>
            <a:pPr marL="45720" indent="0" algn="just">
              <a:lnSpc>
                <a:spcPct val="115000"/>
              </a:lnSpc>
              <a:spcAft>
                <a:spcPts val="0"/>
              </a:spcAft>
              <a:buNone/>
            </a:pPr>
            <a:r>
              <a:rPr lang="ru-RU" sz="2400" dirty="0" smtClean="0">
                <a:latin typeface="Times New Roman"/>
                <a:ea typeface="Calibri"/>
                <a:cs typeface="Times New Roman"/>
              </a:rPr>
              <a:t>значения </a:t>
            </a:r>
            <a:r>
              <a:rPr lang="ru-RU" sz="2400" dirty="0">
                <a:latin typeface="Times New Roman"/>
                <a:ea typeface="Calibri"/>
                <a:cs typeface="Times New Roman"/>
              </a:rPr>
              <a:t>в </a:t>
            </a:r>
            <a:r>
              <a:rPr lang="ru-RU" sz="2400" dirty="0" smtClean="0">
                <a:latin typeface="Times New Roman"/>
                <a:ea typeface="Calibri"/>
                <a:cs typeface="Times New Roman"/>
              </a:rPr>
              <a:t>объектах.</a:t>
            </a:r>
            <a:endParaRPr lang="ru-RU" sz="1800" dirty="0" smtClean="0">
              <a:latin typeface="Calibri"/>
              <a:ea typeface="Calibri"/>
              <a:cs typeface="Times New Roman"/>
            </a:endParaRPr>
          </a:p>
          <a:p>
            <a:pPr marL="45720" indent="0" algn="just">
              <a:lnSpc>
                <a:spcPct val="115000"/>
              </a:lnSpc>
              <a:spcAft>
                <a:spcPts val="0"/>
              </a:spcAft>
              <a:buNone/>
            </a:pPr>
            <a:r>
              <a:rPr lang="ru-RU" sz="2400" dirty="0" smtClean="0">
                <a:latin typeface="Times New Roman"/>
                <a:ea typeface="Calibri"/>
                <a:cs typeface="Times New Roman"/>
              </a:rPr>
              <a:t>Организовать </a:t>
            </a:r>
            <a:r>
              <a:rPr lang="ru-RU" sz="2400" dirty="0">
                <a:latin typeface="Times New Roman"/>
                <a:ea typeface="Calibri"/>
                <a:cs typeface="Times New Roman"/>
              </a:rPr>
              <a:t>«поиск»  значений признака «звук» в ближайшем окружении. </a:t>
            </a:r>
            <a:endParaRPr lang="ru-RU" sz="2400" dirty="0" smtClean="0">
              <a:latin typeface="Times New Roman"/>
              <a:ea typeface="Calibri"/>
              <a:cs typeface="Times New Roman"/>
            </a:endParaRPr>
          </a:p>
          <a:p>
            <a:pPr marL="45720" indent="0" algn="just">
              <a:lnSpc>
                <a:spcPct val="115000"/>
              </a:lnSpc>
              <a:spcAft>
                <a:spcPts val="0"/>
              </a:spcAft>
              <a:buNone/>
            </a:pPr>
            <a:r>
              <a:rPr lang="ru-RU" sz="2400" dirty="0" smtClean="0">
                <a:latin typeface="Times New Roman"/>
                <a:ea typeface="Calibri"/>
                <a:cs typeface="Times New Roman"/>
              </a:rPr>
              <a:t>Поиски </a:t>
            </a:r>
            <a:r>
              <a:rPr lang="ru-RU" sz="2400" dirty="0">
                <a:latin typeface="Times New Roman"/>
                <a:ea typeface="Calibri"/>
                <a:cs typeface="Times New Roman"/>
              </a:rPr>
              <a:t>значений признака продолжаются:</a:t>
            </a:r>
            <a:endParaRPr lang="ru-RU" sz="1800" dirty="0">
              <a:latin typeface="Calibri"/>
              <a:ea typeface="Calibri"/>
              <a:cs typeface="Times New Roman"/>
            </a:endParaRPr>
          </a:p>
          <a:p>
            <a:pPr marL="342900" lvl="0" indent="-342900" algn="just">
              <a:lnSpc>
                <a:spcPct val="115000"/>
              </a:lnSpc>
              <a:spcAft>
                <a:spcPts val="0"/>
              </a:spcAft>
              <a:buFont typeface="Symbol"/>
              <a:buChar char=""/>
            </a:pPr>
            <a:r>
              <a:rPr lang="ru-RU" sz="2400" dirty="0">
                <a:latin typeface="Times New Roman"/>
                <a:ea typeface="Calibri"/>
                <a:cs typeface="Times New Roman"/>
              </a:rPr>
              <a:t>не менее 7 дней в  1-ой младшей группе; </a:t>
            </a:r>
            <a:endParaRPr lang="ru-RU" sz="1800" dirty="0">
              <a:latin typeface="Calibri"/>
              <a:ea typeface="Calibri"/>
              <a:cs typeface="Times New Roman"/>
            </a:endParaRPr>
          </a:p>
          <a:p>
            <a:pPr marL="342900" lvl="0" indent="-342900" algn="just">
              <a:lnSpc>
                <a:spcPct val="115000"/>
              </a:lnSpc>
              <a:spcAft>
                <a:spcPts val="0"/>
              </a:spcAft>
              <a:buFont typeface="Symbol"/>
              <a:buChar char=""/>
            </a:pPr>
            <a:r>
              <a:rPr lang="ru-RU" sz="2400" dirty="0">
                <a:latin typeface="Times New Roman"/>
                <a:ea typeface="Calibri"/>
                <a:cs typeface="Times New Roman"/>
              </a:rPr>
              <a:t>4 - 5 дней – во 2-ой младшей и  средней группах;</a:t>
            </a:r>
            <a:endParaRPr lang="ru-RU" sz="1800" dirty="0">
              <a:latin typeface="Calibri"/>
              <a:ea typeface="Calibri"/>
              <a:cs typeface="Times New Roman"/>
            </a:endParaRPr>
          </a:p>
          <a:p>
            <a:pPr marL="342900" lvl="0" indent="-342900" algn="just">
              <a:lnSpc>
                <a:spcPct val="115000"/>
              </a:lnSpc>
              <a:spcAft>
                <a:spcPts val="0"/>
              </a:spcAft>
              <a:buFont typeface="Symbol"/>
              <a:buChar char=""/>
            </a:pPr>
            <a:r>
              <a:rPr lang="ru-RU" sz="2400" dirty="0">
                <a:latin typeface="Times New Roman"/>
                <a:ea typeface="Calibri"/>
                <a:cs typeface="Times New Roman"/>
              </a:rPr>
              <a:t> 2-3 дня в старшей и подготовительной </a:t>
            </a:r>
            <a:r>
              <a:rPr lang="ru-RU" sz="2400" dirty="0" smtClean="0">
                <a:latin typeface="Times New Roman"/>
                <a:ea typeface="Calibri"/>
                <a:cs typeface="Times New Roman"/>
              </a:rPr>
              <a:t>группах.</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pPr>
            <a:r>
              <a:rPr lang="ru-RU" sz="2400" dirty="0" smtClean="0">
                <a:latin typeface="Times New Roman"/>
                <a:ea typeface="Calibri"/>
                <a:cs typeface="Times New Roman"/>
              </a:rPr>
              <a:t>В </a:t>
            </a:r>
            <a:r>
              <a:rPr lang="ru-RU" sz="2400" dirty="0">
                <a:latin typeface="Times New Roman"/>
                <a:ea typeface="Calibri"/>
                <a:cs typeface="Times New Roman"/>
              </a:rPr>
              <a:t>течение дня во всех свободных паузах, режимных моментах, на прогулке ищем значения признака «звук». </a:t>
            </a:r>
            <a:r>
              <a:rPr lang="ru-RU" sz="2400" b="1" i="1" dirty="0">
                <a:latin typeface="Times New Roman"/>
                <a:ea typeface="Calibri"/>
                <a:cs typeface="Times New Roman"/>
              </a:rPr>
              <a:t>Например:</a:t>
            </a:r>
            <a:r>
              <a:rPr lang="ru-RU" sz="2400" dirty="0">
                <a:latin typeface="Times New Roman"/>
                <a:ea typeface="Calibri"/>
                <a:cs typeface="Times New Roman"/>
              </a:rPr>
              <a:t> «Погремушка, какая ты по звуку?» Дети прислушиваются к звуку и дают описание: «Погремушка по звуку звонкая и громкая». </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pPr>
            <a:r>
              <a:rPr lang="ru-RU" sz="2400" dirty="0" smtClean="0">
                <a:latin typeface="Times New Roman"/>
                <a:ea typeface="Calibri"/>
                <a:cs typeface="Times New Roman"/>
              </a:rPr>
              <a:t>Активизация </a:t>
            </a:r>
            <a:r>
              <a:rPr lang="ru-RU" sz="2400" dirty="0">
                <a:latin typeface="Times New Roman"/>
                <a:ea typeface="Calibri"/>
                <a:cs typeface="Times New Roman"/>
              </a:rPr>
              <a:t>словаря. В речь ребенка включаются слова: тихий, громкий, звонкий, глухой, шуршащий, шипящий, приятный, резкий, музыкальный, громко, тихо, резко, гремит, звенит, режет (слух) и т. </a:t>
            </a:r>
            <a:r>
              <a:rPr lang="ru-RU" sz="2400" dirty="0" smtClean="0">
                <a:latin typeface="Times New Roman"/>
                <a:ea typeface="Calibri"/>
                <a:cs typeface="Times New Roman"/>
              </a:rPr>
              <a:t>д.</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pPr>
            <a:r>
              <a:rPr lang="ru-RU" sz="2400" dirty="0" smtClean="0">
                <a:latin typeface="Times New Roman"/>
                <a:ea typeface="Calibri"/>
                <a:cs typeface="Times New Roman"/>
              </a:rPr>
              <a:t>Проверить </a:t>
            </a:r>
            <a:r>
              <a:rPr lang="ru-RU" sz="2400" dirty="0">
                <a:latin typeface="Times New Roman"/>
                <a:ea typeface="Calibri"/>
                <a:cs typeface="Times New Roman"/>
              </a:rPr>
              <a:t>усвоение детьми имени признака «звук» с помощью </a:t>
            </a:r>
            <a:r>
              <a:rPr lang="ru-RU" sz="2400" dirty="0" smtClean="0">
                <a:latin typeface="Times New Roman"/>
                <a:ea typeface="Calibri"/>
                <a:cs typeface="Times New Roman"/>
              </a:rPr>
              <a:t>вопросов.</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pPr>
            <a:r>
              <a:rPr lang="ru-RU" sz="2400" dirty="0" smtClean="0">
                <a:latin typeface="Times New Roman"/>
                <a:ea typeface="Calibri"/>
                <a:cs typeface="Times New Roman"/>
              </a:rPr>
              <a:t>Воспитатель </a:t>
            </a:r>
            <a:r>
              <a:rPr lang="ru-RU" sz="2400" dirty="0">
                <a:latin typeface="Times New Roman"/>
                <a:ea typeface="Calibri"/>
                <a:cs typeface="Times New Roman"/>
              </a:rPr>
              <a:t>задает вопросы детям: «Что нужно сделать, чтобы узнать о звуке объекта?». Дети: «Объектом надо поиграть и ушами послушать звук. Уши - помощники умной головы</a:t>
            </a:r>
            <a:r>
              <a:rPr lang="ru-RU" sz="2400" dirty="0" smtClean="0">
                <a:latin typeface="Times New Roman"/>
                <a:ea typeface="Calibri"/>
                <a:cs typeface="Times New Roman"/>
              </a:rPr>
              <a:t>».</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pPr>
            <a:r>
              <a:rPr lang="ru-RU" sz="2400" dirty="0" smtClean="0">
                <a:latin typeface="Times New Roman"/>
                <a:ea typeface="Calibri"/>
                <a:cs typeface="Times New Roman"/>
              </a:rPr>
              <a:t>Внести  </a:t>
            </a:r>
            <a:r>
              <a:rPr lang="ru-RU" sz="2400" dirty="0">
                <a:latin typeface="Times New Roman"/>
                <a:ea typeface="Calibri"/>
                <a:cs typeface="Times New Roman"/>
              </a:rPr>
              <a:t>значок, который схематично изображает признак  «звук». Спросить детей: «О каком  признаке у объекта спрашивает значок?», «Объект, какой ты звук издаешь?», «Объект, как ты можешь звучать?» - ответы </a:t>
            </a:r>
            <a:r>
              <a:rPr lang="ru-RU" sz="2400" dirty="0" smtClean="0">
                <a:latin typeface="Times New Roman"/>
                <a:ea typeface="Calibri"/>
                <a:cs typeface="Times New Roman"/>
              </a:rPr>
              <a:t>детей.</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pPr>
            <a:r>
              <a:rPr lang="ru-RU" sz="2400" dirty="0" smtClean="0">
                <a:latin typeface="Times New Roman"/>
                <a:ea typeface="Calibri"/>
                <a:cs typeface="Times New Roman"/>
              </a:rPr>
              <a:t>Значок </a:t>
            </a:r>
            <a:r>
              <a:rPr lang="ru-RU" sz="2400" dirty="0">
                <a:latin typeface="Times New Roman"/>
                <a:ea typeface="Calibri"/>
                <a:cs typeface="Times New Roman"/>
              </a:rPr>
              <a:t>«звук» помещается </a:t>
            </a:r>
            <a:r>
              <a:rPr lang="ru-RU" sz="2400" dirty="0">
                <a:latin typeface="Times New Roman"/>
                <a:ea typeface="Times New Roman"/>
                <a:cs typeface="Times New Roman"/>
              </a:rPr>
              <a:t>на пособии </a:t>
            </a:r>
            <a:r>
              <a:rPr lang="ru-RU" sz="2400" dirty="0">
                <a:latin typeface="Times New Roman"/>
                <a:ea typeface="Calibri"/>
                <a:cs typeface="Times New Roman"/>
              </a:rPr>
              <a:t>«Объект – имя признака – значение имени признака».</a:t>
            </a:r>
            <a:r>
              <a:rPr lang="ru-RU" sz="2400" dirty="0">
                <a:latin typeface="Times New Roman"/>
                <a:ea typeface="Times New Roman"/>
                <a:cs typeface="Times New Roman"/>
              </a:rPr>
              <a:t> </a:t>
            </a:r>
            <a:r>
              <a:rPr lang="ru-RU" sz="2400" dirty="0">
                <a:latin typeface="Times New Roman"/>
                <a:ea typeface="Calibri"/>
                <a:cs typeface="Times New Roman"/>
              </a:rPr>
              <a:t>Обратить внимание детей  на значок, повторить какой вопрос он задает. Организовать самостоятельный поиск ответа на этот </a:t>
            </a:r>
            <a:r>
              <a:rPr lang="ru-RU" sz="2400" dirty="0" smtClean="0">
                <a:latin typeface="Times New Roman"/>
                <a:ea typeface="Calibri"/>
                <a:cs typeface="Times New Roman"/>
              </a:rPr>
              <a:t>вопрос.</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pPr>
            <a:r>
              <a:rPr lang="ru-RU" sz="2400" dirty="0" smtClean="0">
                <a:latin typeface="Times New Roman"/>
                <a:ea typeface="Calibri"/>
                <a:cs typeface="Times New Roman"/>
              </a:rPr>
              <a:t>В </a:t>
            </a:r>
            <a:r>
              <a:rPr lang="ru-RU" sz="2400" dirty="0">
                <a:latin typeface="Times New Roman"/>
                <a:ea typeface="Calibri"/>
                <a:cs typeface="Times New Roman"/>
              </a:rPr>
              <a:t>режимных моментах и образовательных ситуациях дети самостоятельно формулируют вопрос от имени признака (значка) и сами ищут ответ на него.</a:t>
            </a:r>
            <a:r>
              <a:rPr lang="ru-RU" sz="2400" dirty="0">
                <a:latin typeface="Times New Roman"/>
                <a:ea typeface="Times New Roman"/>
                <a:cs typeface="Times New Roman"/>
              </a:rPr>
              <a:t> Для становления  детской самостоятельности используются карточки разных типов </a:t>
            </a:r>
            <a:r>
              <a:rPr lang="ru-RU" sz="2400" dirty="0" smtClean="0">
                <a:latin typeface="Times New Roman"/>
                <a:ea typeface="Times New Roman"/>
                <a:cs typeface="Times New Roman"/>
              </a:rPr>
              <a:t>вопросов.</a:t>
            </a:r>
            <a:endParaRPr lang="ru-RU" sz="1800" dirty="0" smtClean="0">
              <a:latin typeface="Calibri"/>
              <a:ea typeface="Times New Roman"/>
              <a:cs typeface="Times New Roman"/>
            </a:endParaRPr>
          </a:p>
          <a:p>
            <a:pPr marL="342900" lvl="0" indent="-342900" algn="just">
              <a:lnSpc>
                <a:spcPct val="115000"/>
              </a:lnSpc>
              <a:spcAft>
                <a:spcPts val="0"/>
              </a:spcAft>
              <a:buFont typeface="Symbol"/>
              <a:buChar char=""/>
            </a:pPr>
            <a:r>
              <a:rPr lang="ru-RU" sz="2400" dirty="0" smtClean="0">
                <a:latin typeface="Times New Roman"/>
                <a:ea typeface="Calibri"/>
                <a:cs typeface="Times New Roman"/>
              </a:rPr>
              <a:t>Дети </a:t>
            </a:r>
            <a:r>
              <a:rPr lang="ru-RU" sz="2400" dirty="0">
                <a:latin typeface="Times New Roman"/>
                <a:ea typeface="Calibri"/>
                <a:cs typeface="Times New Roman"/>
              </a:rPr>
              <a:t>могут объяснить, что все объекты издают звук, если на них каким-то образом воздействовать. Чтобы  определить звук, надо прислушаться. Уши – помощники умной головы.</a:t>
            </a:r>
            <a:endParaRPr lang="ru-RU" sz="1800" dirty="0">
              <a:latin typeface="Calibri"/>
              <a:ea typeface="Calibri"/>
              <a:cs typeface="Times New Roman"/>
            </a:endParaRPr>
          </a:p>
          <a:p>
            <a:pPr marL="45720" indent="0">
              <a:buNone/>
            </a:pPr>
            <a:endParaRPr lang="ru-RU"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2240" y="260648"/>
            <a:ext cx="1993900" cy="1871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Рисунок 4" descr="bell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128284" y="603203"/>
            <a:ext cx="1201812" cy="1252632"/>
          </a:xfrm>
          <a:prstGeom prst="rect">
            <a:avLst/>
          </a:prstGeom>
          <a:noFill/>
          <a:ln>
            <a:noFill/>
          </a:ln>
          <a:effectLst/>
        </p:spPr>
      </p:pic>
      <p:sp>
        <p:nvSpPr>
          <p:cNvPr id="4" name="Arc 45"/>
          <p:cNvSpPr>
            <a:spLocks/>
          </p:cNvSpPr>
          <p:nvPr/>
        </p:nvSpPr>
        <p:spPr bwMode="auto">
          <a:xfrm rot="21204766">
            <a:off x="7956376" y="794097"/>
            <a:ext cx="391852" cy="435422"/>
          </a:xfrm>
          <a:custGeom>
            <a:avLst/>
            <a:gdLst>
              <a:gd name="T0" fmla="*/ 0 w 21600"/>
              <a:gd name="T1" fmla="*/ 0 h 21600"/>
              <a:gd name="T2" fmla="*/ 502920 w 21600"/>
              <a:gd name="T3" fmla="*/ 579120 h 21600"/>
              <a:gd name="T4" fmla="*/ 0 w 21600"/>
              <a:gd name="T5" fmla="*/ 57912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91440" tIns="45720" rIns="91440" bIns="45720" numCol="1" anchor="t" anchorCtr="0" compatLnSpc="1">
            <a:prstTxWarp prst="textNoShape">
              <a:avLst/>
            </a:prstTxWarp>
          </a:bodyPr>
          <a:lstStyle/>
          <a:p>
            <a:endParaRPr lang="ru-RU"/>
          </a:p>
        </p:txBody>
      </p:sp>
      <p:pic>
        <p:nvPicPr>
          <p:cNvPr id="512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21021802">
            <a:off x="7932694" y="603203"/>
            <a:ext cx="469900" cy="420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610143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0" y="0"/>
            <a:ext cx="9144000" cy="6858000"/>
          </a:xfrm>
        </p:spPr>
        <p:txBody>
          <a:bodyPr>
            <a:normAutofit fontScale="62500" lnSpcReduction="20000"/>
          </a:bodyPr>
          <a:lstStyle/>
          <a:p>
            <a:pPr marL="45720" indent="0">
              <a:lnSpc>
                <a:spcPct val="115000"/>
              </a:lnSpc>
              <a:spcAft>
                <a:spcPts val="0"/>
              </a:spcAft>
              <a:buNone/>
            </a:pPr>
            <a:r>
              <a:rPr lang="ru-RU" b="1" dirty="0">
                <a:solidFill>
                  <a:srgbClr val="FF0000"/>
                </a:solidFill>
                <a:latin typeface="Times New Roman"/>
                <a:ea typeface="Calibri"/>
                <a:cs typeface="Times New Roman"/>
              </a:rPr>
              <a:t>Технологическая карта ознакомления с именем признака «запах» </a:t>
            </a:r>
            <a:r>
              <a:rPr lang="ru-RU" b="1" dirty="0" smtClean="0">
                <a:solidFill>
                  <a:srgbClr val="FF0000"/>
                </a:solidFill>
                <a:latin typeface="Times New Roman"/>
                <a:ea typeface="Calibri"/>
                <a:cs typeface="Times New Roman"/>
              </a:rPr>
              <a:t>(</a:t>
            </a:r>
            <a:r>
              <a:rPr lang="ru-RU" b="1" dirty="0">
                <a:solidFill>
                  <a:srgbClr val="FF0000"/>
                </a:solidFill>
                <a:latin typeface="Times New Roman"/>
                <a:ea typeface="Calibri"/>
                <a:cs typeface="Times New Roman"/>
              </a:rPr>
              <a:t>с 2,5 лет)</a:t>
            </a:r>
            <a:endParaRPr lang="ru-RU" dirty="0">
              <a:solidFill>
                <a:srgbClr val="FF0000"/>
              </a:solidFill>
              <a:latin typeface="Calibri"/>
              <a:ea typeface="Calibri"/>
              <a:cs typeface="Times New Roman"/>
            </a:endParaRPr>
          </a:p>
          <a:p>
            <a:pPr marL="274320" indent="0" algn="just">
              <a:lnSpc>
                <a:spcPct val="115000"/>
              </a:lnSpc>
              <a:spcAft>
                <a:spcPts val="0"/>
              </a:spcAft>
              <a:buNone/>
            </a:pPr>
            <a:r>
              <a:rPr lang="ru-RU" sz="2400" dirty="0" smtClean="0">
                <a:latin typeface="Times New Roman"/>
                <a:ea typeface="Calibri"/>
                <a:cs typeface="Times New Roman"/>
              </a:rPr>
              <a:t>Объявить </a:t>
            </a:r>
            <a:r>
              <a:rPr lang="ru-RU" sz="2400" dirty="0">
                <a:latin typeface="Times New Roman"/>
                <a:ea typeface="Calibri"/>
                <a:cs typeface="Times New Roman"/>
              </a:rPr>
              <a:t>детям, что в гостях у нас имя признака «запах» и мы будем  искать </a:t>
            </a:r>
            <a:r>
              <a:rPr lang="ru-RU" sz="2400" dirty="0" smtClean="0">
                <a:latin typeface="Times New Roman"/>
                <a:ea typeface="Calibri"/>
                <a:cs typeface="Times New Roman"/>
              </a:rPr>
              <a:t>его</a:t>
            </a:r>
          </a:p>
          <a:p>
            <a:pPr marL="274320" indent="0" algn="just">
              <a:lnSpc>
                <a:spcPct val="115000"/>
              </a:lnSpc>
              <a:spcAft>
                <a:spcPts val="0"/>
              </a:spcAft>
              <a:buNone/>
            </a:pPr>
            <a:r>
              <a:rPr lang="ru-RU" sz="2400" dirty="0" smtClean="0">
                <a:latin typeface="Times New Roman"/>
                <a:ea typeface="Calibri"/>
                <a:cs typeface="Times New Roman"/>
              </a:rPr>
              <a:t>значения </a:t>
            </a:r>
            <a:r>
              <a:rPr lang="ru-RU" sz="2400" dirty="0">
                <a:latin typeface="Times New Roman"/>
                <a:ea typeface="Calibri"/>
                <a:cs typeface="Times New Roman"/>
              </a:rPr>
              <a:t>в </a:t>
            </a:r>
            <a:r>
              <a:rPr lang="ru-RU" sz="2400" dirty="0" smtClean="0">
                <a:latin typeface="Times New Roman"/>
                <a:ea typeface="Calibri"/>
                <a:cs typeface="Times New Roman"/>
              </a:rPr>
              <a:t>объектах.</a:t>
            </a:r>
            <a:endParaRPr lang="ru-RU" sz="1800" dirty="0" smtClean="0">
              <a:latin typeface="Calibri"/>
              <a:ea typeface="Calibri"/>
              <a:cs typeface="Times New Roman"/>
            </a:endParaRPr>
          </a:p>
          <a:p>
            <a:pPr marL="274320" indent="0" algn="just">
              <a:lnSpc>
                <a:spcPct val="115000"/>
              </a:lnSpc>
              <a:spcAft>
                <a:spcPts val="0"/>
              </a:spcAft>
              <a:buNone/>
            </a:pPr>
            <a:r>
              <a:rPr lang="ru-RU" sz="2400" dirty="0" smtClean="0">
                <a:latin typeface="Times New Roman"/>
                <a:ea typeface="Calibri"/>
                <a:cs typeface="Times New Roman"/>
              </a:rPr>
              <a:t>Организовать </a:t>
            </a:r>
            <a:r>
              <a:rPr lang="ru-RU" sz="2400" dirty="0">
                <a:latin typeface="Times New Roman"/>
                <a:ea typeface="Calibri"/>
                <a:cs typeface="Times New Roman"/>
              </a:rPr>
              <a:t>«поиск»  значений признака «запах» в ближайшем окружении. </a:t>
            </a:r>
            <a:endParaRPr lang="ru-RU" sz="2400" dirty="0" smtClean="0">
              <a:latin typeface="Times New Roman"/>
              <a:ea typeface="Calibri"/>
              <a:cs typeface="Times New Roman"/>
            </a:endParaRPr>
          </a:p>
          <a:p>
            <a:pPr marL="274320" indent="0" algn="just">
              <a:lnSpc>
                <a:spcPct val="115000"/>
              </a:lnSpc>
              <a:spcAft>
                <a:spcPts val="0"/>
              </a:spcAft>
              <a:buNone/>
            </a:pPr>
            <a:r>
              <a:rPr lang="ru-RU" sz="2400" dirty="0" smtClean="0">
                <a:latin typeface="Times New Roman"/>
                <a:ea typeface="Calibri"/>
                <a:cs typeface="Times New Roman"/>
              </a:rPr>
              <a:t>Поиски </a:t>
            </a:r>
            <a:r>
              <a:rPr lang="ru-RU" sz="2400" dirty="0">
                <a:latin typeface="Times New Roman"/>
                <a:ea typeface="Calibri"/>
                <a:cs typeface="Times New Roman"/>
              </a:rPr>
              <a:t>значений признака продолжаются: </a:t>
            </a:r>
            <a:endParaRPr lang="ru-RU" sz="1800" dirty="0">
              <a:latin typeface="Calibri"/>
              <a:ea typeface="Calibri"/>
              <a:cs typeface="Times New Roman"/>
            </a:endParaRPr>
          </a:p>
          <a:p>
            <a:pPr marL="342900" lvl="0" indent="-342900" algn="just">
              <a:lnSpc>
                <a:spcPct val="115000"/>
              </a:lnSpc>
              <a:spcAft>
                <a:spcPts val="0"/>
              </a:spcAft>
              <a:buFont typeface="Symbol"/>
              <a:buChar char=""/>
            </a:pPr>
            <a:r>
              <a:rPr lang="ru-RU" sz="2400" dirty="0">
                <a:latin typeface="Times New Roman"/>
                <a:ea typeface="Calibri"/>
                <a:cs typeface="Times New Roman"/>
              </a:rPr>
              <a:t>не менее 7 дней в  1-ой младшей группе; </a:t>
            </a:r>
            <a:endParaRPr lang="ru-RU" sz="1800" dirty="0">
              <a:latin typeface="Calibri"/>
              <a:ea typeface="Calibri"/>
              <a:cs typeface="Times New Roman"/>
            </a:endParaRPr>
          </a:p>
          <a:p>
            <a:pPr marL="342900" lvl="0" indent="-342900" algn="just">
              <a:lnSpc>
                <a:spcPct val="115000"/>
              </a:lnSpc>
              <a:spcAft>
                <a:spcPts val="0"/>
              </a:spcAft>
              <a:buFont typeface="Symbol"/>
              <a:buChar char=""/>
            </a:pPr>
            <a:r>
              <a:rPr lang="ru-RU" sz="2400" dirty="0">
                <a:latin typeface="Times New Roman"/>
                <a:ea typeface="Calibri"/>
                <a:cs typeface="Times New Roman"/>
              </a:rPr>
              <a:t>4 - 5 дней – во 2-ой младшей и  средней группах; </a:t>
            </a:r>
            <a:endParaRPr lang="ru-RU" sz="1800" dirty="0">
              <a:latin typeface="Calibri"/>
              <a:ea typeface="Calibri"/>
              <a:cs typeface="Times New Roman"/>
            </a:endParaRPr>
          </a:p>
          <a:p>
            <a:pPr marL="342900" lvl="0" indent="-342900" algn="just">
              <a:lnSpc>
                <a:spcPct val="115000"/>
              </a:lnSpc>
              <a:spcAft>
                <a:spcPts val="0"/>
              </a:spcAft>
              <a:buFont typeface="Symbol"/>
              <a:buChar char=""/>
            </a:pPr>
            <a:r>
              <a:rPr lang="ru-RU" sz="2400" dirty="0">
                <a:latin typeface="Times New Roman"/>
                <a:ea typeface="Calibri"/>
                <a:cs typeface="Times New Roman"/>
              </a:rPr>
              <a:t>2-3 дня в старшей и подготовительной </a:t>
            </a:r>
            <a:r>
              <a:rPr lang="ru-RU" sz="2400" dirty="0" smtClean="0">
                <a:latin typeface="Times New Roman"/>
                <a:ea typeface="Calibri"/>
                <a:cs typeface="Times New Roman"/>
              </a:rPr>
              <a:t>группах.</a:t>
            </a:r>
          </a:p>
          <a:p>
            <a:pPr marL="342900" lvl="0" indent="-342900" algn="just">
              <a:lnSpc>
                <a:spcPct val="115000"/>
              </a:lnSpc>
              <a:spcAft>
                <a:spcPts val="0"/>
              </a:spcAft>
              <a:buFont typeface="Symbol"/>
              <a:buChar char=""/>
            </a:pPr>
            <a:r>
              <a:rPr lang="ru-RU" sz="2400" dirty="0" smtClean="0">
                <a:latin typeface="Times New Roman"/>
                <a:ea typeface="Calibri"/>
                <a:cs typeface="Times New Roman"/>
              </a:rPr>
              <a:t>В </a:t>
            </a:r>
            <a:r>
              <a:rPr lang="ru-RU" sz="2400" dirty="0">
                <a:latin typeface="Times New Roman"/>
                <a:ea typeface="Calibri"/>
                <a:cs typeface="Times New Roman"/>
              </a:rPr>
              <a:t>течение дня во всех свободных паузах, режимных моментах, на прогулке ищем значения признака «запах». </a:t>
            </a:r>
            <a:r>
              <a:rPr lang="ru-RU" sz="2400" b="1" i="1" dirty="0">
                <a:latin typeface="Times New Roman"/>
                <a:ea typeface="Calibri"/>
                <a:cs typeface="Times New Roman"/>
              </a:rPr>
              <a:t>Например:</a:t>
            </a:r>
            <a:r>
              <a:rPr lang="ru-RU" sz="2400" dirty="0">
                <a:latin typeface="Times New Roman"/>
                <a:ea typeface="Calibri"/>
                <a:cs typeface="Times New Roman"/>
              </a:rPr>
              <a:t> «Цветок, какой ты по запаху?», «Суп, какой ты по запаху?», «Подушка, чем ты пахнешь?» Дети принюхиваются и дают описание: «Цветок пахнет приятно и душисто», «Суп имеет вкусный аппетитный запах», «Подушка непонятно пахнет». </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pPr>
            <a:r>
              <a:rPr lang="ru-RU" sz="2400" dirty="0" smtClean="0">
                <a:latin typeface="Times New Roman"/>
                <a:ea typeface="Calibri"/>
                <a:cs typeface="Times New Roman"/>
              </a:rPr>
              <a:t> </a:t>
            </a:r>
            <a:r>
              <a:rPr lang="ru-RU" sz="2400" dirty="0">
                <a:latin typeface="Times New Roman"/>
                <a:ea typeface="Calibri"/>
                <a:cs typeface="Times New Roman"/>
              </a:rPr>
              <a:t>Активизация словаря: в речь ребенка включаются  слова: непонятный, слабый, резкий, травяной, ароматно, резко, приятно пахнет, ароматизирует и т. </a:t>
            </a:r>
            <a:r>
              <a:rPr lang="ru-RU" sz="2400" dirty="0" smtClean="0">
                <a:latin typeface="Times New Roman"/>
                <a:ea typeface="Calibri"/>
                <a:cs typeface="Times New Roman"/>
              </a:rPr>
              <a:t>д.</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pPr>
            <a:r>
              <a:rPr lang="ru-RU" sz="2400" dirty="0" smtClean="0">
                <a:latin typeface="Times New Roman"/>
                <a:ea typeface="Calibri"/>
                <a:cs typeface="Times New Roman"/>
              </a:rPr>
              <a:t>Проверить </a:t>
            </a:r>
            <a:r>
              <a:rPr lang="ru-RU" sz="2400" dirty="0">
                <a:latin typeface="Times New Roman"/>
                <a:ea typeface="Calibri"/>
                <a:cs typeface="Times New Roman"/>
              </a:rPr>
              <a:t>усвоение детьми имени признака «запах» с помощью </a:t>
            </a:r>
            <a:r>
              <a:rPr lang="ru-RU" sz="2400" dirty="0" smtClean="0">
                <a:latin typeface="Times New Roman"/>
                <a:ea typeface="Calibri"/>
                <a:cs typeface="Times New Roman"/>
              </a:rPr>
              <a:t>вопросов.</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pPr>
            <a:r>
              <a:rPr lang="ru-RU" sz="2400" dirty="0" smtClean="0">
                <a:latin typeface="Times New Roman"/>
                <a:ea typeface="Calibri"/>
                <a:cs typeface="Times New Roman"/>
              </a:rPr>
              <a:t>Воспитатель </a:t>
            </a:r>
            <a:r>
              <a:rPr lang="ru-RU" sz="2400" dirty="0">
                <a:latin typeface="Times New Roman"/>
                <a:ea typeface="Calibri"/>
                <a:cs typeface="Times New Roman"/>
              </a:rPr>
              <a:t>задает вопросы детям: «Что нужно сделать, чтобы узнать о запахе объекта?». Дети: «Объект надо понюхать. Нос – помощник умной головы</a:t>
            </a:r>
            <a:r>
              <a:rPr lang="ru-RU" sz="2400" dirty="0" smtClean="0">
                <a:latin typeface="Times New Roman"/>
                <a:ea typeface="Calibri"/>
                <a:cs typeface="Times New Roman"/>
              </a:rPr>
              <a:t>».</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pPr>
            <a:r>
              <a:rPr lang="ru-RU" sz="2400" dirty="0" smtClean="0">
                <a:latin typeface="Times New Roman"/>
                <a:ea typeface="Calibri"/>
                <a:cs typeface="Times New Roman"/>
              </a:rPr>
              <a:t>Внести  </a:t>
            </a:r>
            <a:r>
              <a:rPr lang="ru-RU" sz="2400" dirty="0">
                <a:latin typeface="Times New Roman"/>
                <a:ea typeface="Calibri"/>
                <a:cs typeface="Times New Roman"/>
              </a:rPr>
              <a:t>значок, который схематично изображает признак  «запах». Спросить детей: «О каком  признаке у объекта спрашивает значок?», «Объект, какой ты по запаху?», «Объект, чем ты пахнешь?» -  ответы </a:t>
            </a:r>
            <a:r>
              <a:rPr lang="ru-RU" sz="2400" dirty="0" smtClean="0">
                <a:latin typeface="Times New Roman"/>
                <a:ea typeface="Calibri"/>
                <a:cs typeface="Times New Roman"/>
              </a:rPr>
              <a:t>детей.</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pPr>
            <a:r>
              <a:rPr lang="ru-RU" sz="2400" dirty="0" smtClean="0">
                <a:latin typeface="Times New Roman"/>
                <a:ea typeface="Calibri"/>
                <a:cs typeface="Times New Roman"/>
              </a:rPr>
              <a:t>Значок </a:t>
            </a:r>
            <a:r>
              <a:rPr lang="ru-RU" sz="2400" dirty="0">
                <a:latin typeface="Times New Roman"/>
                <a:ea typeface="Calibri"/>
                <a:cs typeface="Times New Roman"/>
              </a:rPr>
              <a:t>«запах» помещается </a:t>
            </a:r>
            <a:r>
              <a:rPr lang="ru-RU" sz="2400" dirty="0">
                <a:latin typeface="Times New Roman"/>
                <a:ea typeface="Times New Roman"/>
                <a:cs typeface="Times New Roman"/>
              </a:rPr>
              <a:t>на пособии </a:t>
            </a:r>
            <a:r>
              <a:rPr lang="ru-RU" sz="2400" dirty="0">
                <a:latin typeface="Times New Roman"/>
                <a:ea typeface="Calibri"/>
                <a:cs typeface="Times New Roman"/>
              </a:rPr>
              <a:t>«Объект – имя признака – значение имени признака».</a:t>
            </a:r>
            <a:r>
              <a:rPr lang="ru-RU" sz="2400" dirty="0">
                <a:latin typeface="Times New Roman"/>
                <a:ea typeface="Times New Roman"/>
                <a:cs typeface="Times New Roman"/>
              </a:rPr>
              <a:t> О</a:t>
            </a:r>
            <a:r>
              <a:rPr lang="ru-RU" sz="2400" dirty="0">
                <a:latin typeface="Times New Roman"/>
                <a:ea typeface="Calibri"/>
                <a:cs typeface="Times New Roman"/>
              </a:rPr>
              <a:t>братить внимание детей  на значок, повторить какой вопрос он задает. Организовать самостоятельный поиск ответа на этот </a:t>
            </a:r>
            <a:r>
              <a:rPr lang="ru-RU" sz="2400" dirty="0" smtClean="0">
                <a:latin typeface="Times New Roman"/>
                <a:ea typeface="Calibri"/>
                <a:cs typeface="Times New Roman"/>
              </a:rPr>
              <a:t>вопрос.</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pPr>
            <a:r>
              <a:rPr lang="ru-RU" sz="2400" dirty="0" smtClean="0">
                <a:latin typeface="Times New Roman"/>
                <a:ea typeface="Calibri"/>
                <a:cs typeface="Times New Roman"/>
              </a:rPr>
              <a:t>В </a:t>
            </a:r>
            <a:r>
              <a:rPr lang="ru-RU" sz="2400" dirty="0">
                <a:latin typeface="Times New Roman"/>
                <a:ea typeface="Calibri"/>
                <a:cs typeface="Times New Roman"/>
              </a:rPr>
              <a:t>режимных моментах и образовательных ситуациях дети самостоятельно формулируют вопрос от имени признака (значка) и сами ищут ответ на него.</a:t>
            </a:r>
            <a:r>
              <a:rPr lang="ru-RU" sz="2400" dirty="0">
                <a:latin typeface="Times New Roman"/>
                <a:ea typeface="Times New Roman"/>
                <a:cs typeface="Times New Roman"/>
              </a:rPr>
              <a:t> Для становления детской самостоятельности используются карточки разных типов </a:t>
            </a:r>
            <a:r>
              <a:rPr lang="ru-RU" sz="2400" dirty="0" smtClean="0">
                <a:latin typeface="Times New Roman"/>
                <a:ea typeface="Times New Roman"/>
                <a:cs typeface="Times New Roman"/>
              </a:rPr>
              <a:t>вопросов.</a:t>
            </a:r>
            <a:endParaRPr lang="ru-RU" sz="1800" dirty="0" smtClean="0">
              <a:latin typeface="Calibri"/>
              <a:ea typeface="Times New Roman"/>
              <a:cs typeface="Times New Roman"/>
            </a:endParaRPr>
          </a:p>
          <a:p>
            <a:pPr marL="342900" lvl="0" indent="-342900" algn="just">
              <a:lnSpc>
                <a:spcPct val="115000"/>
              </a:lnSpc>
              <a:spcAft>
                <a:spcPts val="0"/>
              </a:spcAft>
              <a:buFont typeface="Symbol"/>
              <a:buChar char=""/>
            </a:pPr>
            <a:r>
              <a:rPr lang="ru-RU" sz="2400" dirty="0" smtClean="0">
                <a:latin typeface="Times New Roman"/>
                <a:ea typeface="Calibri"/>
                <a:cs typeface="Times New Roman"/>
              </a:rPr>
              <a:t>Дети </a:t>
            </a:r>
            <a:r>
              <a:rPr lang="ru-RU" sz="2400" dirty="0">
                <a:latin typeface="Times New Roman"/>
                <a:ea typeface="Calibri"/>
                <a:cs typeface="Times New Roman"/>
              </a:rPr>
              <a:t>могут объяснить, что все объекты пахнут. Чтобы  определить запах, надо принюхаться. Нос – помощник умной головы.</a:t>
            </a:r>
            <a:endParaRPr lang="ru-RU" sz="1800" dirty="0">
              <a:latin typeface="Calibri"/>
              <a:ea typeface="Calibri"/>
              <a:cs typeface="Times New Roman"/>
            </a:endParaRPr>
          </a:p>
          <a:p>
            <a:pPr algn="just">
              <a:lnSpc>
                <a:spcPct val="115000"/>
              </a:lnSpc>
              <a:spcAft>
                <a:spcPts val="0"/>
              </a:spcAft>
            </a:pPr>
            <a:endParaRPr lang="ru-RU" sz="1800" dirty="0">
              <a:latin typeface="Calibri"/>
              <a:ea typeface="Calibri"/>
              <a:cs typeface="Times New Roman"/>
            </a:endParaRPr>
          </a:p>
          <a:p>
            <a:pPr algn="ctr">
              <a:lnSpc>
                <a:spcPct val="115000"/>
              </a:lnSpc>
              <a:spcAft>
                <a:spcPts val="0"/>
              </a:spcAft>
            </a:pPr>
            <a:endParaRPr lang="ru-RU" sz="1800" dirty="0">
              <a:latin typeface="Calibri"/>
              <a:ea typeface="Calibri"/>
              <a:cs typeface="Times New Roman"/>
            </a:endParaRPr>
          </a:p>
          <a:p>
            <a:pPr marL="45720" indent="0">
              <a:buNone/>
            </a:pPr>
            <a:endParaRPr lang="ru-RU"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6256" y="260648"/>
            <a:ext cx="1993900" cy="1871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Рисунок 4" descr="1308929376_94012883"/>
          <p:cNvPicPr/>
          <p:nvPr/>
        </p:nvPicPr>
        <p:blipFill>
          <a:blip r:embed="rId3" cstate="print">
            <a:clrChange>
              <a:clrFrom>
                <a:srgbClr val="000000">
                  <a:alpha val="0"/>
                </a:srgbClr>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7378203" y="472746"/>
            <a:ext cx="985589" cy="1447466"/>
          </a:xfrm>
          <a:prstGeom prst="rect">
            <a:avLst/>
          </a:prstGeom>
          <a:noFill/>
          <a:ln>
            <a:noFill/>
          </a:ln>
          <a:effectLst/>
        </p:spPr>
      </p:pic>
      <p:pic>
        <p:nvPicPr>
          <p:cNvPr id="614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473655">
            <a:off x="7956376" y="497352"/>
            <a:ext cx="536575" cy="500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1208814">
            <a:off x="8168481" y="523546"/>
            <a:ext cx="701675" cy="682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12012289">
            <a:off x="6901656" y="864858"/>
            <a:ext cx="701675" cy="682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50" name="Picture 6"/>
          <p:cNvPicPr>
            <a:picLocks noChangeAspect="1" noChangeArrowheads="1"/>
          </p:cNvPicPr>
          <p:nvPr/>
        </p:nvPicPr>
        <p:blipFill>
          <a:blip r:embed="rId6">
            <a:clrChange>
              <a:clrFrom>
                <a:srgbClr val="000000">
                  <a:alpha val="0"/>
                </a:srgbClr>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rot="659182">
            <a:off x="6969297" y="484652"/>
            <a:ext cx="901700" cy="890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51"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16941463">
            <a:off x="7523160" y="1151314"/>
            <a:ext cx="901700" cy="890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52"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933393">
            <a:off x="7252493" y="1235886"/>
            <a:ext cx="1073150" cy="1073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036826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0" y="0"/>
            <a:ext cx="9144000" cy="6858000"/>
          </a:xfrm>
        </p:spPr>
        <p:txBody>
          <a:bodyPr>
            <a:normAutofit fontScale="55000" lnSpcReduction="20000"/>
          </a:bodyPr>
          <a:lstStyle/>
          <a:p>
            <a:pPr marL="45720" indent="0">
              <a:lnSpc>
                <a:spcPct val="115000"/>
              </a:lnSpc>
              <a:spcAft>
                <a:spcPts val="0"/>
              </a:spcAft>
              <a:buNone/>
            </a:pPr>
            <a:r>
              <a:rPr lang="ru-RU" sz="2500" b="1" dirty="0">
                <a:solidFill>
                  <a:srgbClr val="FF0000"/>
                </a:solidFill>
                <a:latin typeface="Times New Roman"/>
                <a:ea typeface="Calibri"/>
                <a:cs typeface="Times New Roman"/>
              </a:rPr>
              <a:t>Технологическая карта ознакомления с именем признака «цвет</a:t>
            </a:r>
            <a:r>
              <a:rPr lang="ru-RU" sz="2500" b="1" dirty="0" smtClean="0">
                <a:solidFill>
                  <a:srgbClr val="FF0000"/>
                </a:solidFill>
                <a:latin typeface="Times New Roman"/>
                <a:ea typeface="Calibri"/>
                <a:cs typeface="Times New Roman"/>
              </a:rPr>
              <a:t>» </a:t>
            </a:r>
            <a:r>
              <a:rPr lang="ru-RU" sz="2500" b="1" dirty="0">
                <a:solidFill>
                  <a:srgbClr val="FF0000"/>
                </a:solidFill>
                <a:latin typeface="Times New Roman"/>
                <a:ea typeface="Calibri"/>
                <a:cs typeface="Times New Roman"/>
              </a:rPr>
              <a:t>(с 2,5 лет)</a:t>
            </a:r>
            <a:endParaRPr lang="ru-RU" sz="2500" dirty="0">
              <a:solidFill>
                <a:srgbClr val="FF0000"/>
              </a:solidFill>
              <a:latin typeface="Calibri"/>
              <a:ea typeface="Calibri"/>
              <a:cs typeface="Times New Roman"/>
            </a:endParaRPr>
          </a:p>
          <a:p>
            <a:pPr marL="45720" indent="0" algn="just">
              <a:lnSpc>
                <a:spcPct val="115000"/>
              </a:lnSpc>
              <a:spcAft>
                <a:spcPts val="0"/>
              </a:spcAft>
              <a:buNone/>
            </a:pPr>
            <a:r>
              <a:rPr lang="ru-RU" sz="2400" b="1" dirty="0">
                <a:latin typeface="Times New Roman"/>
                <a:ea typeface="Calibri"/>
                <a:cs typeface="Times New Roman"/>
              </a:rPr>
              <a:t> </a:t>
            </a:r>
            <a:r>
              <a:rPr lang="ru-RU" sz="2400" dirty="0" smtClean="0">
                <a:latin typeface="Times New Roman"/>
                <a:ea typeface="Calibri"/>
                <a:cs typeface="Times New Roman"/>
              </a:rPr>
              <a:t> </a:t>
            </a:r>
            <a:r>
              <a:rPr lang="ru-RU" sz="2400" dirty="0">
                <a:latin typeface="Times New Roman"/>
                <a:ea typeface="Calibri"/>
                <a:cs typeface="Times New Roman"/>
              </a:rPr>
              <a:t>Объявить детям, что в гостях у нас имя признака «цвет» и мы будем  искать его значения </a:t>
            </a:r>
            <a:endParaRPr lang="ru-RU" sz="2400" dirty="0" smtClean="0">
              <a:latin typeface="Times New Roman"/>
              <a:ea typeface="Calibri"/>
              <a:cs typeface="Times New Roman"/>
            </a:endParaRPr>
          </a:p>
          <a:p>
            <a:pPr marL="45720" indent="0" algn="just">
              <a:lnSpc>
                <a:spcPct val="115000"/>
              </a:lnSpc>
              <a:spcAft>
                <a:spcPts val="0"/>
              </a:spcAft>
              <a:buNone/>
            </a:pPr>
            <a:r>
              <a:rPr lang="ru-RU" sz="2400" dirty="0" smtClean="0">
                <a:latin typeface="Times New Roman"/>
                <a:ea typeface="Calibri"/>
                <a:cs typeface="Times New Roman"/>
              </a:rPr>
              <a:t>в объектах.</a:t>
            </a:r>
            <a:endParaRPr lang="ru-RU" sz="1800" dirty="0" smtClean="0">
              <a:latin typeface="Calibri"/>
              <a:ea typeface="Calibri"/>
              <a:cs typeface="Times New Roman"/>
            </a:endParaRPr>
          </a:p>
          <a:p>
            <a:pPr marL="45720" indent="0" algn="just">
              <a:lnSpc>
                <a:spcPct val="115000"/>
              </a:lnSpc>
              <a:spcAft>
                <a:spcPts val="0"/>
              </a:spcAft>
              <a:buNone/>
            </a:pPr>
            <a:r>
              <a:rPr lang="ru-RU" sz="2400" dirty="0" smtClean="0">
                <a:latin typeface="Times New Roman"/>
                <a:ea typeface="Calibri"/>
                <a:cs typeface="Times New Roman"/>
              </a:rPr>
              <a:t>  Организовать </a:t>
            </a:r>
            <a:r>
              <a:rPr lang="ru-RU" sz="2400" dirty="0">
                <a:latin typeface="Times New Roman"/>
                <a:ea typeface="Calibri"/>
                <a:cs typeface="Times New Roman"/>
              </a:rPr>
              <a:t>«поиск»  значений признака «цвет» в ближайшем окружении. Поиски значений  </a:t>
            </a:r>
            <a:endParaRPr lang="ru-RU" sz="2400" dirty="0" smtClean="0">
              <a:latin typeface="Times New Roman"/>
              <a:ea typeface="Calibri"/>
              <a:cs typeface="Times New Roman"/>
            </a:endParaRPr>
          </a:p>
          <a:p>
            <a:pPr marL="45720" indent="0" algn="just">
              <a:lnSpc>
                <a:spcPct val="115000"/>
              </a:lnSpc>
              <a:spcAft>
                <a:spcPts val="0"/>
              </a:spcAft>
              <a:buNone/>
            </a:pPr>
            <a:r>
              <a:rPr lang="ru-RU" sz="2400" dirty="0" smtClean="0">
                <a:latin typeface="Times New Roman"/>
                <a:ea typeface="Calibri"/>
                <a:cs typeface="Times New Roman"/>
              </a:rPr>
              <a:t>признака </a:t>
            </a:r>
            <a:r>
              <a:rPr lang="ru-RU" sz="2400" dirty="0">
                <a:latin typeface="Times New Roman"/>
                <a:ea typeface="Calibri"/>
                <a:cs typeface="Times New Roman"/>
              </a:rPr>
              <a:t>продолжаются:</a:t>
            </a:r>
            <a:endParaRPr lang="ru-RU" sz="1800" dirty="0">
              <a:latin typeface="Calibri"/>
              <a:ea typeface="Calibri"/>
              <a:cs typeface="Times New Roman"/>
            </a:endParaRPr>
          </a:p>
          <a:p>
            <a:pPr marL="342900" lvl="0" indent="-342900" algn="just">
              <a:lnSpc>
                <a:spcPct val="115000"/>
              </a:lnSpc>
              <a:spcAft>
                <a:spcPts val="0"/>
              </a:spcAft>
              <a:buFont typeface="Symbol"/>
              <a:buChar char=""/>
              <a:tabLst>
                <a:tab pos="228600" algn="l"/>
              </a:tabLst>
            </a:pPr>
            <a:r>
              <a:rPr lang="ru-RU" sz="2400" dirty="0">
                <a:latin typeface="Times New Roman"/>
                <a:ea typeface="Calibri"/>
                <a:cs typeface="Times New Roman"/>
              </a:rPr>
              <a:t>не менее 10 дней в  1- ой младшей группе; </a:t>
            </a:r>
            <a:endParaRPr lang="ru-RU" sz="1800" dirty="0">
              <a:latin typeface="Calibri"/>
              <a:ea typeface="Calibri"/>
              <a:cs typeface="Times New Roman"/>
            </a:endParaRPr>
          </a:p>
          <a:p>
            <a:pPr marL="342900" lvl="0" indent="-342900" algn="just">
              <a:lnSpc>
                <a:spcPct val="115000"/>
              </a:lnSpc>
              <a:spcAft>
                <a:spcPts val="0"/>
              </a:spcAft>
              <a:buFont typeface="Symbol"/>
              <a:buChar char=""/>
              <a:tabLst>
                <a:tab pos="228600" algn="l"/>
              </a:tabLst>
            </a:pPr>
            <a:r>
              <a:rPr lang="ru-RU" sz="2400" dirty="0">
                <a:latin typeface="Times New Roman"/>
                <a:ea typeface="Calibri"/>
                <a:cs typeface="Times New Roman"/>
              </a:rPr>
              <a:t>5 – 7 дней – во 2- ой младшей и  средней группах;</a:t>
            </a:r>
            <a:endParaRPr lang="ru-RU" sz="1800" dirty="0">
              <a:latin typeface="Calibri"/>
              <a:ea typeface="Calibri"/>
              <a:cs typeface="Times New Roman"/>
            </a:endParaRPr>
          </a:p>
          <a:p>
            <a:pPr marL="342900" lvl="0" indent="-342900" algn="just">
              <a:lnSpc>
                <a:spcPct val="115000"/>
              </a:lnSpc>
              <a:spcAft>
                <a:spcPts val="0"/>
              </a:spcAft>
              <a:buFont typeface="Symbol"/>
              <a:buChar char=""/>
              <a:tabLst>
                <a:tab pos="228600" algn="l"/>
              </a:tabLst>
            </a:pPr>
            <a:r>
              <a:rPr lang="ru-RU" sz="2400" dirty="0">
                <a:latin typeface="Times New Roman"/>
                <a:ea typeface="Calibri"/>
                <a:cs typeface="Times New Roman"/>
              </a:rPr>
              <a:t>3 - 4 дня в старшей и подготовительной </a:t>
            </a:r>
            <a:r>
              <a:rPr lang="ru-RU" sz="2400" dirty="0" smtClean="0">
                <a:latin typeface="Times New Roman"/>
                <a:ea typeface="Calibri"/>
                <a:cs typeface="Times New Roman"/>
              </a:rPr>
              <a:t>группах. </a:t>
            </a:r>
          </a:p>
          <a:p>
            <a:pPr marL="342900" lvl="0" indent="-342900" algn="just">
              <a:lnSpc>
                <a:spcPct val="115000"/>
              </a:lnSpc>
              <a:spcAft>
                <a:spcPts val="0"/>
              </a:spcAft>
              <a:buFont typeface="Symbol"/>
              <a:buChar char=""/>
              <a:tabLst>
                <a:tab pos="228600" algn="l"/>
              </a:tabLst>
            </a:pPr>
            <a:r>
              <a:rPr lang="ru-RU" sz="2400" dirty="0" smtClean="0">
                <a:latin typeface="Times New Roman"/>
                <a:ea typeface="Calibri"/>
                <a:cs typeface="Times New Roman"/>
              </a:rPr>
              <a:t>В </a:t>
            </a:r>
            <a:r>
              <a:rPr lang="ru-RU" sz="2400" dirty="0">
                <a:latin typeface="Times New Roman"/>
                <a:ea typeface="Calibri"/>
                <a:cs typeface="Times New Roman"/>
              </a:rPr>
              <a:t>течение дня во всех свободных паузах, режимных моментах, на прогулке ищем значения признака «цвет». </a:t>
            </a:r>
            <a:r>
              <a:rPr lang="ru-RU" sz="2400" b="1" i="1" dirty="0">
                <a:latin typeface="Times New Roman"/>
                <a:ea typeface="Calibri"/>
                <a:cs typeface="Times New Roman"/>
              </a:rPr>
              <a:t>Например:</a:t>
            </a:r>
            <a:r>
              <a:rPr lang="ru-RU" sz="2400" dirty="0">
                <a:latin typeface="Times New Roman"/>
                <a:ea typeface="Calibri"/>
                <a:cs typeface="Times New Roman"/>
              </a:rPr>
              <a:t> «Пирамидка, какая ты по цвету?», «Радуга, какого ты цвета?», «Какого цвета одежда?» Дети всматриваются в объекты и  дают описание: «Пирамидка красная по цвету». «Радуга имеет семь цветов: красный, оранжевый, желтый, зеленый, голубой, синий, фиолетовый». «Одежда – разная по цвету». </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tabLst>
                <a:tab pos="228600" algn="l"/>
              </a:tabLst>
            </a:pPr>
            <a:r>
              <a:rPr lang="ru-RU" sz="2400" dirty="0" smtClean="0">
                <a:latin typeface="Times New Roman"/>
                <a:ea typeface="Calibri"/>
                <a:cs typeface="Times New Roman"/>
              </a:rPr>
              <a:t>Активизация </a:t>
            </a:r>
            <a:r>
              <a:rPr lang="ru-RU" sz="2400" dirty="0">
                <a:latin typeface="Times New Roman"/>
                <a:ea typeface="Calibri"/>
                <a:cs typeface="Times New Roman"/>
              </a:rPr>
              <a:t>словаря: в речь ребенка включаются слова: одноцветный, разноцветный, бесцветный, цвета, как товарный знак (синий, красный, желтый и др.). Цвета, как сравнительное описание (малиновый, небесный, огненный, лимонный и т.д.). Наречия: бесцветно, прозрачно, насыщено и т.д. Глаголы: синеет, зеленеет и т. </a:t>
            </a:r>
            <a:r>
              <a:rPr lang="ru-RU" sz="2400" dirty="0" smtClean="0">
                <a:latin typeface="Times New Roman"/>
                <a:ea typeface="Calibri"/>
                <a:cs typeface="Times New Roman"/>
              </a:rPr>
              <a:t>д.</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tabLst>
                <a:tab pos="228600" algn="l"/>
              </a:tabLst>
            </a:pPr>
            <a:r>
              <a:rPr lang="ru-RU" sz="2400" dirty="0" smtClean="0">
                <a:latin typeface="Times New Roman"/>
                <a:ea typeface="Calibri"/>
                <a:cs typeface="Times New Roman"/>
              </a:rPr>
              <a:t>Проверить </a:t>
            </a:r>
            <a:r>
              <a:rPr lang="ru-RU" sz="2400" dirty="0">
                <a:latin typeface="Times New Roman"/>
                <a:ea typeface="Calibri"/>
                <a:cs typeface="Times New Roman"/>
              </a:rPr>
              <a:t>усвоение детьми имени признака «цвет» с помощью </a:t>
            </a:r>
            <a:r>
              <a:rPr lang="ru-RU" sz="2400" dirty="0" smtClean="0">
                <a:latin typeface="Times New Roman"/>
                <a:ea typeface="Calibri"/>
                <a:cs typeface="Times New Roman"/>
              </a:rPr>
              <a:t>вопросов.</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tabLst>
                <a:tab pos="228600" algn="l"/>
              </a:tabLst>
            </a:pPr>
            <a:r>
              <a:rPr lang="ru-RU" sz="2400" dirty="0" smtClean="0">
                <a:latin typeface="Times New Roman"/>
                <a:ea typeface="Calibri"/>
                <a:cs typeface="Times New Roman"/>
              </a:rPr>
              <a:t>Воспитатель </a:t>
            </a:r>
            <a:r>
              <a:rPr lang="ru-RU" sz="2400" dirty="0">
                <a:latin typeface="Times New Roman"/>
                <a:ea typeface="Calibri"/>
                <a:cs typeface="Times New Roman"/>
              </a:rPr>
              <a:t>задает вопросы детям: «Что нужно сделать, чтобы узнать цвет объекта?». Дети: «На объект надо посмотреть. Глаза – помощник умной головы</a:t>
            </a:r>
            <a:r>
              <a:rPr lang="ru-RU" sz="2400" dirty="0" smtClean="0">
                <a:latin typeface="Times New Roman"/>
                <a:ea typeface="Calibri"/>
                <a:cs typeface="Times New Roman"/>
              </a:rPr>
              <a:t>».</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tabLst>
                <a:tab pos="228600" algn="l"/>
              </a:tabLst>
            </a:pPr>
            <a:r>
              <a:rPr lang="ru-RU" sz="2400" dirty="0" smtClean="0">
                <a:latin typeface="Times New Roman"/>
                <a:ea typeface="Calibri"/>
                <a:cs typeface="Times New Roman"/>
              </a:rPr>
              <a:t>Внести  </a:t>
            </a:r>
            <a:r>
              <a:rPr lang="ru-RU" sz="2400" dirty="0">
                <a:latin typeface="Times New Roman"/>
                <a:ea typeface="Calibri"/>
                <a:cs typeface="Times New Roman"/>
              </a:rPr>
              <a:t>значок, который схематично изображает признак  «цвет». Спросить детей: «О каком  признаке у объекта спрашивает значок?», «Объект, какой ты по цвету?», «Объект, какого ты цвета?» - ответы детей. </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tabLst>
                <a:tab pos="228600" algn="l"/>
              </a:tabLst>
            </a:pPr>
            <a:r>
              <a:rPr lang="ru-RU" sz="2400" dirty="0" smtClean="0">
                <a:latin typeface="Times New Roman"/>
                <a:ea typeface="Calibri"/>
                <a:cs typeface="Times New Roman"/>
              </a:rPr>
              <a:t>Значок </a:t>
            </a:r>
            <a:r>
              <a:rPr lang="ru-RU" sz="2400" dirty="0">
                <a:latin typeface="Times New Roman"/>
                <a:ea typeface="Calibri"/>
                <a:cs typeface="Times New Roman"/>
              </a:rPr>
              <a:t>«цвет» помещается на пособии «Объект – имя признака – значение имени признака». Обратить внимание детей  на значок, повторить какой вопрос он задает. Организовать самостоятельный поиск ответа на этот </a:t>
            </a:r>
            <a:r>
              <a:rPr lang="ru-RU" sz="2400" dirty="0" smtClean="0">
                <a:latin typeface="Times New Roman"/>
                <a:ea typeface="Calibri"/>
                <a:cs typeface="Times New Roman"/>
              </a:rPr>
              <a:t>вопрос.</a:t>
            </a:r>
            <a:endParaRPr lang="ru-RU" sz="1800" dirty="0" smtClean="0">
              <a:latin typeface="Calibri"/>
              <a:ea typeface="Calibri"/>
              <a:cs typeface="Times New Roman"/>
            </a:endParaRPr>
          </a:p>
          <a:p>
            <a:pPr marL="342900" lvl="0" indent="-342900" algn="just">
              <a:lnSpc>
                <a:spcPct val="115000"/>
              </a:lnSpc>
              <a:spcAft>
                <a:spcPts val="0"/>
              </a:spcAft>
              <a:buFont typeface="Symbol"/>
              <a:buChar char=""/>
              <a:tabLst>
                <a:tab pos="228600" algn="l"/>
              </a:tabLst>
            </a:pPr>
            <a:r>
              <a:rPr lang="ru-RU" sz="2400" dirty="0" smtClean="0">
                <a:latin typeface="Times New Roman"/>
                <a:ea typeface="Calibri"/>
                <a:cs typeface="Times New Roman"/>
              </a:rPr>
              <a:t>В </a:t>
            </a:r>
            <a:r>
              <a:rPr lang="ru-RU" sz="2400" dirty="0">
                <a:latin typeface="Times New Roman"/>
                <a:ea typeface="Calibri"/>
                <a:cs typeface="Times New Roman"/>
              </a:rPr>
              <a:t>режимных моментах и образовательных ситуациях дети самостоятельно формулируют вопрос от имени признака (значка) и сами ищут ответ на него.</a:t>
            </a:r>
            <a:r>
              <a:rPr lang="ru-RU" sz="2400" dirty="0">
                <a:latin typeface="Times New Roman"/>
                <a:ea typeface="Times New Roman"/>
                <a:cs typeface="Times New Roman"/>
              </a:rPr>
              <a:t> Для становления детской самостоятельности используются карточки разных типов </a:t>
            </a:r>
            <a:r>
              <a:rPr lang="ru-RU" sz="2400" dirty="0" smtClean="0">
                <a:latin typeface="Times New Roman"/>
                <a:ea typeface="Times New Roman"/>
                <a:cs typeface="Times New Roman"/>
              </a:rPr>
              <a:t>вопросов.</a:t>
            </a:r>
            <a:endParaRPr lang="ru-RU" sz="1800" dirty="0" smtClean="0">
              <a:latin typeface="Calibri"/>
              <a:ea typeface="Times New Roman"/>
              <a:cs typeface="Times New Roman"/>
            </a:endParaRPr>
          </a:p>
          <a:p>
            <a:pPr marL="342900" lvl="0" indent="-342900" algn="just">
              <a:lnSpc>
                <a:spcPct val="115000"/>
              </a:lnSpc>
              <a:spcAft>
                <a:spcPts val="0"/>
              </a:spcAft>
              <a:buFont typeface="Symbol"/>
              <a:buChar char=""/>
              <a:tabLst>
                <a:tab pos="228600" algn="l"/>
              </a:tabLst>
            </a:pPr>
            <a:r>
              <a:rPr lang="ru-RU" sz="2400" dirty="0" smtClean="0">
                <a:latin typeface="Times New Roman"/>
                <a:ea typeface="Calibri"/>
                <a:cs typeface="Times New Roman"/>
              </a:rPr>
              <a:t>Дети </a:t>
            </a:r>
            <a:r>
              <a:rPr lang="ru-RU" sz="2400" dirty="0">
                <a:latin typeface="Times New Roman"/>
                <a:ea typeface="Calibri"/>
                <a:cs typeface="Times New Roman"/>
              </a:rPr>
              <a:t>могут объяснить, что все объекты имеют цвет. Чтобы  определить цвет, надо посмотреть на объект. Глаза – помощники умной головы.</a:t>
            </a:r>
            <a:endParaRPr lang="ru-RU" sz="1800" dirty="0">
              <a:latin typeface="Calibri"/>
              <a:ea typeface="Calibri"/>
              <a:cs typeface="Times New Roman"/>
            </a:endParaRPr>
          </a:p>
          <a:p>
            <a:pPr marL="45720" indent="0" algn="just">
              <a:lnSpc>
                <a:spcPct val="115000"/>
              </a:lnSpc>
              <a:spcAft>
                <a:spcPts val="0"/>
              </a:spcAft>
              <a:buNone/>
            </a:pPr>
            <a:r>
              <a:rPr lang="ru-RU" sz="2400" b="1" dirty="0">
                <a:latin typeface="Times New Roman"/>
                <a:ea typeface="Calibri"/>
                <a:cs typeface="Times New Roman"/>
              </a:rPr>
              <a:t>Примечание:</a:t>
            </a:r>
            <a:r>
              <a:rPr lang="ru-RU" sz="2400" dirty="0">
                <a:latin typeface="Times New Roman"/>
                <a:ea typeface="Calibri"/>
                <a:cs typeface="Times New Roman"/>
              </a:rPr>
              <a:t> признак «цвет» зависит от источника освещения, поэтому он может меняться у любого объекта. Необходимо детям показать изменения признака цвет и побуждать самостоятельно, исследовать цветовые эффекты.</a:t>
            </a:r>
            <a:endParaRPr lang="ru-RU" sz="1800" dirty="0">
              <a:latin typeface="Calibri"/>
              <a:ea typeface="Calibri"/>
              <a:cs typeface="Times New Roman"/>
            </a:endParaRPr>
          </a:p>
          <a:p>
            <a:pPr marL="45720" indent="0" algn="ctr">
              <a:lnSpc>
                <a:spcPct val="115000"/>
              </a:lnSpc>
              <a:spcAft>
                <a:spcPts val="0"/>
              </a:spcAft>
              <a:buNone/>
            </a:pPr>
            <a:endParaRPr lang="ru-RU" sz="1800" dirty="0">
              <a:latin typeface="Calibri"/>
              <a:ea typeface="Calibri"/>
              <a:cs typeface="Times New Roman"/>
            </a:endParaRPr>
          </a:p>
          <a:p>
            <a:pPr marL="45720" indent="0" algn="ctr">
              <a:lnSpc>
                <a:spcPct val="115000"/>
              </a:lnSpc>
              <a:spcAft>
                <a:spcPts val="0"/>
              </a:spcAft>
              <a:buNone/>
            </a:pPr>
            <a:r>
              <a:rPr lang="ru-RU" sz="2400" b="1" dirty="0">
                <a:latin typeface="Times New Roman"/>
                <a:ea typeface="Calibri"/>
                <a:cs typeface="Times New Roman"/>
              </a:rPr>
              <a:t> </a:t>
            </a:r>
            <a:endParaRPr lang="ru-RU" sz="1800" dirty="0">
              <a:latin typeface="Calibri"/>
              <a:ea typeface="Calibri"/>
              <a:cs typeface="Times New Roman"/>
            </a:endParaRPr>
          </a:p>
          <a:p>
            <a:pPr marL="45720" indent="0">
              <a:buNone/>
            </a:pPr>
            <a:endParaRPr lang="ru-RU"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50100" y="25028"/>
            <a:ext cx="1993900" cy="1871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Рисунок 4" descr="24a946e7243f"/>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48867" y="224259"/>
            <a:ext cx="1396365" cy="1473200"/>
          </a:xfrm>
          <a:prstGeom prst="rect">
            <a:avLst/>
          </a:prstGeom>
          <a:noFill/>
          <a:ln>
            <a:noFill/>
          </a:ln>
          <a:effectLst/>
        </p:spPr>
      </p:pic>
    </p:spTree>
    <p:extLst>
      <p:ext uri="{BB962C8B-B14F-4D97-AF65-F5344CB8AC3E}">
        <p14:creationId xmlns:p14="http://schemas.microsoft.com/office/powerpoint/2010/main" val="22544396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0" y="0"/>
            <a:ext cx="9144000" cy="6858000"/>
          </a:xfrm>
        </p:spPr>
        <p:txBody>
          <a:bodyPr>
            <a:normAutofit fontScale="62500" lnSpcReduction="20000"/>
          </a:bodyPr>
          <a:lstStyle/>
          <a:p>
            <a:pPr marL="45720" indent="0">
              <a:lnSpc>
                <a:spcPct val="115000"/>
              </a:lnSpc>
              <a:spcAft>
                <a:spcPts val="0"/>
              </a:spcAft>
              <a:buNone/>
            </a:pPr>
            <a:r>
              <a:rPr lang="ru-RU" sz="2400" b="1" dirty="0">
                <a:solidFill>
                  <a:srgbClr val="FF0000"/>
                </a:solidFill>
                <a:latin typeface="Times New Roman"/>
                <a:ea typeface="Calibri"/>
                <a:cs typeface="Times New Roman"/>
              </a:rPr>
              <a:t>Технологическая карта ознакомления с именем признака «вкус</a:t>
            </a:r>
            <a:r>
              <a:rPr lang="ru-RU" sz="2400" b="1" dirty="0" smtClean="0">
                <a:solidFill>
                  <a:srgbClr val="FF0000"/>
                </a:solidFill>
                <a:latin typeface="Times New Roman"/>
                <a:ea typeface="Calibri"/>
                <a:cs typeface="Times New Roman"/>
              </a:rPr>
              <a:t>» </a:t>
            </a:r>
            <a:r>
              <a:rPr lang="ru-RU" sz="2400" b="1" dirty="0">
                <a:solidFill>
                  <a:srgbClr val="FF0000"/>
                </a:solidFill>
                <a:latin typeface="Times New Roman"/>
                <a:ea typeface="Calibri"/>
                <a:cs typeface="Times New Roman"/>
              </a:rPr>
              <a:t>(с 2,5 лет</a:t>
            </a:r>
            <a:r>
              <a:rPr lang="ru-RU" sz="2400" b="1" dirty="0" smtClean="0">
                <a:solidFill>
                  <a:srgbClr val="FF0000"/>
                </a:solidFill>
                <a:latin typeface="Times New Roman"/>
                <a:ea typeface="Calibri"/>
                <a:cs typeface="Times New Roman"/>
              </a:rPr>
              <a:t>)</a:t>
            </a:r>
            <a:endParaRPr lang="ru-RU" sz="1800" dirty="0">
              <a:solidFill>
                <a:srgbClr val="FF0000"/>
              </a:solidFill>
              <a:latin typeface="Calibri"/>
              <a:ea typeface="Calibri"/>
              <a:cs typeface="Times New Roman"/>
            </a:endParaRPr>
          </a:p>
          <a:p>
            <a:pPr marL="274320" indent="0" algn="just">
              <a:lnSpc>
                <a:spcPct val="115000"/>
              </a:lnSpc>
              <a:spcAft>
                <a:spcPts val="0"/>
              </a:spcAft>
              <a:buNone/>
            </a:pPr>
            <a:r>
              <a:rPr lang="ru-RU" sz="2400" dirty="0" smtClean="0">
                <a:latin typeface="Times New Roman" panose="02020603050405020304" pitchFamily="18" charset="0"/>
                <a:ea typeface="Calibri"/>
                <a:cs typeface="Times New Roman" panose="02020603050405020304" pitchFamily="18" charset="0"/>
              </a:rPr>
              <a:t>Объявить </a:t>
            </a:r>
            <a:r>
              <a:rPr lang="ru-RU" sz="2400" dirty="0">
                <a:latin typeface="Times New Roman" panose="02020603050405020304" pitchFamily="18" charset="0"/>
                <a:ea typeface="Calibri"/>
                <a:cs typeface="Times New Roman" panose="02020603050405020304" pitchFamily="18" charset="0"/>
              </a:rPr>
              <a:t>детям, что в гостях у нас имя признака «вкус» и мы будем  искать его </a:t>
            </a:r>
            <a:endParaRPr lang="ru-RU" sz="2400" dirty="0" smtClean="0">
              <a:latin typeface="Times New Roman" panose="02020603050405020304" pitchFamily="18" charset="0"/>
              <a:ea typeface="Calibri"/>
              <a:cs typeface="Times New Roman" panose="02020603050405020304" pitchFamily="18" charset="0"/>
            </a:endParaRPr>
          </a:p>
          <a:p>
            <a:pPr marL="274320" indent="0" algn="just">
              <a:lnSpc>
                <a:spcPct val="115000"/>
              </a:lnSpc>
              <a:spcAft>
                <a:spcPts val="0"/>
              </a:spcAft>
              <a:buNone/>
            </a:pPr>
            <a:r>
              <a:rPr lang="ru-RU" sz="2400" dirty="0" smtClean="0">
                <a:latin typeface="Times New Roman" panose="02020603050405020304" pitchFamily="18" charset="0"/>
                <a:ea typeface="Calibri"/>
                <a:cs typeface="Times New Roman" panose="02020603050405020304" pitchFamily="18" charset="0"/>
              </a:rPr>
              <a:t>значения </a:t>
            </a:r>
            <a:r>
              <a:rPr lang="ru-RU" sz="2400" dirty="0">
                <a:latin typeface="Times New Roman" panose="02020603050405020304" pitchFamily="18" charset="0"/>
                <a:ea typeface="Calibri"/>
                <a:cs typeface="Times New Roman" panose="02020603050405020304" pitchFamily="18" charset="0"/>
              </a:rPr>
              <a:t>в объектах.</a:t>
            </a:r>
            <a:endParaRPr lang="ru-RU" sz="1800" dirty="0">
              <a:latin typeface="Times New Roman" panose="02020603050405020304" pitchFamily="18" charset="0"/>
              <a:ea typeface="Calibri"/>
              <a:cs typeface="Times New Roman" panose="02020603050405020304" pitchFamily="18" charset="0"/>
            </a:endParaRPr>
          </a:p>
          <a:p>
            <a:pPr marL="274320" indent="0" algn="just">
              <a:lnSpc>
                <a:spcPct val="115000"/>
              </a:lnSpc>
              <a:spcAft>
                <a:spcPts val="0"/>
              </a:spcAft>
              <a:buNone/>
            </a:pPr>
            <a:r>
              <a:rPr lang="ru-RU" sz="2400" dirty="0" smtClean="0">
                <a:latin typeface="Times New Roman" panose="02020603050405020304" pitchFamily="18" charset="0"/>
                <a:ea typeface="Calibri"/>
                <a:cs typeface="Times New Roman" panose="02020603050405020304" pitchFamily="18" charset="0"/>
              </a:rPr>
              <a:t>Организовать </a:t>
            </a:r>
            <a:r>
              <a:rPr lang="ru-RU" sz="2400" dirty="0">
                <a:latin typeface="Times New Roman" panose="02020603050405020304" pitchFamily="18" charset="0"/>
                <a:ea typeface="Calibri"/>
                <a:cs typeface="Times New Roman" panose="02020603050405020304" pitchFamily="18" charset="0"/>
              </a:rPr>
              <a:t>«поиск»  значений признака «вкус» в съедобных объектах. </a:t>
            </a:r>
            <a:endParaRPr lang="ru-RU" sz="2400" dirty="0" smtClean="0">
              <a:latin typeface="Times New Roman" panose="02020603050405020304" pitchFamily="18" charset="0"/>
              <a:ea typeface="Calibri"/>
              <a:cs typeface="Times New Roman" panose="02020603050405020304" pitchFamily="18" charset="0"/>
            </a:endParaRPr>
          </a:p>
          <a:p>
            <a:pPr marL="274320" indent="0" algn="just">
              <a:lnSpc>
                <a:spcPct val="115000"/>
              </a:lnSpc>
              <a:spcAft>
                <a:spcPts val="0"/>
              </a:spcAft>
              <a:buNone/>
            </a:pPr>
            <a:r>
              <a:rPr lang="ru-RU" sz="2400" dirty="0" smtClean="0">
                <a:latin typeface="Times New Roman" panose="02020603050405020304" pitchFamily="18" charset="0"/>
                <a:ea typeface="Calibri"/>
                <a:cs typeface="Times New Roman" panose="02020603050405020304" pitchFamily="18" charset="0"/>
              </a:rPr>
              <a:t>Поиски </a:t>
            </a:r>
            <a:r>
              <a:rPr lang="ru-RU" sz="2400" dirty="0">
                <a:latin typeface="Times New Roman" panose="02020603050405020304" pitchFamily="18" charset="0"/>
                <a:ea typeface="Calibri"/>
                <a:cs typeface="Times New Roman" panose="02020603050405020304" pitchFamily="18" charset="0"/>
              </a:rPr>
              <a:t>значений признака </a:t>
            </a:r>
            <a:r>
              <a:rPr lang="ru-RU" sz="2400" dirty="0" smtClean="0">
                <a:latin typeface="Times New Roman" panose="02020603050405020304" pitchFamily="18" charset="0"/>
                <a:ea typeface="Calibri"/>
                <a:cs typeface="Times New Roman" panose="02020603050405020304" pitchFamily="18" charset="0"/>
              </a:rPr>
              <a:t>продолжаются:</a:t>
            </a:r>
            <a:endParaRPr lang="ru-RU" sz="1800" dirty="0" smtClean="0">
              <a:latin typeface="Times New Roman" panose="02020603050405020304" pitchFamily="18" charset="0"/>
              <a:ea typeface="Calibri"/>
              <a:cs typeface="Times New Roman" panose="02020603050405020304" pitchFamily="18" charset="0"/>
            </a:endParaRPr>
          </a:p>
          <a:p>
            <a:pPr marL="1143000" lvl="2" indent="-228600" algn="just">
              <a:lnSpc>
                <a:spcPct val="115000"/>
              </a:lnSpc>
              <a:spcAft>
                <a:spcPts val="0"/>
              </a:spcAft>
              <a:buFont typeface="Symbol"/>
              <a:buChar char=""/>
              <a:tabLst>
                <a:tab pos="228600" algn="l"/>
              </a:tabLst>
            </a:pPr>
            <a:r>
              <a:rPr lang="ru-RU" dirty="0">
                <a:latin typeface="Times New Roman" panose="02020603050405020304" pitchFamily="18" charset="0"/>
                <a:ea typeface="Calibri"/>
                <a:cs typeface="Times New Roman" panose="02020603050405020304" pitchFamily="18" charset="0"/>
              </a:rPr>
              <a:t>не менее 7 дней в  1-ой младшей группе; </a:t>
            </a:r>
            <a:endParaRPr lang="ru-RU" sz="1400" dirty="0">
              <a:latin typeface="Times New Roman" panose="02020603050405020304" pitchFamily="18" charset="0"/>
              <a:ea typeface="Calibri"/>
              <a:cs typeface="Times New Roman" panose="02020603050405020304" pitchFamily="18" charset="0"/>
            </a:endParaRPr>
          </a:p>
          <a:p>
            <a:pPr marL="1143000" lvl="2" indent="-228600" algn="just">
              <a:lnSpc>
                <a:spcPct val="115000"/>
              </a:lnSpc>
              <a:spcAft>
                <a:spcPts val="0"/>
              </a:spcAft>
              <a:buFont typeface="Symbol"/>
              <a:buChar char=""/>
              <a:tabLst>
                <a:tab pos="228600" algn="l"/>
              </a:tabLst>
            </a:pPr>
            <a:r>
              <a:rPr lang="ru-RU" dirty="0" smtClean="0">
                <a:latin typeface="Times New Roman" panose="02020603050405020304" pitchFamily="18" charset="0"/>
                <a:ea typeface="Calibri"/>
                <a:cs typeface="Times New Roman" panose="02020603050405020304" pitchFamily="18" charset="0"/>
              </a:rPr>
              <a:t>4 </a:t>
            </a:r>
            <a:r>
              <a:rPr lang="ru-RU" dirty="0">
                <a:latin typeface="Times New Roman" panose="02020603050405020304" pitchFamily="18" charset="0"/>
                <a:ea typeface="Calibri"/>
                <a:cs typeface="Times New Roman" panose="02020603050405020304" pitchFamily="18" charset="0"/>
              </a:rPr>
              <a:t>- 5 дней – во 2-ой младшей и  средней группах; </a:t>
            </a:r>
            <a:endParaRPr lang="ru-RU" sz="1400" dirty="0">
              <a:latin typeface="Times New Roman" panose="02020603050405020304" pitchFamily="18" charset="0"/>
              <a:ea typeface="Calibri"/>
              <a:cs typeface="Times New Roman" panose="02020603050405020304" pitchFamily="18" charset="0"/>
            </a:endParaRPr>
          </a:p>
          <a:p>
            <a:pPr marL="1143000" lvl="2" indent="-228600" algn="just">
              <a:lnSpc>
                <a:spcPct val="115000"/>
              </a:lnSpc>
              <a:spcAft>
                <a:spcPts val="0"/>
              </a:spcAft>
              <a:buFont typeface="Symbol"/>
              <a:buChar char=""/>
              <a:tabLst>
                <a:tab pos="228600" algn="l"/>
              </a:tabLst>
            </a:pPr>
            <a:r>
              <a:rPr lang="ru-RU" dirty="0">
                <a:latin typeface="Times New Roman" panose="02020603050405020304" pitchFamily="18" charset="0"/>
                <a:ea typeface="Calibri"/>
                <a:cs typeface="Times New Roman" panose="02020603050405020304" pitchFamily="18" charset="0"/>
              </a:rPr>
              <a:t>2-3 дня в старшей и подготовительной </a:t>
            </a:r>
            <a:r>
              <a:rPr lang="ru-RU" dirty="0" smtClean="0">
                <a:latin typeface="Times New Roman" panose="02020603050405020304" pitchFamily="18" charset="0"/>
                <a:ea typeface="Calibri"/>
                <a:cs typeface="Times New Roman" panose="02020603050405020304" pitchFamily="18" charset="0"/>
              </a:rPr>
              <a:t>группах.</a:t>
            </a:r>
            <a:endParaRPr lang="ru-RU" sz="1400" dirty="0" smtClean="0">
              <a:latin typeface="Times New Roman" panose="02020603050405020304" pitchFamily="18" charset="0"/>
              <a:ea typeface="Calibri"/>
              <a:cs typeface="Times New Roman" panose="02020603050405020304" pitchFamily="18" charset="0"/>
            </a:endParaRPr>
          </a:p>
          <a:p>
            <a:pPr marL="45720" indent="0" algn="just">
              <a:lnSpc>
                <a:spcPct val="115000"/>
              </a:lnSpc>
              <a:spcAft>
                <a:spcPts val="0"/>
              </a:spcAft>
              <a:buNone/>
            </a:pPr>
            <a:r>
              <a:rPr lang="ru-RU" sz="2400" b="1" dirty="0">
                <a:solidFill>
                  <a:srgbClr val="FF0000"/>
                </a:solidFill>
                <a:latin typeface="Times New Roman" panose="02020603050405020304" pitchFamily="18" charset="0"/>
                <a:ea typeface="Calibri"/>
                <a:cs typeface="Times New Roman" panose="02020603050405020304" pitchFamily="18" charset="0"/>
              </a:rPr>
              <a:t>*</a:t>
            </a:r>
            <a:r>
              <a:rPr lang="ru-RU" sz="2400" dirty="0" smtClean="0">
                <a:latin typeface="Times New Roman" panose="02020603050405020304" pitchFamily="18" charset="0"/>
                <a:ea typeface="Calibri"/>
                <a:cs typeface="Times New Roman" panose="02020603050405020304" pitchFamily="18" charset="0"/>
              </a:rPr>
              <a:t>Во время приема пищи  или в специально организованных воздействиях определяют  значения признака «вкус». </a:t>
            </a:r>
            <a:r>
              <a:rPr lang="ru-RU" sz="2400" b="1" i="1" dirty="0" smtClean="0">
                <a:latin typeface="Times New Roman" panose="02020603050405020304" pitchFamily="18" charset="0"/>
                <a:ea typeface="Calibri"/>
                <a:cs typeface="Times New Roman" panose="02020603050405020304" pitchFamily="18" charset="0"/>
              </a:rPr>
              <a:t>Например:</a:t>
            </a:r>
            <a:r>
              <a:rPr lang="ru-RU" sz="2400" dirty="0" smtClean="0">
                <a:latin typeface="Times New Roman" panose="02020603050405020304" pitchFamily="18" charset="0"/>
                <a:ea typeface="Calibri"/>
                <a:cs typeface="Times New Roman" panose="02020603050405020304" pitchFamily="18" charset="0"/>
              </a:rPr>
              <a:t> «Компот, какой ты по вкусу?», «каша, какой у тебя вкус?» Дети   пробуют пищу и  дают описание: «Компот фруктовый и сладкий по вкусу», «Каша – молочная и вкусная». </a:t>
            </a:r>
            <a:endParaRPr lang="ru-RU" sz="1800" dirty="0" smtClean="0">
              <a:latin typeface="Times New Roman" panose="02020603050405020304" pitchFamily="18" charset="0"/>
              <a:ea typeface="Calibri"/>
              <a:cs typeface="Times New Roman" panose="02020603050405020304" pitchFamily="18" charset="0"/>
            </a:endParaRPr>
          </a:p>
          <a:p>
            <a:pPr marL="45720" indent="0" algn="just">
              <a:lnSpc>
                <a:spcPct val="115000"/>
              </a:lnSpc>
              <a:spcAft>
                <a:spcPts val="0"/>
              </a:spcAft>
              <a:buNone/>
            </a:pPr>
            <a:r>
              <a:rPr lang="ru-RU" sz="2400" b="1" dirty="0" smtClean="0">
                <a:solidFill>
                  <a:srgbClr val="FF0000"/>
                </a:solidFill>
                <a:latin typeface="Times New Roman" panose="02020603050405020304" pitchFamily="18" charset="0"/>
                <a:ea typeface="Calibri"/>
                <a:cs typeface="Times New Roman" panose="02020603050405020304" pitchFamily="18" charset="0"/>
              </a:rPr>
              <a:t>*</a:t>
            </a:r>
            <a:r>
              <a:rPr lang="ru-RU" sz="2400" dirty="0" smtClean="0">
                <a:latin typeface="Times New Roman" panose="02020603050405020304" pitchFamily="18" charset="0"/>
                <a:ea typeface="Calibri"/>
                <a:cs typeface="Times New Roman" panose="02020603050405020304" pitchFamily="18" charset="0"/>
              </a:rPr>
              <a:t>Активизация </a:t>
            </a:r>
            <a:r>
              <a:rPr lang="ru-RU" sz="2400" dirty="0">
                <a:latin typeface="Times New Roman" panose="02020603050405020304" pitchFamily="18" charset="0"/>
                <a:ea typeface="Calibri"/>
                <a:cs typeface="Times New Roman" panose="02020603050405020304" pitchFamily="18" charset="0"/>
              </a:rPr>
              <a:t>словаря: в речь ребенка включаются прилагательные:  вкусный, сладкий, безвкусный, соленый, кислый;  наречия: сладко, вкусно, кисло и т. д.  Глаголы: кислит, горчит и т. </a:t>
            </a:r>
            <a:r>
              <a:rPr lang="ru-RU" sz="2400" dirty="0" smtClean="0">
                <a:latin typeface="Times New Roman" panose="02020603050405020304" pitchFamily="18" charset="0"/>
                <a:ea typeface="Calibri"/>
                <a:cs typeface="Times New Roman" panose="02020603050405020304" pitchFamily="18" charset="0"/>
              </a:rPr>
              <a:t>д.</a:t>
            </a:r>
            <a:endParaRPr lang="ru-RU" sz="1800" dirty="0" smtClean="0">
              <a:latin typeface="Times New Roman" panose="02020603050405020304" pitchFamily="18" charset="0"/>
              <a:ea typeface="Calibri"/>
              <a:cs typeface="Times New Roman" panose="02020603050405020304" pitchFamily="18" charset="0"/>
            </a:endParaRPr>
          </a:p>
          <a:p>
            <a:pPr marL="45720" indent="0" algn="just">
              <a:lnSpc>
                <a:spcPct val="115000"/>
              </a:lnSpc>
              <a:spcAft>
                <a:spcPts val="0"/>
              </a:spcAft>
              <a:buNone/>
            </a:pPr>
            <a:r>
              <a:rPr lang="ru-RU" sz="1800" b="1" dirty="0">
                <a:solidFill>
                  <a:srgbClr val="FF0000"/>
                </a:solidFill>
                <a:latin typeface="Times New Roman" panose="02020603050405020304" pitchFamily="18" charset="0"/>
                <a:ea typeface="Calibri"/>
                <a:cs typeface="Times New Roman" panose="02020603050405020304" pitchFamily="18" charset="0"/>
              </a:rPr>
              <a:t>*</a:t>
            </a:r>
            <a:r>
              <a:rPr lang="ru-RU" sz="2400" dirty="0" smtClean="0">
                <a:latin typeface="Times New Roman" panose="02020603050405020304" pitchFamily="18" charset="0"/>
                <a:ea typeface="Calibri"/>
                <a:cs typeface="Times New Roman" panose="02020603050405020304" pitchFamily="18" charset="0"/>
              </a:rPr>
              <a:t>Проверить </a:t>
            </a:r>
            <a:r>
              <a:rPr lang="ru-RU" sz="2400" dirty="0">
                <a:latin typeface="Times New Roman" panose="02020603050405020304" pitchFamily="18" charset="0"/>
                <a:ea typeface="Calibri"/>
                <a:cs typeface="Times New Roman" panose="02020603050405020304" pitchFamily="18" charset="0"/>
              </a:rPr>
              <a:t>усвоение детьми имени признака «вкус» с помощью </a:t>
            </a:r>
            <a:r>
              <a:rPr lang="ru-RU" sz="2400" dirty="0" smtClean="0">
                <a:latin typeface="Times New Roman" panose="02020603050405020304" pitchFamily="18" charset="0"/>
                <a:ea typeface="Calibri"/>
                <a:cs typeface="Times New Roman" panose="02020603050405020304" pitchFamily="18" charset="0"/>
              </a:rPr>
              <a:t>вопросов.</a:t>
            </a:r>
            <a:endParaRPr lang="ru-RU" sz="1800" dirty="0" smtClean="0">
              <a:latin typeface="Times New Roman" panose="02020603050405020304" pitchFamily="18" charset="0"/>
              <a:ea typeface="Calibri"/>
              <a:cs typeface="Times New Roman" panose="02020603050405020304" pitchFamily="18" charset="0"/>
            </a:endParaRPr>
          </a:p>
          <a:p>
            <a:pPr marL="45720" indent="0" algn="just">
              <a:lnSpc>
                <a:spcPct val="115000"/>
              </a:lnSpc>
              <a:spcAft>
                <a:spcPts val="0"/>
              </a:spcAft>
              <a:buNone/>
            </a:pPr>
            <a:r>
              <a:rPr lang="ru-RU" sz="1800" b="1" dirty="0" smtClean="0">
                <a:solidFill>
                  <a:srgbClr val="FF0000"/>
                </a:solidFill>
                <a:latin typeface="Times New Roman" panose="02020603050405020304" pitchFamily="18" charset="0"/>
                <a:ea typeface="Calibri"/>
                <a:cs typeface="Times New Roman" panose="02020603050405020304" pitchFamily="18" charset="0"/>
              </a:rPr>
              <a:t>*</a:t>
            </a:r>
            <a:r>
              <a:rPr lang="ru-RU" sz="2400" dirty="0" smtClean="0">
                <a:latin typeface="Times New Roman" panose="02020603050405020304" pitchFamily="18" charset="0"/>
                <a:ea typeface="Calibri"/>
                <a:cs typeface="Times New Roman" panose="02020603050405020304" pitchFamily="18" charset="0"/>
              </a:rPr>
              <a:t>Воспитатель </a:t>
            </a:r>
            <a:r>
              <a:rPr lang="ru-RU" sz="2400" dirty="0">
                <a:latin typeface="Times New Roman" panose="02020603050405020304" pitchFamily="18" charset="0"/>
                <a:ea typeface="Calibri"/>
                <a:cs typeface="Times New Roman" panose="02020603050405020304" pitchFamily="18" charset="0"/>
              </a:rPr>
              <a:t>задает вопросы детям: «Что нужно сделать, чтобы узнать вкус пищи?». Дети: «Пищу надо попробовать на вкус. Язык – помощник умной головы</a:t>
            </a:r>
            <a:r>
              <a:rPr lang="ru-RU" sz="2400" dirty="0" smtClean="0">
                <a:latin typeface="Times New Roman" panose="02020603050405020304" pitchFamily="18" charset="0"/>
                <a:ea typeface="Calibri"/>
                <a:cs typeface="Times New Roman" panose="02020603050405020304" pitchFamily="18" charset="0"/>
              </a:rPr>
              <a:t>».</a:t>
            </a:r>
            <a:endParaRPr lang="ru-RU" sz="1800" dirty="0" smtClean="0">
              <a:latin typeface="Times New Roman" panose="02020603050405020304" pitchFamily="18" charset="0"/>
              <a:ea typeface="Calibri"/>
              <a:cs typeface="Times New Roman" panose="02020603050405020304" pitchFamily="18" charset="0"/>
            </a:endParaRPr>
          </a:p>
          <a:p>
            <a:pPr marL="45720" indent="0" algn="just">
              <a:lnSpc>
                <a:spcPct val="115000"/>
              </a:lnSpc>
              <a:spcAft>
                <a:spcPts val="0"/>
              </a:spcAft>
              <a:buNone/>
            </a:pPr>
            <a:r>
              <a:rPr lang="ru-RU" sz="1800" b="1" dirty="0">
                <a:solidFill>
                  <a:srgbClr val="FF0000"/>
                </a:solidFill>
                <a:latin typeface="Times New Roman" panose="02020603050405020304" pitchFamily="18" charset="0"/>
                <a:ea typeface="Calibri"/>
                <a:cs typeface="Times New Roman" panose="02020603050405020304" pitchFamily="18" charset="0"/>
              </a:rPr>
              <a:t>*</a:t>
            </a:r>
            <a:r>
              <a:rPr lang="ru-RU" sz="2400" dirty="0" smtClean="0">
                <a:latin typeface="Times New Roman" panose="02020603050405020304" pitchFamily="18" charset="0"/>
                <a:ea typeface="Calibri"/>
                <a:cs typeface="Times New Roman" panose="02020603050405020304" pitchFamily="18" charset="0"/>
              </a:rPr>
              <a:t>Внести  </a:t>
            </a:r>
            <a:r>
              <a:rPr lang="ru-RU" sz="2400" dirty="0">
                <a:latin typeface="Times New Roman" panose="02020603050405020304" pitchFamily="18" charset="0"/>
                <a:ea typeface="Calibri"/>
                <a:cs typeface="Times New Roman" panose="02020603050405020304" pitchFamily="18" charset="0"/>
              </a:rPr>
              <a:t>значок, который схематично изображает признак  «вкус». Спросить детей: «О каком  признаке у объекта спрашивает значок?»,  «Объект, какой ты по вкусу?» - ответы </a:t>
            </a:r>
            <a:r>
              <a:rPr lang="ru-RU" sz="2400" dirty="0" smtClean="0">
                <a:latin typeface="Times New Roman" panose="02020603050405020304" pitchFamily="18" charset="0"/>
                <a:ea typeface="Calibri"/>
                <a:cs typeface="Times New Roman" panose="02020603050405020304" pitchFamily="18" charset="0"/>
              </a:rPr>
              <a:t>детей.</a:t>
            </a:r>
            <a:endParaRPr lang="ru-RU" sz="1800" dirty="0" smtClean="0">
              <a:latin typeface="Times New Roman" panose="02020603050405020304" pitchFamily="18" charset="0"/>
              <a:ea typeface="Calibri"/>
              <a:cs typeface="Times New Roman" panose="02020603050405020304" pitchFamily="18" charset="0"/>
            </a:endParaRPr>
          </a:p>
          <a:p>
            <a:pPr marL="45720" indent="0" algn="just">
              <a:lnSpc>
                <a:spcPct val="115000"/>
              </a:lnSpc>
              <a:spcAft>
                <a:spcPts val="0"/>
              </a:spcAft>
              <a:buNone/>
            </a:pPr>
            <a:r>
              <a:rPr lang="ru-RU" sz="1800" b="1" dirty="0">
                <a:solidFill>
                  <a:srgbClr val="FF0000"/>
                </a:solidFill>
                <a:latin typeface="Times New Roman" panose="02020603050405020304" pitchFamily="18" charset="0"/>
                <a:ea typeface="Calibri"/>
                <a:cs typeface="Times New Roman" panose="02020603050405020304" pitchFamily="18" charset="0"/>
              </a:rPr>
              <a:t>*</a:t>
            </a:r>
            <a:r>
              <a:rPr lang="ru-RU" sz="2400" dirty="0" smtClean="0">
                <a:latin typeface="Times New Roman" panose="02020603050405020304" pitchFamily="18" charset="0"/>
                <a:ea typeface="Calibri"/>
                <a:cs typeface="Times New Roman" panose="02020603050405020304" pitchFamily="18" charset="0"/>
              </a:rPr>
              <a:t>Значок </a:t>
            </a:r>
            <a:r>
              <a:rPr lang="ru-RU" sz="2400" dirty="0">
                <a:latin typeface="Times New Roman" panose="02020603050405020304" pitchFamily="18" charset="0"/>
                <a:ea typeface="Calibri"/>
                <a:cs typeface="Times New Roman" panose="02020603050405020304" pitchFamily="18" charset="0"/>
              </a:rPr>
              <a:t>«вкус» помещается на пособии «Объект – имя признака – значение имени признака». Обратить внимание детей  на значок, повторить какой вопрос он задает. Организовать самостоятельный поиск ответа на этот вопрос при приеме пищи.</a:t>
            </a:r>
            <a:endParaRPr lang="ru-RU" sz="1800" dirty="0">
              <a:latin typeface="Times New Roman" panose="02020603050405020304" pitchFamily="18" charset="0"/>
              <a:ea typeface="Calibri"/>
              <a:cs typeface="Times New Roman" panose="02020603050405020304" pitchFamily="18" charset="0"/>
            </a:endParaRPr>
          </a:p>
          <a:p>
            <a:pPr marL="45720" indent="0" algn="just">
              <a:lnSpc>
                <a:spcPct val="115000"/>
              </a:lnSpc>
              <a:spcAft>
                <a:spcPts val="0"/>
              </a:spcAft>
              <a:buNone/>
            </a:pPr>
            <a:r>
              <a:rPr lang="ru-RU" sz="2400" b="1" dirty="0">
                <a:solidFill>
                  <a:srgbClr val="FF0000"/>
                </a:solidFill>
                <a:latin typeface="Times New Roman" panose="02020603050405020304" pitchFamily="18" charset="0"/>
                <a:ea typeface="Calibri"/>
                <a:cs typeface="Times New Roman" panose="02020603050405020304" pitchFamily="18" charset="0"/>
              </a:rPr>
              <a:t>*</a:t>
            </a:r>
            <a:r>
              <a:rPr lang="ru-RU" sz="2400" dirty="0" smtClean="0">
                <a:latin typeface="Times New Roman" panose="02020603050405020304" pitchFamily="18" charset="0"/>
                <a:ea typeface="Calibri"/>
                <a:cs typeface="Times New Roman" panose="02020603050405020304" pitchFamily="18" charset="0"/>
              </a:rPr>
              <a:t>В </a:t>
            </a:r>
            <a:r>
              <a:rPr lang="ru-RU" sz="2400" dirty="0">
                <a:latin typeface="Times New Roman" panose="02020603050405020304" pitchFamily="18" charset="0"/>
                <a:ea typeface="Calibri"/>
                <a:cs typeface="Times New Roman" panose="02020603050405020304" pitchFamily="18" charset="0"/>
              </a:rPr>
              <a:t>режимных моментах и образовательных ситуациях дети самостоятельно формулируют вопрос от имени признака (значка) и сами ищут ответ на него.</a:t>
            </a:r>
            <a:r>
              <a:rPr lang="ru-RU" sz="2400" dirty="0">
                <a:latin typeface="Times New Roman" panose="02020603050405020304" pitchFamily="18" charset="0"/>
                <a:ea typeface="Times New Roman"/>
                <a:cs typeface="Times New Roman" panose="02020603050405020304" pitchFamily="18" charset="0"/>
              </a:rPr>
              <a:t> Для становления детской самостоятельности используются карточки разных типов вопросов.</a:t>
            </a:r>
            <a:endParaRPr lang="ru-RU" sz="1800" dirty="0">
              <a:latin typeface="Times New Roman" panose="02020603050405020304" pitchFamily="18" charset="0"/>
              <a:ea typeface="Calibri"/>
              <a:cs typeface="Times New Roman" panose="02020603050405020304" pitchFamily="18" charset="0"/>
            </a:endParaRPr>
          </a:p>
          <a:p>
            <a:pPr marL="45720" indent="0" algn="just">
              <a:lnSpc>
                <a:spcPct val="115000"/>
              </a:lnSpc>
              <a:spcAft>
                <a:spcPts val="0"/>
              </a:spcAft>
              <a:buNone/>
            </a:pPr>
            <a:r>
              <a:rPr lang="ru-RU" sz="2400" b="1" dirty="0">
                <a:solidFill>
                  <a:srgbClr val="FF0000"/>
                </a:solidFill>
                <a:latin typeface="Times New Roman" panose="02020603050405020304" pitchFamily="18" charset="0"/>
                <a:ea typeface="Calibri"/>
                <a:cs typeface="Times New Roman" panose="02020603050405020304" pitchFamily="18" charset="0"/>
              </a:rPr>
              <a:t>*</a:t>
            </a:r>
            <a:r>
              <a:rPr lang="ru-RU" sz="2400" dirty="0" smtClean="0">
                <a:latin typeface="Times New Roman" panose="02020603050405020304" pitchFamily="18" charset="0"/>
                <a:ea typeface="Calibri"/>
                <a:cs typeface="Times New Roman" panose="02020603050405020304" pitchFamily="18" charset="0"/>
              </a:rPr>
              <a:t>Дети </a:t>
            </a:r>
            <a:r>
              <a:rPr lang="ru-RU" sz="2400" dirty="0">
                <a:latin typeface="Times New Roman" panose="02020603050405020304" pitchFamily="18" charset="0"/>
                <a:ea typeface="Calibri"/>
                <a:cs typeface="Times New Roman" panose="02020603050405020304" pitchFamily="18" charset="0"/>
              </a:rPr>
              <a:t>могут объяснить, что все объекты имеют вкус, но некоторые – съедобны, некоторые нет. Язык – помощник умной головы.</a:t>
            </a:r>
            <a:endParaRPr lang="ru-RU" sz="1800" dirty="0">
              <a:latin typeface="Times New Roman" panose="02020603050405020304" pitchFamily="18" charset="0"/>
              <a:ea typeface="Calibri"/>
              <a:cs typeface="Times New Roman" panose="02020603050405020304" pitchFamily="18" charset="0"/>
            </a:endParaRPr>
          </a:p>
          <a:p>
            <a:pPr marL="45720" indent="0">
              <a:buNone/>
            </a:pPr>
            <a:endParaRPr lang="ru-RU"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50100" y="116632"/>
            <a:ext cx="1993900" cy="1871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Рисунок 4" descr="limon"/>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24328" y="764704"/>
            <a:ext cx="863600" cy="800100"/>
          </a:xfrm>
          <a:prstGeom prst="rect">
            <a:avLst/>
          </a:prstGeom>
          <a:noFill/>
          <a:ln>
            <a:noFill/>
          </a:ln>
          <a:effectLst/>
        </p:spPr>
      </p:pic>
      <p:pic>
        <p:nvPicPr>
          <p:cNvPr id="6" name="Рисунок 5" descr="1216537488konfeta"/>
          <p:cNvPicPr/>
          <p:nvPr/>
        </p:nvPicPr>
        <p:blipFill>
          <a:blip r:embed="rId4" cstate="print">
            <a:extLst>
              <a:ext uri="{28A0092B-C50C-407E-A947-70E740481C1C}">
                <a14:useLocalDpi xmlns:a14="http://schemas.microsoft.com/office/drawing/2010/main" val="0"/>
              </a:ext>
            </a:extLst>
          </a:blip>
          <a:srcRect/>
          <a:stretch>
            <a:fillRect/>
          </a:stretch>
        </p:blipFill>
        <p:spPr bwMode="auto">
          <a:xfrm rot="526948">
            <a:off x="8096250" y="388253"/>
            <a:ext cx="736600" cy="664210"/>
          </a:xfrm>
          <a:prstGeom prst="rect">
            <a:avLst/>
          </a:prstGeom>
          <a:noFill/>
          <a:ln>
            <a:noFill/>
          </a:ln>
          <a:effectLst/>
        </p:spPr>
      </p:pic>
    </p:spTree>
    <p:extLst>
      <p:ext uri="{BB962C8B-B14F-4D97-AF65-F5344CB8AC3E}">
        <p14:creationId xmlns:p14="http://schemas.microsoft.com/office/powerpoint/2010/main" val="4091932880"/>
      </p:ext>
    </p:extLst>
  </p:cSld>
  <p:clrMapOvr>
    <a:masterClrMapping/>
  </p:clrMapOvr>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146</TotalTime>
  <Words>6851</Words>
  <Application>Microsoft Office PowerPoint</Application>
  <PresentationFormat>Экран (4:3)</PresentationFormat>
  <Paragraphs>350</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Воздушный поток</vt:lpstr>
      <vt:lpstr>Технологические карты  Ознакомление с именами признаков.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При подготовке презентации автор использовал материалы методического комплекса по освоению детьми способов познания  Т.А. Сидорчук  «Я познаю мир».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Технологические карты  Ознакомление с именами признаков. </dc:title>
  <cp:lastModifiedBy>home</cp:lastModifiedBy>
  <cp:revision>15</cp:revision>
  <dcterms:modified xsi:type="dcterms:W3CDTF">2016-01-05T12:23:57Z</dcterms:modified>
  <cp:contentStatus>Окончательное</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