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4" r:id="rId2"/>
    <p:sldId id="275" r:id="rId3"/>
    <p:sldId id="276" r:id="rId4"/>
    <p:sldId id="277" r:id="rId5"/>
    <p:sldId id="256" r:id="rId6"/>
    <p:sldId id="257" r:id="rId7"/>
    <p:sldId id="266" r:id="rId8"/>
    <p:sldId id="258" r:id="rId9"/>
    <p:sldId id="259" r:id="rId10"/>
    <p:sldId id="260" r:id="rId11"/>
    <p:sldId id="267" r:id="rId12"/>
    <p:sldId id="269" r:id="rId13"/>
    <p:sldId id="261" r:id="rId14"/>
    <p:sldId id="262" r:id="rId15"/>
    <p:sldId id="263" r:id="rId16"/>
    <p:sldId id="264" r:id="rId17"/>
    <p:sldId id="265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047" autoAdjust="0"/>
    <p:restoredTop sz="94622" autoAdjust="0"/>
  </p:normalViewPr>
  <p:slideViewPr>
    <p:cSldViewPr>
      <p:cViewPr varScale="1">
        <p:scale>
          <a:sx n="84" d="100"/>
          <a:sy n="84" d="100"/>
        </p:scale>
        <p:origin x="-1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99333-AEEF-4E57-853B-CAF86B107B19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F19B9-842D-4B77-AC29-78BF00327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A1E-61CB-447A-A410-FCA09BB06586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B093DA-BB3B-4CD2-ADD2-CD333CC3C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A1E-61CB-447A-A410-FCA09BB06586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3DA-BB3B-4CD2-ADD2-CD333CC3C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A1E-61CB-447A-A410-FCA09BB06586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3DA-BB3B-4CD2-ADD2-CD333CC3C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A1E-61CB-447A-A410-FCA09BB06586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B093DA-BB3B-4CD2-ADD2-CD333CC3C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A1E-61CB-447A-A410-FCA09BB06586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3DA-BB3B-4CD2-ADD2-CD333CC3C8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A1E-61CB-447A-A410-FCA09BB06586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3DA-BB3B-4CD2-ADD2-CD333CC3C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A1E-61CB-447A-A410-FCA09BB06586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9B093DA-BB3B-4CD2-ADD2-CD333CC3C8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A1E-61CB-447A-A410-FCA09BB06586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3DA-BB3B-4CD2-ADD2-CD333CC3C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A1E-61CB-447A-A410-FCA09BB06586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3DA-BB3B-4CD2-ADD2-CD333CC3C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A1E-61CB-447A-A410-FCA09BB06586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3DA-BB3B-4CD2-ADD2-CD333CC3C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6A1E-61CB-447A-A410-FCA09BB06586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93DA-BB3B-4CD2-ADD2-CD333CC3C8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376A1E-61CB-447A-A410-FCA09BB06586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B093DA-BB3B-4CD2-ADD2-CD333CC3C8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Открытый урок русского языка в 4 Д классе</a:t>
            </a:r>
            <a:r>
              <a:rPr lang="en-US" sz="2800" dirty="0" smtClean="0"/>
              <a:t> </a:t>
            </a:r>
            <a:r>
              <a:rPr lang="ru-RU" sz="2800" dirty="0" smtClean="0"/>
              <a:t>МБУ школы №21 г.о. Тольятти</a:t>
            </a:r>
            <a:br>
              <a:rPr lang="ru-RU" sz="2800" dirty="0" smtClean="0"/>
            </a:br>
            <a:r>
              <a:rPr lang="ru-RU" sz="2800" dirty="0" smtClean="0"/>
              <a:t>Программа «Школа России»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705880" cy="4294199"/>
          </a:xfrm>
        </p:spPr>
        <p:txBody>
          <a:bodyPr>
            <a:normAutofit fontScale="85000" lnSpcReduction="20000"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Тема: «Неопределённая форма глагола»</a:t>
            </a:r>
            <a:endParaRPr lang="en-US" sz="4800" dirty="0" smtClean="0">
              <a:solidFill>
                <a:srgbClr val="C00000"/>
              </a:solidFill>
            </a:endParaRPr>
          </a:p>
          <a:p>
            <a:endParaRPr lang="ru-RU" sz="4800" dirty="0" smtClean="0"/>
          </a:p>
          <a:p>
            <a:r>
              <a:rPr lang="ru-RU" sz="4800" dirty="0" smtClean="0"/>
              <a:t>Вид урока:</a:t>
            </a:r>
            <a:r>
              <a:rPr lang="en-US" sz="4800" dirty="0" smtClean="0"/>
              <a:t> </a:t>
            </a:r>
            <a:r>
              <a:rPr lang="ru-RU" sz="4800" dirty="0" smtClean="0"/>
              <a:t>урок формирования новых знаний и умений</a:t>
            </a:r>
            <a:endParaRPr lang="en-US" sz="4800" dirty="0" smtClean="0"/>
          </a:p>
          <a:p>
            <a:endParaRPr lang="ru-RU" sz="4800" dirty="0" smtClean="0"/>
          </a:p>
          <a:p>
            <a:r>
              <a:rPr lang="ru-RU" sz="4000" dirty="0" err="1" smtClean="0"/>
              <a:t>Учитель:Пиденко</a:t>
            </a:r>
            <a:r>
              <a:rPr lang="ru-RU" sz="4000" dirty="0" smtClean="0"/>
              <a:t> Е.Н.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71612"/>
            <a:ext cx="8458200" cy="4071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Форма глагола</a:t>
            </a:r>
            <a:r>
              <a:rPr lang="en-US" dirty="0" smtClean="0"/>
              <a:t> </a:t>
            </a:r>
            <a:r>
              <a:rPr lang="ru-RU" dirty="0" smtClean="0"/>
              <a:t>,  которая не указывает на время и число, называется </a:t>
            </a:r>
            <a:r>
              <a:rPr lang="ru-RU" b="1" dirty="0" smtClean="0">
                <a:solidFill>
                  <a:srgbClr val="C00000"/>
                </a:solidFill>
              </a:rPr>
              <a:t>неопределенной формой  </a:t>
            </a:r>
            <a:r>
              <a:rPr lang="ru-RU" b="1" dirty="0" smtClean="0"/>
              <a:t>глагола</a:t>
            </a:r>
            <a:r>
              <a:rPr lang="ru-RU" dirty="0" smtClean="0"/>
              <a:t>. Неопределённая  форма глагола является  его начальной формой.</a:t>
            </a:r>
            <a:r>
              <a:rPr lang="ru-RU" i="1" dirty="0" smtClean="0"/>
              <a:t> </a:t>
            </a:r>
            <a:r>
              <a:rPr lang="ru-RU" dirty="0" smtClean="0"/>
              <a:t>Глагол н.ф. отвечает на вопросы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что делать?   что сделать?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71480"/>
            <a:ext cx="8458200" cy="9144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Определение глагола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84582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Перед</a:t>
            </a:r>
            <a:r>
              <a:rPr lang="en-US" dirty="0" smtClean="0"/>
              <a:t>  </a:t>
            </a:r>
            <a:r>
              <a:rPr lang="ru-RU" dirty="0" smtClean="0"/>
              <a:t>окончанием – </a:t>
            </a:r>
            <a:r>
              <a:rPr lang="ru-RU" dirty="0" err="1" smtClean="0"/>
              <a:t>ть</a:t>
            </a:r>
            <a:r>
              <a:rPr lang="ru-RU" dirty="0" smtClean="0"/>
              <a:t> в глаголах неопределенной формы </a:t>
            </a:r>
            <a:r>
              <a:rPr lang="en-US" dirty="0" smtClean="0"/>
              <a:t> </a:t>
            </a:r>
            <a:r>
              <a:rPr lang="ru-RU" dirty="0" smtClean="0"/>
              <a:t>обычно бывают</a:t>
            </a:r>
            <a:r>
              <a:rPr lang="en-US" dirty="0" smtClean="0"/>
              <a:t> </a:t>
            </a:r>
            <a:r>
              <a:rPr lang="ru-RU" dirty="0" smtClean="0"/>
              <a:t> глагольные </a:t>
            </a:r>
            <a:r>
              <a:rPr lang="en-US" dirty="0" smtClean="0"/>
              <a:t> </a:t>
            </a:r>
            <a:r>
              <a:rPr lang="ru-RU" dirty="0" smtClean="0"/>
              <a:t>суффиксы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е-, -и-, -а-, -я-, -ну-, -</a:t>
            </a:r>
            <a:r>
              <a:rPr lang="ru-RU" dirty="0" err="1" smtClean="0"/>
              <a:t>ова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белеть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458200" cy="1343028"/>
          </a:xfrm>
        </p:spPr>
        <p:txBody>
          <a:bodyPr>
            <a:noAutofit/>
          </a:bodyPr>
          <a:lstStyle/>
          <a:p>
            <a:r>
              <a:rPr lang="ru-RU" sz="4000" u="sng" dirty="0" smtClean="0"/>
              <a:t>Разбор по составу глаголов неопределенной формы</a:t>
            </a:r>
            <a:endParaRPr lang="ru-RU" sz="4000" u="sng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3500438"/>
            <a:ext cx="8458200" cy="1500198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200" b="0" i="0" u="none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Дуга 4"/>
          <p:cNvSpPr/>
          <p:nvPr/>
        </p:nvSpPr>
        <p:spPr>
          <a:xfrm rot="12917010" flipV="1">
            <a:off x="605965" y="4867287"/>
            <a:ext cx="716833" cy="594750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214414" y="4786322"/>
            <a:ext cx="285752" cy="142876"/>
            <a:chOff x="1357290" y="4286256"/>
            <a:chExt cx="285752" cy="14287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1357290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16200000" flipH="1">
              <a:off x="1500166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571472" y="5143512"/>
            <a:ext cx="928694" cy="214314"/>
            <a:chOff x="499240" y="4786322"/>
            <a:chExt cx="1000926" cy="215902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392877" y="4893479"/>
              <a:ext cx="214314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0034" y="5000636"/>
              <a:ext cx="1000132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 flipV="1">
              <a:off x="1392215" y="4893479"/>
              <a:ext cx="215108" cy="79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1500166" y="5000636"/>
            <a:ext cx="428628" cy="357190"/>
            <a:chOff x="2643174" y="4643446"/>
            <a:chExt cx="571504" cy="214314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2643174" y="4643446"/>
              <a:ext cx="571504" cy="214314"/>
              <a:chOff x="499240" y="4786322"/>
              <a:chExt cx="1000926" cy="215902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392877" y="4893479"/>
                <a:ext cx="214314" cy="1588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00034" y="5000636"/>
                <a:ext cx="1000132" cy="1588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 flipH="1" flipV="1">
                <a:off x="1392215" y="4893479"/>
                <a:ext cx="215108" cy="794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643174" y="4643446"/>
              <a:ext cx="571504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714348" y="3857628"/>
            <a:ext cx="285752" cy="142876"/>
            <a:chOff x="1357290" y="4286256"/>
            <a:chExt cx="285752" cy="142876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rot="5400000" flipH="1" flipV="1">
              <a:off x="1357290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6200000" flipH="1">
              <a:off x="1500166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1357290" y="3857628"/>
            <a:ext cx="285752" cy="142876"/>
            <a:chOff x="1357290" y="4286256"/>
            <a:chExt cx="285752" cy="142876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 rot="5400000" flipH="1" flipV="1">
              <a:off x="1357290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H="1">
              <a:off x="1500166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2000232" y="3857628"/>
            <a:ext cx="285752" cy="142876"/>
            <a:chOff x="1357290" y="4286256"/>
            <a:chExt cx="285752" cy="142876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 rot="5400000" flipH="1" flipV="1">
              <a:off x="1357290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6200000" flipH="1">
              <a:off x="1500166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2714612" y="3857628"/>
            <a:ext cx="285752" cy="142876"/>
            <a:chOff x="1357290" y="4286256"/>
            <a:chExt cx="285752" cy="142876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rot="5400000" flipH="1" flipV="1">
              <a:off x="1357290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6200000" flipH="1">
              <a:off x="1500166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3428992" y="3857628"/>
            <a:ext cx="285752" cy="142876"/>
            <a:chOff x="1357290" y="4286256"/>
            <a:chExt cx="285752" cy="142876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rot="5400000" flipH="1" flipV="1">
              <a:off x="1357290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6200000" flipH="1">
              <a:off x="1500166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4357686" y="3857628"/>
            <a:ext cx="500066" cy="142876"/>
            <a:chOff x="1357290" y="4286256"/>
            <a:chExt cx="285752" cy="142876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1357290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6200000" flipH="1">
              <a:off x="1500166" y="4286256"/>
              <a:ext cx="142876" cy="1428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Назовите буквы, которые мы будем писать на минутке чистописания. Она может быть и приставкой, и предлогом, в данных словах она является приставкой глагола будущего времени и обозначает парный согласный твердый звук.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Покажите, как идёте,</a:t>
            </a:r>
          </a:p>
          <a:p>
            <a:r>
              <a:rPr lang="ru-RU" sz="2800" dirty="0" smtClean="0"/>
              <a:t>Покажите,</a:t>
            </a:r>
            <a:r>
              <a:rPr lang="en-US" sz="2800" dirty="0" smtClean="0"/>
              <a:t> </a:t>
            </a:r>
            <a:r>
              <a:rPr lang="ru-RU" sz="2800" dirty="0" smtClean="0"/>
              <a:t>как бежите,</a:t>
            </a:r>
          </a:p>
          <a:p>
            <a:r>
              <a:rPr lang="ru-RU" sz="2800" dirty="0" smtClean="0"/>
              <a:t>Покажите, как берёте,</a:t>
            </a:r>
          </a:p>
          <a:p>
            <a:r>
              <a:rPr lang="ru-RU" sz="2800" dirty="0" smtClean="0"/>
              <a:t>Покажите, как даёте</a:t>
            </a:r>
            <a:r>
              <a:rPr lang="ru-RU" dirty="0" smtClean="0"/>
              <a:t>.</a:t>
            </a:r>
          </a:p>
          <a:p>
            <a:r>
              <a:rPr lang="ru-RU" sz="2800" dirty="0" smtClean="0"/>
              <a:t>Утром бабочка </a:t>
            </a:r>
            <a:r>
              <a:rPr lang="ru-RU" sz="2800" dirty="0" err="1" smtClean="0"/>
              <a:t>проснулась,потянулась,улыбнулась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Раз-росой</a:t>
            </a:r>
            <a:r>
              <a:rPr lang="ru-RU" sz="2800" dirty="0" smtClean="0"/>
              <a:t> она умылась,</a:t>
            </a:r>
          </a:p>
          <a:p>
            <a:r>
              <a:rPr lang="ru-RU" sz="2800" dirty="0" err="1" smtClean="0"/>
              <a:t>Два-изящно</a:t>
            </a:r>
            <a:r>
              <a:rPr lang="ru-RU" sz="2800" dirty="0" smtClean="0"/>
              <a:t> покружилась,</a:t>
            </a:r>
          </a:p>
          <a:p>
            <a:r>
              <a:rPr lang="ru-RU" sz="2800" dirty="0" err="1" smtClean="0"/>
              <a:t>Три-нагнулась</a:t>
            </a:r>
            <a:r>
              <a:rPr lang="ru-RU" sz="2800" dirty="0" smtClean="0"/>
              <a:t> и присела,</a:t>
            </a:r>
          </a:p>
          <a:p>
            <a:r>
              <a:rPr lang="ru-RU" sz="2800" dirty="0" smtClean="0"/>
              <a:t>На четыре –улетела!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Совать нос</a:t>
            </a:r>
            <a:br>
              <a:rPr lang="ru-RU" dirty="0" smtClean="0"/>
            </a:br>
            <a:r>
              <a:rPr lang="ru-RU" dirty="0" smtClean="0"/>
              <a:t>клевать носом</a:t>
            </a:r>
            <a:br>
              <a:rPr lang="ru-RU" dirty="0" smtClean="0"/>
            </a:br>
            <a:r>
              <a:rPr lang="ru-RU" dirty="0" smtClean="0"/>
              <a:t>зарубить на носу </a:t>
            </a:r>
            <a:br>
              <a:rPr lang="ru-RU" dirty="0" smtClean="0"/>
            </a:br>
            <a:r>
              <a:rPr lang="ru-RU" dirty="0" smtClean="0"/>
              <a:t>дать стрекача </a:t>
            </a:r>
            <a:br>
              <a:rPr lang="ru-RU" dirty="0" smtClean="0"/>
            </a:br>
            <a:r>
              <a:rPr lang="ru-RU" dirty="0" smtClean="0"/>
              <a:t>выходить из себя </a:t>
            </a:r>
            <a:br>
              <a:rPr lang="ru-RU" dirty="0" smtClean="0"/>
            </a:br>
            <a:r>
              <a:rPr lang="ru-RU" dirty="0" smtClean="0"/>
              <a:t>чесать языки </a:t>
            </a:r>
            <a:br>
              <a:rPr lang="ru-RU" dirty="0" smtClean="0"/>
            </a:br>
            <a:r>
              <a:rPr lang="ru-RU" dirty="0" smtClean="0"/>
              <a:t>унести ноги </a:t>
            </a:r>
            <a:br>
              <a:rPr lang="ru-RU" dirty="0" smtClean="0"/>
            </a:br>
            <a:r>
              <a:rPr lang="ru-RU" dirty="0" smtClean="0"/>
              <a:t>надуть губы </a:t>
            </a:r>
            <a:br>
              <a:rPr lang="ru-RU" dirty="0" smtClean="0"/>
            </a:br>
            <a:r>
              <a:rPr lang="ru-RU" dirty="0" smtClean="0"/>
              <a:t>бить баклуши </a:t>
            </a:r>
            <a:br>
              <a:rPr lang="ru-RU" dirty="0" smtClean="0"/>
            </a:br>
            <a:r>
              <a:rPr lang="ru-RU" dirty="0" smtClean="0"/>
              <a:t>водить за нос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58200" cy="914400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Замените фразеологические обороты глаголами неопределённой формы</a:t>
            </a:r>
            <a:endParaRPr lang="ru-RU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00042"/>
            <a:ext cx="8458200" cy="9144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Игра “Третий лишний”</a:t>
            </a:r>
            <a:endParaRPr lang="ru-RU" sz="54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14488"/>
            <a:ext cx="422753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71612"/>
            <a:ext cx="8458200" cy="33575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Внес</a:t>
            </a:r>
            <a:r>
              <a:rPr lang="ru-RU" dirty="0" smtClean="0">
                <a:solidFill>
                  <a:srgbClr val="C00000"/>
                </a:solidFill>
              </a:rPr>
              <a:t>ти </a:t>
            </a:r>
            <a:r>
              <a:rPr lang="ru-RU" dirty="0" smtClean="0"/>
              <a:t>- ?</a:t>
            </a:r>
            <a:br>
              <a:rPr lang="ru-RU" dirty="0" smtClean="0"/>
            </a:br>
            <a:r>
              <a:rPr lang="ru-RU" dirty="0" smtClean="0"/>
              <a:t>Прилететь - ?</a:t>
            </a:r>
            <a:br>
              <a:rPr lang="ru-RU" dirty="0" smtClean="0"/>
            </a:br>
            <a:r>
              <a:rPr lang="ru-RU" dirty="0" smtClean="0"/>
              <a:t>Расстроить (пианино) - ?</a:t>
            </a:r>
            <a:br>
              <a:rPr lang="ru-RU" dirty="0" smtClean="0"/>
            </a:br>
            <a:r>
              <a:rPr lang="ru-RU" dirty="0" smtClean="0"/>
              <a:t>Заже</a:t>
            </a:r>
            <a:r>
              <a:rPr lang="ru-RU" dirty="0" smtClean="0">
                <a:solidFill>
                  <a:srgbClr val="C00000"/>
                </a:solidFill>
              </a:rPr>
              <a:t>чь</a:t>
            </a:r>
            <a:r>
              <a:rPr lang="ru-RU" dirty="0" smtClean="0"/>
              <a:t> (свет) - ?</a:t>
            </a:r>
            <a:br>
              <a:rPr lang="ru-RU" dirty="0" smtClean="0"/>
            </a:br>
            <a:r>
              <a:rPr lang="ru-RU" dirty="0" smtClean="0"/>
              <a:t>Расплес</a:t>
            </a:r>
            <a:r>
              <a:rPr lang="ru-RU" dirty="0" smtClean="0">
                <a:solidFill>
                  <a:srgbClr val="C00000"/>
                </a:solidFill>
              </a:rPr>
              <a:t>ти</a:t>
            </a:r>
            <a:r>
              <a:rPr lang="ru-RU" dirty="0" smtClean="0"/>
              <a:t> - ?</a:t>
            </a:r>
            <a:br>
              <a:rPr lang="ru-RU" dirty="0" smtClean="0"/>
            </a:br>
            <a:r>
              <a:rPr lang="ru-RU" dirty="0" smtClean="0"/>
              <a:t>Остудить (воду) - 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- как ещё могут оканчиваться глаголы неопределённой формы?           –</a:t>
            </a:r>
            <a:r>
              <a:rPr lang="ru-RU" dirty="0" err="1" smtClean="0">
                <a:solidFill>
                  <a:srgbClr val="C00000"/>
                </a:solidFill>
              </a:rPr>
              <a:t>чь</a:t>
            </a:r>
            <a:r>
              <a:rPr lang="ru-RU" dirty="0" smtClean="0">
                <a:solidFill>
                  <a:srgbClr val="C00000"/>
                </a:solidFill>
              </a:rPr>
              <a:t> - это чередующаяся согласная корня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14290"/>
            <a:ext cx="8458200" cy="914400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Игра «Подбери антонимы!»</a:t>
            </a:r>
            <a:endParaRPr lang="ru-RU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500306"/>
            <a:ext cx="8458200" cy="33575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7030A0"/>
                </a:solidFill>
              </a:rPr>
              <a:t>1. Вести спор</a:t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2. Соединить какие - либо части с помощью клея </a:t>
            </a:r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3. Вызвать удивление </a:t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4. Доставлять радость кому – либо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3100" i="1" dirty="0" smtClean="0"/>
              <a:t>-разобрать глаголы по составу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2914640"/>
          </a:xfrm>
        </p:spPr>
        <p:txBody>
          <a:bodyPr>
            <a:noAutofit/>
          </a:bodyPr>
          <a:lstStyle/>
          <a:p>
            <a:endParaRPr lang="ru-RU" sz="3600" u="sng" dirty="0" smtClean="0"/>
          </a:p>
          <a:p>
            <a:endParaRPr lang="ru-RU" sz="3600" u="sng" dirty="0" smtClean="0"/>
          </a:p>
          <a:p>
            <a:r>
              <a:rPr lang="ru-RU" sz="3600" u="sng" dirty="0" smtClean="0"/>
              <a:t>Самостоятельная работа</a:t>
            </a:r>
          </a:p>
          <a:p>
            <a:r>
              <a:rPr lang="ru-RU" sz="3600" i="1" dirty="0" smtClean="0"/>
              <a:t>-Записать в столбик глаголы неопределенной формы, соответствующие описанию. </a:t>
            </a:r>
          </a:p>
          <a:p>
            <a:endParaRPr lang="ru-RU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2500306"/>
            <a:ext cx="8458200" cy="3357586"/>
          </a:xfrm>
          <a:prstGeom prst="rect">
            <a:avLst/>
          </a:prstGeom>
        </p:spPr>
        <p:txBody>
          <a:bodyPr vert="horz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8458200" cy="4000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1. Что нового узнали о глаголе?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458200" cy="1143008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Итог урока</a:t>
            </a:r>
          </a:p>
          <a:p>
            <a:endParaRPr lang="ru-RU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2500306"/>
            <a:ext cx="8458200" cy="3357586"/>
          </a:xfrm>
          <a:prstGeom prst="rect">
            <a:avLst/>
          </a:prstGeom>
        </p:spPr>
        <p:txBody>
          <a:bodyPr vert="horz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786058"/>
            <a:ext cx="59499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Группа 18"/>
          <p:cNvGrpSpPr/>
          <p:nvPr/>
        </p:nvGrpSpPr>
        <p:grpSpPr>
          <a:xfrm>
            <a:off x="5286380" y="3286124"/>
            <a:ext cx="660400" cy="666752"/>
            <a:chOff x="5214942" y="2928934"/>
            <a:chExt cx="660400" cy="666752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5214942" y="2928934"/>
              <a:ext cx="6604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5214942" y="3214686"/>
              <a:ext cx="660400" cy="381000"/>
              <a:chOff x="7480" y="2320"/>
              <a:chExt cx="1040" cy="600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7480" y="2320"/>
                <a:ext cx="480" cy="600"/>
                <a:chOff x="7480" y="2320"/>
                <a:chExt cx="480" cy="600"/>
              </a:xfrm>
            </p:grpSpPr>
            <p:cxnSp>
              <p:nvCxnSpPr>
                <p:cNvPr id="1029" name="AutoShape 5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81" y="2920"/>
                  <a:ext cx="47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0" name="AutoShape 6"/>
                <p:cNvCxnSpPr>
                  <a:cxnSpLocks noChangeShapeType="1"/>
                </p:cNvCxnSpPr>
                <p:nvPr/>
              </p:nvCxnSpPr>
              <p:spPr bwMode="auto">
                <a:xfrm>
                  <a:off x="7480" y="2320"/>
                  <a:ext cx="0" cy="6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1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7481" y="2320"/>
                  <a:ext cx="47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2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7960" y="2320"/>
                  <a:ext cx="0" cy="6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8040" y="2320"/>
                <a:ext cx="480" cy="600"/>
                <a:chOff x="7480" y="2320"/>
                <a:chExt cx="480" cy="600"/>
              </a:xfrm>
            </p:grpSpPr>
            <p:cxnSp>
              <p:nvCxnSpPr>
                <p:cNvPr id="1034" name="AutoShape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7481" y="2920"/>
                  <a:ext cx="47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7480" y="2320"/>
                  <a:ext cx="0" cy="6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6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7481" y="2320"/>
                  <a:ext cx="47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7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7960" y="2320"/>
                  <a:ext cx="0" cy="6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    Молодцы!!!</a:t>
            </a:r>
          </a:p>
          <a:p>
            <a:endParaRPr lang="ru-RU" sz="7200" dirty="0" smtClean="0">
              <a:solidFill>
                <a:srgbClr val="FF0000"/>
              </a:solidFill>
            </a:endParaRPr>
          </a:p>
          <a:p>
            <a:endParaRPr lang="en-US" sz="7200" dirty="0" smtClean="0">
              <a:solidFill>
                <a:srgbClr val="FF0000"/>
              </a:solidFill>
            </a:endParaRPr>
          </a:p>
          <a:p>
            <a:r>
              <a:rPr lang="ru-RU" sz="4400" dirty="0" smtClean="0">
                <a:solidFill>
                  <a:srgbClr val="0070C0"/>
                </a:solidFill>
              </a:rPr>
              <a:t>На дом: упр.№18 стр.60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Учебные:</a:t>
            </a:r>
          </a:p>
          <a:p>
            <a:pPr lvl="0"/>
            <a:r>
              <a:rPr lang="ru-RU" dirty="0" smtClean="0"/>
              <a:t>1.Определить особенности глаголов неопределенной формы.</a:t>
            </a:r>
          </a:p>
          <a:p>
            <a:pPr lvl="0"/>
            <a:r>
              <a:rPr lang="ru-RU" dirty="0" smtClean="0"/>
              <a:t>2.Формировать умение правильно ставить вопросы что делать? что сделать?</a:t>
            </a:r>
          </a:p>
          <a:p>
            <a:r>
              <a:rPr lang="en-US" dirty="0" smtClean="0"/>
              <a:t>3 </a:t>
            </a:r>
            <a:r>
              <a:rPr lang="ru-RU" dirty="0" smtClean="0"/>
              <a:t>.Формировать умение находить неопределенную форму глагола;</a:t>
            </a:r>
          </a:p>
          <a:p>
            <a:r>
              <a:rPr lang="ru-RU" dirty="0" smtClean="0"/>
              <a:t>4. Развивать умение анализировать, обобщать, моделировать, выделять главное.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705880" cy="1757354"/>
          </a:xfrm>
        </p:spPr>
        <p:txBody>
          <a:bodyPr>
            <a:normAutofit/>
          </a:bodyPr>
          <a:lstStyle/>
          <a:p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Развивающие: 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-развивать орфографическую зоркость,   внимание, память;</a:t>
            </a:r>
          </a:p>
          <a:p>
            <a:r>
              <a:rPr lang="ru-RU" dirty="0" smtClean="0"/>
              <a:t>-развивать логическое мышление</a:t>
            </a:r>
            <a:r>
              <a:rPr lang="en-US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705880" cy="1428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Воспитательные:</a:t>
            </a:r>
          </a:p>
          <a:p>
            <a:r>
              <a:rPr lang="ru-RU" dirty="0" smtClean="0"/>
              <a:t>-формирование навыков коллективной работы в сочетании с самостоятельностью учащихся;</a:t>
            </a:r>
          </a:p>
          <a:p>
            <a:r>
              <a:rPr lang="ru-RU" dirty="0" smtClean="0"/>
              <a:t>-воспитывать интерес к изучению предмета, активность учащихся;</a:t>
            </a:r>
          </a:p>
          <a:p>
            <a:r>
              <a:rPr lang="ru-RU" dirty="0" smtClean="0"/>
              <a:t>-расширять кругозор учащихся.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5400" u="sng" dirty="0" smtClean="0"/>
              <a:t>Чистописание</a:t>
            </a:r>
          </a:p>
          <a:p>
            <a:r>
              <a:rPr lang="ru-RU" sz="5400" dirty="0" smtClean="0">
                <a:solidFill>
                  <a:srgbClr val="C00000"/>
                </a:solidFill>
              </a:rPr>
              <a:t>писал, сбегут, читает, копает</a:t>
            </a:r>
          </a:p>
          <a:p>
            <a:r>
              <a:rPr lang="ru-RU" sz="5400" dirty="0" smtClean="0"/>
              <a:t>-</a:t>
            </a:r>
            <a:r>
              <a:rPr lang="ru-RU" sz="3600" dirty="0" smtClean="0"/>
              <a:t>прочитайте слова, что в них общего?</a:t>
            </a:r>
          </a:p>
          <a:p>
            <a:r>
              <a:rPr lang="ru-RU" sz="3600" dirty="0" smtClean="0"/>
              <a:t>-угадайте букву, которую мы будем писать на минутке чистописания.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8458200" cy="107157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Не ходит без бензина</a:t>
            </a:r>
            <a:br>
              <a:rPr lang="ru-RU" sz="3100" dirty="0" smtClean="0"/>
            </a:br>
            <a:r>
              <a:rPr lang="ru-RU" sz="3100" dirty="0" smtClean="0"/>
              <a:t>Ни автобус, ни…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u-RU" sz="3100" dirty="0" smtClean="0"/>
              <a:t>Ребус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458200" cy="914400"/>
          </a:xfrm>
        </p:spPr>
        <p:txBody>
          <a:bodyPr>
            <a:noAutofit/>
          </a:bodyPr>
          <a:lstStyle/>
          <a:p>
            <a:r>
              <a:rPr lang="ru-RU" sz="5400" u="sng" dirty="0" smtClean="0"/>
              <a:t>Словарная работа</a:t>
            </a:r>
            <a:endParaRPr lang="ru-RU" sz="5400" u="sng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428868"/>
            <a:ext cx="1143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928934"/>
            <a:ext cx="114300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00034" y="3500438"/>
            <a:ext cx="8458200" cy="1500198"/>
          </a:xfrm>
          <a:prstGeom prst="rect">
            <a:avLst/>
          </a:prstGeom>
        </p:spPr>
        <p:txBody>
          <a:bodyPr vert="horz" anchor="t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2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Тили-бом</a:t>
            </a:r>
            <a:r>
              <a:rPr kumimoji="0" lang="ru-RU" sz="11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112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тили-бом</a:t>
            </a:r>
            <a:endParaRPr kumimoji="0" lang="ru-RU" sz="11200" b="0" i="0" u="none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Загорелся </a:t>
            </a:r>
            <a:r>
              <a:rPr lang="ru-RU" sz="11200" cap="all" dirty="0" err="1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кошкин</a:t>
            </a:r>
            <a:r>
              <a:rPr lang="ru-RU" sz="1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дом.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Если всем стоять глазеть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Будет долго он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200" b="0" i="0" u="none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Ребус 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5072074"/>
            <a:ext cx="4699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5715016"/>
            <a:ext cx="717550" cy="80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84582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ш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r>
              <a:rPr lang="ru-RU" dirty="0" smtClean="0"/>
              <a:t>на,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ца, сам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лёт, г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реть, 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</a:t>
            </a:r>
            <a:r>
              <a:rPr lang="ru-RU" dirty="0" smtClean="0"/>
              <a:t>к, т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фон.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458200" cy="914400"/>
          </a:xfrm>
        </p:spPr>
        <p:txBody>
          <a:bodyPr>
            <a:noAutofit/>
          </a:bodyPr>
          <a:lstStyle/>
          <a:p>
            <a:r>
              <a:rPr lang="ru-RU" sz="4000" u="sng" dirty="0" smtClean="0"/>
              <a:t>Взаимопроверка словарной работы</a:t>
            </a:r>
            <a:endParaRPr lang="ru-RU" sz="4000" u="sng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3500438"/>
            <a:ext cx="8458200" cy="1500198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200" b="0" i="0" u="none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Составьте предложение и запишите его: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…св…</a:t>
            </a:r>
            <a:r>
              <a:rPr lang="ru-RU" dirty="0" err="1" smtClean="0">
                <a:solidFill>
                  <a:srgbClr val="C00000"/>
                </a:solidFill>
              </a:rPr>
              <a:t>щается</a:t>
            </a:r>
            <a:r>
              <a:rPr lang="ru-RU" dirty="0" smtClean="0">
                <a:solidFill>
                  <a:srgbClr val="C00000"/>
                </a:solidFill>
              </a:rPr>
              <a:t>, знанием, а, со…</a:t>
            </a:r>
            <a:r>
              <a:rPr lang="ru-RU" dirty="0" err="1" smtClean="0">
                <a:solidFill>
                  <a:srgbClr val="C00000"/>
                </a:solidFill>
              </a:rPr>
              <a:t>нцем</a:t>
            </a:r>
            <a:r>
              <a:rPr lang="ru-RU" dirty="0" smtClean="0">
                <a:solidFill>
                  <a:srgbClr val="C00000"/>
                </a:solidFill>
              </a:rPr>
              <a:t>, человек, З…</a:t>
            </a:r>
            <a:r>
              <a:rPr lang="ru-RU" dirty="0" err="1" smtClean="0">
                <a:solidFill>
                  <a:srgbClr val="C00000"/>
                </a:solidFill>
              </a:rPr>
              <a:t>мля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-</a:t>
            </a:r>
            <a:r>
              <a:rPr lang="ru-RU" i="1" dirty="0" smtClean="0"/>
              <a:t>Разберите </a:t>
            </a:r>
            <a:r>
              <a:rPr lang="en-US" i="1" dirty="0" smtClean="0"/>
              <a:t> </a:t>
            </a:r>
            <a:r>
              <a:rPr lang="ru-RU" i="1" dirty="0" smtClean="0"/>
              <a:t>предложение </a:t>
            </a:r>
            <a:r>
              <a:rPr lang="en-US" i="1" dirty="0" smtClean="0"/>
              <a:t> </a:t>
            </a:r>
            <a:r>
              <a:rPr lang="ru-RU" i="1" dirty="0" smtClean="0"/>
              <a:t>по членам и частям</a:t>
            </a:r>
            <a:r>
              <a:rPr lang="en-US" i="1" dirty="0" smtClean="0"/>
              <a:t>  </a:t>
            </a:r>
            <a:r>
              <a:rPr lang="ru-RU" i="1" dirty="0" smtClean="0"/>
              <a:t>речи.</a:t>
            </a:r>
            <a:br>
              <a:rPr lang="ru-RU" i="1" dirty="0" smtClean="0"/>
            </a:br>
            <a:r>
              <a:rPr lang="ru-RU" i="1" dirty="0" smtClean="0"/>
              <a:t>-каким</a:t>
            </a:r>
            <a:r>
              <a:rPr lang="en-US" i="1" dirty="0" smtClean="0"/>
              <a:t> </a:t>
            </a:r>
            <a:r>
              <a:rPr lang="ru-RU" i="1" dirty="0" smtClean="0"/>
              <a:t> является предложение по интонации и  цели высказывания?</a:t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458200" cy="914400"/>
          </a:xfrm>
        </p:spPr>
        <p:txBody>
          <a:bodyPr>
            <a:noAutofit/>
          </a:bodyPr>
          <a:lstStyle/>
          <a:p>
            <a:r>
              <a:rPr lang="ru-RU" sz="4000" u="sng" dirty="0" smtClean="0"/>
              <a:t>Составление предложения и его анализ</a:t>
            </a:r>
            <a:endParaRPr lang="ru-RU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714488"/>
            <a:ext cx="8601076" cy="478634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    </a:t>
            </a:r>
            <a:r>
              <a:rPr lang="ru-RU" sz="3100" dirty="0" smtClean="0">
                <a:solidFill>
                  <a:srgbClr val="C00000"/>
                </a:solidFill>
              </a:rPr>
              <a:t>Распределите глаголы по столбикам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н.в.                    П.в.                           б.в.</a:t>
            </a:r>
            <a:br>
              <a:rPr lang="ru-RU" sz="3100" dirty="0" smtClean="0"/>
            </a:br>
            <a:r>
              <a:rPr lang="ru-RU" sz="3100" dirty="0" smtClean="0"/>
              <a:t>что делает?    что делал?        что будет делать? </a:t>
            </a:r>
            <a:br>
              <a:rPr lang="ru-RU" sz="3100" dirty="0" smtClean="0"/>
            </a:br>
            <a:r>
              <a:rPr lang="ru-RU" sz="3100" dirty="0" smtClean="0"/>
              <a:t>                          что сделал?          что сделает?</a:t>
            </a:r>
            <a:br>
              <a:rPr lang="ru-RU" sz="3100" dirty="0" smtClean="0"/>
            </a:br>
            <a:r>
              <a:rPr lang="ru-RU" sz="3100" dirty="0" smtClean="0"/>
              <a:t> ед.ч.       </a:t>
            </a:r>
            <a:br>
              <a:rPr lang="ru-RU" sz="3100" dirty="0" smtClean="0"/>
            </a:br>
            <a:r>
              <a:rPr lang="ru-RU" sz="3100" dirty="0" smtClean="0"/>
              <a:t> мн. ч.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dirty="0" smtClean="0">
                <a:solidFill>
                  <a:srgbClr val="7030A0"/>
                </a:solidFill>
              </a:rPr>
              <a:t>идет</a:t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 играл</a:t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 будет учить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3100" dirty="0" smtClean="0">
                <a:solidFill>
                  <a:srgbClr val="C00000"/>
                </a:solidFill>
              </a:rPr>
              <a:t>гореть-?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8458200" cy="914400"/>
          </a:xfrm>
        </p:spPr>
        <p:txBody>
          <a:bodyPr>
            <a:noAutofit/>
          </a:bodyPr>
          <a:lstStyle/>
          <a:p>
            <a:r>
              <a:rPr lang="ru-RU" sz="5400" u="sng" dirty="0" smtClean="0"/>
              <a:t>Работа над новым материалом</a:t>
            </a:r>
            <a:endParaRPr lang="ru-RU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485</TotalTime>
  <Words>383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Открытый урок русского языка в 4 Д классе МБУ школы №21 г.о. Тольятти Программа «Школа России» </vt:lpstr>
      <vt:lpstr>Цели:</vt:lpstr>
      <vt:lpstr>Слайд 3</vt:lpstr>
      <vt:lpstr>Слайд 4</vt:lpstr>
      <vt:lpstr>Слайд 5</vt:lpstr>
      <vt:lpstr>Не ходит без бензина Ни автобус, ни… Ребус   </vt:lpstr>
      <vt:lpstr>Машина, улица, самолёт, гореть, восток, телефон.</vt:lpstr>
      <vt:lpstr>Составьте предложение и запишите его:  …св…щается, знанием, а, со…нцем, человек, З…мля.  -Разберите  предложение  по членам и частям  речи. -каким  является предложение по интонации и  цели высказывания? </vt:lpstr>
      <vt:lpstr>    Распределите глаголы по столбикам    н.в.                    П.в.                           б.в. что делает?    что делал?        что будет делать?                            что сделал?          что сделает?  ед.ч.         мн. ч.       идет  играл  будет учить   гореть-? </vt:lpstr>
      <vt:lpstr>Форма глагола ,  которая не указывает на время и число, называется неопределенной формой  глагола. Неопределённая  форма глагола является  его начальной формой. Глагол н.ф. отвечает на вопросы   что делать?   что сделать? </vt:lpstr>
      <vt:lpstr>Перед  окончанием – ть в глаголах неопределенной формы  обычно бывают  глагольные  суффиксы  - е-, -и-, -а-, -я-, -ну-, -ова-  белеть</vt:lpstr>
      <vt:lpstr>Физминутка</vt:lpstr>
      <vt:lpstr>Совать нос клевать носом зарубить на носу  дать стрекача  выходить из себя  чесать языки  унести ноги  надуть губы  бить баклуши  водить за нос</vt:lpstr>
      <vt:lpstr>Слайд 14</vt:lpstr>
      <vt:lpstr>Внести - ? Прилететь - ? Расстроить (пианино) - ? Зажечь (свет) - ? Расплести - ? Остудить (воду) - ?  - как ещё могут оканчиваться глаголы неопределённой формы?           –чь - это чередующаяся согласная корня</vt:lpstr>
      <vt:lpstr> 1. Вести спор 2. Соединить какие - либо части с помощью клея  3. Вызвать удивление  4. Доставлять радость кому – либо   -разобрать глаголы по составу  </vt:lpstr>
      <vt:lpstr> 1. Что нового узнали о глаголе?        </vt:lpstr>
      <vt:lpstr>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66</cp:revision>
  <dcterms:created xsi:type="dcterms:W3CDTF">2012-02-13T17:24:05Z</dcterms:created>
  <dcterms:modified xsi:type="dcterms:W3CDTF">2013-09-04T14:54:11Z</dcterms:modified>
</cp:coreProperties>
</file>