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60" r:id="rId3"/>
    <p:sldId id="262" r:id="rId4"/>
    <p:sldId id="257" r:id="rId5"/>
    <p:sldId id="258" r:id="rId6"/>
    <p:sldId id="263" r:id="rId7"/>
    <p:sldId id="259" r:id="rId8"/>
    <p:sldId id="261"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varScale="1">
        <p:scale>
          <a:sx n="66" d="100"/>
          <a:sy n="66" d="100"/>
        </p:scale>
        <p:origin x="-142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14.03.2014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B106E36-FD25-4E2D-B0AA-010F637433A0}" type="datetimeFigureOut">
              <a:rPr lang="ru-RU" smtClean="0"/>
              <a:pPr/>
              <a:t>14.03.2014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B106E36-FD25-4E2D-B0AA-010F637433A0}" type="datetimeFigureOut">
              <a:rPr lang="ru-RU" smtClean="0"/>
              <a:pPr/>
              <a:t>14.03.2014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B106E36-FD25-4E2D-B0AA-010F637433A0}" type="datetimeFigureOut">
              <a:rPr lang="ru-RU" smtClean="0"/>
              <a:pPr/>
              <a:t>14.03.2014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14.03.2014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5B106E36-FD25-4E2D-B0AA-010F637433A0}" type="datetimeFigureOut">
              <a:rPr lang="ru-RU" smtClean="0"/>
              <a:pPr/>
              <a:t>14.03.2014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B106E36-FD25-4E2D-B0AA-010F637433A0}" type="datetimeFigureOut">
              <a:rPr lang="ru-RU" smtClean="0"/>
              <a:pPr/>
              <a:t>14.03.2014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5B106E36-FD25-4E2D-B0AA-010F637433A0}" type="datetimeFigureOut">
              <a:rPr lang="ru-RU" smtClean="0"/>
              <a:pPr/>
              <a:t>14.03.2014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5B106E36-FD25-4E2D-B0AA-010F637433A0}" type="datetimeFigureOut">
              <a:rPr lang="ru-RU" smtClean="0"/>
              <a:pPr/>
              <a:t>14.03.2014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B106E36-FD25-4E2D-B0AA-010F637433A0}" type="datetimeFigureOut">
              <a:rPr lang="ru-RU" smtClean="0"/>
              <a:pPr/>
              <a:t>14.03.2014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14.03.2014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B106E36-FD25-4E2D-B0AA-010F637433A0}" type="datetimeFigureOut">
              <a:rPr lang="ru-RU" smtClean="0"/>
              <a:pPr/>
              <a:t>14.03.2014</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25C68B6-61C2-468F-89AB-4B9F7531AA68}" type="slidenum">
              <a:rPr lang="ru-RU" smtClean="0"/>
              <a:pPr/>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357166"/>
            <a:ext cx="7772400" cy="2500329"/>
          </a:xfrm>
        </p:spPr>
        <p:txBody>
          <a:bodyPr>
            <a:normAutofit/>
          </a:bodyPr>
          <a:lstStyle/>
          <a:p>
            <a:pPr algn="ctr"/>
            <a:r>
              <a:rPr lang="en-US" sz="1800" b="1" dirty="0" smtClean="0">
                <a:latin typeface="Times New Roman" pitchFamily="18" charset="0"/>
                <a:cs typeface="Times New Roman" pitchFamily="18" charset="0"/>
              </a:rPr>
              <a:t>I </a:t>
            </a:r>
            <a:r>
              <a:rPr lang="tt-RU" sz="1800" b="1" dirty="0" smtClean="0">
                <a:latin typeface="Times New Roman" pitchFamily="18" charset="0"/>
                <a:cs typeface="Times New Roman" pitchFamily="18" charset="0"/>
              </a:rPr>
              <a:t>Республика “Фоат Садриев укулары – 2014”</a:t>
            </a:r>
            <a:br>
              <a:rPr lang="tt-RU" sz="1800" b="1" dirty="0" smtClean="0">
                <a:latin typeface="Times New Roman" pitchFamily="18" charset="0"/>
                <a:cs typeface="Times New Roman" pitchFamily="18" charset="0"/>
              </a:rPr>
            </a:br>
            <a:r>
              <a:rPr lang="tt-RU" sz="1800" b="1" dirty="0" smtClean="0">
                <a:latin typeface="Times New Roman" pitchFamily="18" charset="0"/>
                <a:cs typeface="Times New Roman" pitchFamily="18" charset="0"/>
              </a:rPr>
              <a:t/>
            </a:r>
            <a:br>
              <a:rPr lang="tt-RU" sz="1800" b="1" dirty="0" smtClean="0">
                <a:latin typeface="Times New Roman" pitchFamily="18" charset="0"/>
                <a:cs typeface="Times New Roman" pitchFamily="18" charset="0"/>
              </a:rPr>
            </a:br>
            <a:r>
              <a:rPr lang="tt-RU" sz="1800" b="1" dirty="0" smtClean="0">
                <a:latin typeface="Times New Roman" pitchFamily="18" charset="0"/>
                <a:cs typeface="Times New Roman" pitchFamily="18" charset="0"/>
              </a:rPr>
              <a:t/>
            </a:r>
            <a:br>
              <a:rPr lang="tt-RU" sz="1800" b="1" dirty="0" smtClean="0">
                <a:latin typeface="Times New Roman" pitchFamily="18" charset="0"/>
                <a:cs typeface="Times New Roman" pitchFamily="18" charset="0"/>
              </a:rPr>
            </a:br>
            <a:r>
              <a:rPr lang="tt-RU" sz="2800" b="1" i="1" dirty="0" smtClean="0">
                <a:latin typeface="Times New Roman" pitchFamily="18" charset="0"/>
                <a:cs typeface="Times New Roman" pitchFamily="18" charset="0"/>
              </a:rPr>
              <a:t>Фоат Садриев – танылган каләм иясе </a:t>
            </a:r>
            <a:r>
              <a:rPr lang="tt-RU" sz="1800" dirty="0" smtClean="0">
                <a:latin typeface="Times New Roman" pitchFamily="18" charset="0"/>
                <a:cs typeface="Times New Roman" pitchFamily="18" charset="0"/>
              </a:rPr>
              <a:t/>
            </a:r>
            <a:br>
              <a:rPr lang="tt-RU" sz="1800" dirty="0" smtClean="0">
                <a:latin typeface="Times New Roman" pitchFamily="18" charset="0"/>
                <a:cs typeface="Times New Roman" pitchFamily="18" charset="0"/>
              </a:rPr>
            </a:br>
            <a:r>
              <a:rPr lang="tt-RU" sz="1800" dirty="0" smtClean="0">
                <a:latin typeface="Times New Roman" pitchFamily="18" charset="0"/>
                <a:cs typeface="Times New Roman" pitchFamily="18" charset="0"/>
              </a:rPr>
              <a:t/>
            </a:r>
            <a:br>
              <a:rPr lang="tt-RU" sz="1800" dirty="0" smtClean="0">
                <a:latin typeface="Times New Roman" pitchFamily="18" charset="0"/>
                <a:cs typeface="Times New Roman" pitchFamily="18" charset="0"/>
              </a:rPr>
            </a:br>
            <a:endParaRPr lang="ru-RU" sz="18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4572000" y="2500306"/>
            <a:ext cx="4071966" cy="3714776"/>
          </a:xfrm>
        </p:spPr>
        <p:txBody>
          <a:bodyPr>
            <a:normAutofit fontScale="92500"/>
          </a:bodyPr>
          <a:lstStyle/>
          <a:p>
            <a:pPr algn="l">
              <a:lnSpc>
                <a:spcPct val="150000"/>
              </a:lnSpc>
            </a:pPr>
            <a:r>
              <a:rPr lang="tt-RU" sz="1900" b="1" dirty="0" smtClean="0">
                <a:latin typeface="Times New Roman" pitchFamily="18" charset="0"/>
                <a:cs typeface="Times New Roman" pitchFamily="18" charset="0"/>
              </a:rPr>
              <a:t>Башкарды: </a:t>
            </a:r>
          </a:p>
          <a:p>
            <a:pPr algn="l">
              <a:lnSpc>
                <a:spcPct val="150000"/>
              </a:lnSpc>
            </a:pPr>
            <a:r>
              <a:rPr lang="tt-RU" sz="1900" b="1" dirty="0" smtClean="0">
                <a:latin typeface="Times New Roman" pitchFamily="18" charset="0"/>
                <a:cs typeface="Times New Roman" pitchFamily="18" charset="0"/>
              </a:rPr>
              <a:t>ТР Тукай муниципаль районы</a:t>
            </a:r>
          </a:p>
          <a:p>
            <a:pPr algn="l">
              <a:lnSpc>
                <a:spcPct val="150000"/>
              </a:lnSpc>
            </a:pPr>
            <a:r>
              <a:rPr lang="tt-RU" sz="1900" b="1" dirty="0" smtClean="0">
                <a:latin typeface="Times New Roman" pitchFamily="18" charset="0"/>
                <a:cs typeface="Times New Roman" pitchFamily="18" charset="0"/>
              </a:rPr>
              <a:t>Сәмәкәй төп белем бирү мәктәбенең </a:t>
            </a:r>
          </a:p>
          <a:p>
            <a:pPr algn="l">
              <a:lnSpc>
                <a:spcPct val="150000"/>
              </a:lnSpc>
            </a:pPr>
            <a:r>
              <a:rPr lang="tt-RU" sz="1900" b="1" dirty="0" smtClean="0">
                <a:latin typeface="Times New Roman" pitchFamily="18" charset="0"/>
                <a:cs typeface="Times New Roman" pitchFamily="18" charset="0"/>
              </a:rPr>
              <a:t>татар теле һәм әдәбияты укытучысы Хәнипова Гөлүзә Гариф кызы</a:t>
            </a:r>
          </a:p>
          <a:p>
            <a:pPr algn="l">
              <a:lnSpc>
                <a:spcPct val="150000"/>
              </a:lnSpc>
            </a:pPr>
            <a:endParaRPr lang="tt-RU" sz="1800" b="1" dirty="0" smtClean="0">
              <a:latin typeface="Times New Roman" pitchFamily="18" charset="0"/>
              <a:cs typeface="Times New Roman" pitchFamily="18" charset="0"/>
            </a:endParaRPr>
          </a:p>
          <a:p>
            <a:pPr algn="l">
              <a:lnSpc>
                <a:spcPct val="150000"/>
              </a:lnSpc>
            </a:pPr>
            <a:r>
              <a:rPr lang="tt-RU" sz="1900" b="1" dirty="0" smtClean="0">
                <a:latin typeface="Times New Roman" pitchFamily="18" charset="0"/>
                <a:cs typeface="Times New Roman" pitchFamily="18" charset="0"/>
              </a:rPr>
              <a:t>2014</a:t>
            </a:r>
            <a:endParaRPr lang="ru-RU" sz="1900" b="1" dirty="0">
              <a:latin typeface="Times New Roman" pitchFamily="18" charset="0"/>
              <a:cs typeface="Times New Roman" pitchFamily="18" charset="0"/>
            </a:endParaRPr>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357430"/>
            <a:ext cx="8215370" cy="4286280"/>
          </a:xfrm>
        </p:spPr>
        <p:style>
          <a:lnRef idx="2">
            <a:schemeClr val="accent5"/>
          </a:lnRef>
          <a:fillRef idx="1">
            <a:schemeClr val="lt1"/>
          </a:fillRef>
          <a:effectRef idx="0">
            <a:schemeClr val="accent5"/>
          </a:effectRef>
          <a:fontRef idx="minor">
            <a:schemeClr val="dk1"/>
          </a:fontRef>
        </p:style>
        <p:txBody>
          <a:bodyPr>
            <a:normAutofit/>
          </a:bodyPr>
          <a:lstStyle/>
          <a:p>
            <a:pPr>
              <a:lnSpc>
                <a:spcPct val="150000"/>
              </a:lnSpc>
            </a:pPr>
            <a:r>
              <a:rPr lang="tt-RU" sz="1800" b="1" dirty="0" smtClean="0">
                <a:latin typeface="Times New Roman" pitchFamily="18" charset="0"/>
                <a:cs typeface="Times New Roman" pitchFamily="18" charset="0"/>
              </a:rPr>
              <a:t>	“Бәхетсезләр бәхете” трилогиясе – язучының һәм хәзерге татар прозасының җитди казанышы. Әсәрнең төп проблемасы – адәм баласы бәхетле булырга, үзен һәм башкаларны бәхетле итү өчен көрәшергә тиеш дигән фикерне уздыру.</a:t>
            </a:r>
            <a:br>
              <a:rPr lang="tt-RU" sz="1800" b="1" dirty="0" smtClean="0">
                <a:latin typeface="Times New Roman" pitchFamily="18" charset="0"/>
                <a:cs typeface="Times New Roman" pitchFamily="18" charset="0"/>
              </a:rPr>
            </a:br>
            <a:r>
              <a:rPr lang="tt-RU" sz="1800" b="1" dirty="0" smtClean="0">
                <a:latin typeface="Times New Roman" pitchFamily="18" charset="0"/>
                <a:cs typeface="Times New Roman" pitchFamily="18" charset="0"/>
              </a:rPr>
              <a:t>	“Баштан ук әйтим – исеме уңышлы түгел. Ниндидер мескенлеккә ишарә бар. Һәрхәлдә, </a:t>
            </a:r>
            <a:r>
              <a:rPr lang="tt-RU" sz="1800" b="1" dirty="0" smtClean="0">
                <a:latin typeface="Times New Roman" pitchFamily="18" charset="0"/>
                <a:cs typeface="Times New Roman" pitchFamily="18" charset="0"/>
              </a:rPr>
              <a:t>укучы </a:t>
            </a:r>
            <a:r>
              <a:rPr lang="tt-RU" sz="1800" b="1" dirty="0" smtClean="0">
                <a:latin typeface="Times New Roman" pitchFamily="18" charset="0"/>
                <a:cs typeface="Times New Roman" pitchFamily="18" charset="0"/>
              </a:rPr>
              <a:t>күңелен тартып, җәлеп итеп тормый, минемчә. Шулай да бу әсәрдә кырыс чынбарлык бар. Роман уйландыра, үткән тормышыбызга башкача карарга, аны тирәнрәк аңларга ярдәм итә,” – дип язды Рафаэль Мостафин “Бәхетлеләр һәм бәхетсезләр” мәкаләсендә.</a:t>
            </a:r>
            <a:endParaRPr lang="ru-RU" sz="1800" b="1" dirty="0">
              <a:latin typeface="Times New Roman" pitchFamily="18" charset="0"/>
              <a:cs typeface="Times New Roman" pitchFamily="18" charset="0"/>
            </a:endParaRPr>
          </a:p>
        </p:txBody>
      </p:sp>
    </p:spTree>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428736"/>
            <a:ext cx="8143932" cy="5072098"/>
          </a:xfrm>
        </p:spPr>
        <p:style>
          <a:lnRef idx="1">
            <a:schemeClr val="accent1"/>
          </a:lnRef>
          <a:fillRef idx="2">
            <a:schemeClr val="accent1"/>
          </a:fillRef>
          <a:effectRef idx="1">
            <a:schemeClr val="accent1"/>
          </a:effectRef>
          <a:fontRef idx="minor">
            <a:schemeClr val="dk1"/>
          </a:fontRef>
        </p:style>
        <p:txBody>
          <a:bodyPr>
            <a:normAutofit/>
          </a:bodyPr>
          <a:lstStyle/>
          <a:p>
            <a:pPr>
              <a:lnSpc>
                <a:spcPct val="150000"/>
              </a:lnSpc>
            </a:pPr>
            <a:r>
              <a:rPr lang="tt-RU" sz="1800" b="1" i="1" dirty="0" smtClean="0">
                <a:latin typeface="Times New Roman" pitchFamily="18" charset="0"/>
                <a:cs typeface="Times New Roman" pitchFamily="18" charset="0"/>
              </a:rPr>
              <a:t>Иҗатына бер караш</a:t>
            </a:r>
            <a:br>
              <a:rPr lang="tt-RU" sz="1800" b="1" i="1" dirty="0" smtClean="0">
                <a:latin typeface="Times New Roman" pitchFamily="18" charset="0"/>
                <a:cs typeface="Times New Roman" pitchFamily="18" charset="0"/>
              </a:rPr>
            </a:br>
            <a:r>
              <a:rPr lang="tt-RU" sz="1800" b="1" i="1" dirty="0" smtClean="0">
                <a:latin typeface="Times New Roman" pitchFamily="18" charset="0"/>
                <a:cs typeface="Times New Roman" pitchFamily="18" charset="0"/>
              </a:rPr>
              <a:t>	</a:t>
            </a:r>
            <a:r>
              <a:rPr lang="tt-RU" sz="1800" b="1" dirty="0" smtClean="0">
                <a:latin typeface="Times New Roman" pitchFamily="18" charset="0"/>
                <a:cs typeface="Times New Roman" pitchFamily="18" charset="0"/>
              </a:rPr>
              <a:t>“Инглиз язучысы Генри Д</a:t>
            </a:r>
            <a:r>
              <a:rPr lang="ru-RU" sz="1800" b="1" dirty="0" err="1" smtClean="0">
                <a:latin typeface="Times New Roman" pitchFamily="18" charset="0"/>
                <a:cs typeface="Times New Roman" pitchFamily="18" charset="0"/>
              </a:rPr>
              <a:t>жеймес</a:t>
            </a:r>
            <a:r>
              <a:rPr lang="tt-RU" sz="1800" b="1" dirty="0" smtClean="0">
                <a:latin typeface="Times New Roman" pitchFamily="18" charset="0"/>
                <a:cs typeface="Times New Roman" pitchFamily="18" charset="0"/>
              </a:rPr>
              <a:t>: “Вакыйгалар – характерның гәүдәләнеше ул,” – дигән. Без анализлый торган трилогиядә дә геройларның кем булуы нәк</a:t>
            </a:r>
            <a:r>
              <a:rPr lang="ru-RU" sz="1800" b="1" dirty="0" err="1" smtClean="0">
                <a:latin typeface="Times New Roman" pitchFamily="18" charset="0"/>
                <a:cs typeface="Times New Roman" pitchFamily="18" charset="0"/>
              </a:rPr>
              <a:t>ъ</a:t>
            </a:r>
            <a:r>
              <a:rPr lang="ru-RU" sz="1800" b="1" dirty="0" smtClean="0">
                <a:latin typeface="Times New Roman" pitchFamily="18" charset="0"/>
                <a:cs typeface="Times New Roman" pitchFamily="18" charset="0"/>
              </a:rPr>
              <a:t> мен</a:t>
            </a:r>
            <a:r>
              <a:rPr lang="tt-RU" sz="1800" b="1" dirty="0" smtClean="0">
                <a:latin typeface="Times New Roman" pitchFamily="18" charset="0"/>
                <a:cs typeface="Times New Roman" pitchFamily="18" charset="0"/>
              </a:rPr>
              <a:t>ә йөзгә-йөз очрашуга яки конфликтка корылган реалистик вакыйгалар барышында, аларның үз-үзләрен ни рәвешле тотышында ачыла.</a:t>
            </a:r>
            <a:br>
              <a:rPr lang="tt-RU" sz="1800" b="1" dirty="0" smtClean="0">
                <a:latin typeface="Times New Roman" pitchFamily="18" charset="0"/>
                <a:cs typeface="Times New Roman" pitchFamily="18" charset="0"/>
              </a:rPr>
            </a:br>
            <a:r>
              <a:rPr lang="tt-RU" sz="1800" b="1" dirty="0" smtClean="0">
                <a:latin typeface="Times New Roman" pitchFamily="18" charset="0"/>
                <a:cs typeface="Times New Roman" pitchFamily="18" charset="0"/>
              </a:rPr>
              <a:t>		Фоат Садриевның реалист язучы буларак көчле ягы шунда: ул әсәрнең төзелеш-композициясен һәм аңа бәйләнешле сюжет тармакларын бертуктаусыз үсә, көчәя баручы вакыйгалар тезмәсенә кора белә, укучыны гел киеренкелектә тота.”</a:t>
            </a:r>
            <a:br>
              <a:rPr lang="tt-RU" sz="1800" b="1" dirty="0" smtClean="0">
                <a:latin typeface="Times New Roman" pitchFamily="18" charset="0"/>
                <a:cs typeface="Times New Roman" pitchFamily="18" charset="0"/>
              </a:rPr>
            </a:br>
            <a:r>
              <a:rPr lang="tt-RU" sz="1800" b="1" i="1" dirty="0" smtClean="0">
                <a:latin typeface="Times New Roman" pitchFamily="18" charset="0"/>
                <a:cs typeface="Times New Roman" pitchFamily="18" charset="0"/>
              </a:rPr>
              <a:t>Марсел</a:t>
            </a:r>
            <a:r>
              <a:rPr lang="ru-RU" sz="1800" b="1" i="1" dirty="0" err="1" smtClean="0">
                <a:latin typeface="Times New Roman" pitchFamily="18" charset="0"/>
                <a:cs typeface="Times New Roman" pitchFamily="18" charset="0"/>
              </a:rPr>
              <a:t>ь</a:t>
            </a:r>
            <a:r>
              <a:rPr lang="ru-RU" sz="1800" b="1" i="1" dirty="0" smtClean="0">
                <a:latin typeface="Times New Roman" pitchFamily="18" charset="0"/>
                <a:cs typeface="Times New Roman" pitchFamily="18" charset="0"/>
              </a:rPr>
              <a:t> Бакиров</a:t>
            </a:r>
            <a:endParaRPr lang="ru-RU" sz="1800" b="1" i="1" dirty="0">
              <a:latin typeface="Times New Roman" pitchFamily="18" charset="0"/>
              <a:cs typeface="Times New Roman" pitchFamily="18" charset="0"/>
            </a:endParaRPr>
          </a:p>
        </p:txBody>
      </p:sp>
    </p:spTree>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571612"/>
            <a:ext cx="8358246" cy="4786346"/>
          </a:xfrm>
        </p:spPr>
        <p:style>
          <a:lnRef idx="2">
            <a:schemeClr val="accent5"/>
          </a:lnRef>
          <a:fillRef idx="1">
            <a:schemeClr val="lt1"/>
          </a:fillRef>
          <a:effectRef idx="0">
            <a:schemeClr val="accent5"/>
          </a:effectRef>
          <a:fontRef idx="minor">
            <a:schemeClr val="dk1"/>
          </a:fontRef>
        </p:style>
        <p:txBody>
          <a:bodyPr>
            <a:normAutofit/>
          </a:bodyPr>
          <a:lstStyle/>
          <a:p>
            <a:pPr>
              <a:lnSpc>
                <a:spcPct val="150000"/>
              </a:lnSpc>
            </a:pPr>
            <a:r>
              <a:rPr lang="ru-RU" sz="1800" b="1" dirty="0" smtClean="0">
                <a:latin typeface="Times New Roman" pitchFamily="18" charset="0"/>
                <a:cs typeface="Times New Roman" pitchFamily="18" charset="0"/>
              </a:rPr>
              <a:t>	</a:t>
            </a:r>
            <a:r>
              <a:rPr lang="tt-RU" sz="1800" b="1" dirty="0" smtClean="0">
                <a:latin typeface="Times New Roman" pitchFamily="18" charset="0"/>
                <a:cs typeface="Times New Roman" pitchFamily="18" charset="0"/>
              </a:rPr>
              <a:t>“Бәхетсезләр бәхете”ндә сурәтләнгән образлар киеренке вакыйгаларда һәм психологик тирәнлектә биреләләр. Ирек белән Зәнфирәнең мәхәббәт газаплары, авыр һәм гыйбрәтле язмышка дучар булган Сөембикә, бушка үткән гомер йомгагын сүтә-сүтә үкенүче һәм бозык юлга баскан уллары Рашат өчен янып-көюче Миңзаһит Арсланов белән хатыны Хәят... </a:t>
            </a:r>
            <a:br>
              <a:rPr lang="tt-RU" sz="1800" b="1" dirty="0" smtClean="0">
                <a:latin typeface="Times New Roman" pitchFamily="18" charset="0"/>
                <a:cs typeface="Times New Roman" pitchFamily="18" charset="0"/>
              </a:rPr>
            </a:br>
            <a:r>
              <a:rPr lang="tt-RU" sz="1800" b="1" dirty="0" smtClean="0">
                <a:latin typeface="Times New Roman" pitchFamily="18" charset="0"/>
                <a:cs typeface="Times New Roman" pitchFamily="18" charset="0"/>
              </a:rPr>
              <a:t>	Автор тискәре геройларын да кызганып, борчылып тасвирлый. Бер мәртәбә генә бирелгән гомерләрендә бәхетләрен таба алмауларына яки үз бәхетләренә аяк чалуларына чын йөрәктән өзгәләнә.</a:t>
            </a:r>
            <a:br>
              <a:rPr lang="tt-RU" sz="1800" b="1" dirty="0" smtClean="0">
                <a:latin typeface="Times New Roman" pitchFamily="18" charset="0"/>
                <a:cs typeface="Times New Roman" pitchFamily="18" charset="0"/>
              </a:rPr>
            </a:br>
            <a:r>
              <a:rPr lang="tt-RU" sz="1800" b="1" dirty="0" smtClean="0">
                <a:latin typeface="Times New Roman" pitchFamily="18" charset="0"/>
                <a:cs typeface="Times New Roman" pitchFamily="18" charset="0"/>
              </a:rPr>
              <a:t>	Әсәр оптимистик рухта тәмамлана. Шулай итеп автор авырлыклар аша яктыга, югарыга таба юл алырга кирәклегенә басым ясый, киләчәккә якты өмет уята.</a:t>
            </a:r>
            <a:endParaRPr lang="ru-RU" sz="1800" b="1" dirty="0">
              <a:latin typeface="Times New Roman" pitchFamily="18" charset="0"/>
              <a:cs typeface="Times New Roman" pitchFamily="18" charset="0"/>
            </a:endParaRPr>
          </a:p>
        </p:txBody>
      </p:sp>
    </p:spTree>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3116"/>
            <a:ext cx="8358246" cy="4286280"/>
          </a:xfrm>
        </p:spPr>
        <p:style>
          <a:lnRef idx="2">
            <a:schemeClr val="accent5"/>
          </a:lnRef>
          <a:fillRef idx="1">
            <a:schemeClr val="lt1"/>
          </a:fillRef>
          <a:effectRef idx="0">
            <a:schemeClr val="accent5"/>
          </a:effectRef>
          <a:fontRef idx="minor">
            <a:schemeClr val="dk1"/>
          </a:fontRef>
        </p:style>
        <p:txBody>
          <a:bodyPr>
            <a:normAutofit/>
          </a:bodyPr>
          <a:lstStyle/>
          <a:p>
            <a:pPr>
              <a:lnSpc>
                <a:spcPct val="150000"/>
              </a:lnSpc>
            </a:pPr>
            <a:r>
              <a:rPr lang="tt-RU" sz="1800" b="1" dirty="0" smtClean="0">
                <a:latin typeface="Times New Roman" pitchFamily="18" charset="0"/>
                <a:cs typeface="Times New Roman" pitchFamily="18" charset="0"/>
              </a:rPr>
              <a:t>	Татар укучысына проза әсәрләре һәм пьсалары белән якын булган </a:t>
            </a:r>
            <a:r>
              <a:rPr lang="tt-RU" sz="1800" b="1" i="1" dirty="0" smtClean="0">
                <a:latin typeface="Times New Roman" pitchFamily="18" charset="0"/>
                <a:cs typeface="Times New Roman" pitchFamily="18" charset="0"/>
              </a:rPr>
              <a:t>Фоат Садриев </a:t>
            </a:r>
            <a:r>
              <a:rPr lang="tt-RU" sz="1800" b="1" dirty="0" smtClean="0">
                <a:latin typeface="Times New Roman" pitchFamily="18" charset="0"/>
                <a:cs typeface="Times New Roman" pitchFamily="18" charset="0"/>
              </a:rPr>
              <a:t>геройлары гадиләр. Көндәлек яшәешебезне халыкчан тел белән тасвирлап бирә, гыйбрәт алырлык вакыйгалар белән таныштыра әдип безне. 	Йомгаклап шуны әйтәсе килә: Фоат Садриев әсәрләре тормышны тагын да мәг</a:t>
            </a:r>
            <a:r>
              <a:rPr lang="ru-RU" sz="1800" b="1" dirty="0" err="1" smtClean="0">
                <a:latin typeface="Times New Roman" pitchFamily="18" charset="0"/>
                <a:cs typeface="Times New Roman" pitchFamily="18" charset="0"/>
              </a:rPr>
              <a:t>ън</a:t>
            </a:r>
            <a:r>
              <a:rPr lang="tt-RU" sz="1800" b="1" dirty="0" smtClean="0">
                <a:latin typeface="Times New Roman" pitchFamily="18" charset="0"/>
                <a:cs typeface="Times New Roman" pitchFamily="18" charset="0"/>
              </a:rPr>
              <a:t>әлерәк, яшәүне тагын да ям</a:t>
            </a:r>
            <a:r>
              <a:rPr lang="ru-RU" sz="1800" b="1" dirty="0" err="1" smtClean="0">
                <a:latin typeface="Times New Roman" pitchFamily="18" charset="0"/>
                <a:cs typeface="Times New Roman" pitchFamily="18" charset="0"/>
              </a:rPr>
              <a:t>ьлер</a:t>
            </a:r>
            <a:r>
              <a:rPr lang="tt-RU" sz="1800" b="1" dirty="0" smtClean="0">
                <a:latin typeface="Times New Roman" pitchFamily="18" charset="0"/>
                <a:cs typeface="Times New Roman" pitchFamily="18" charset="0"/>
              </a:rPr>
              <a:t>әк, кадерлерәк итеп тоярга ярдәм итә. Авторның үз сүзләре белән әйткәндә “игеннәр иле, тугайлар иле, чишмәләр иле, җырлар-моңнар иле булып Мөслим төбәге гөрли-гөрли яшәвен” дәвам итсен, язучының иҗат чишмәсе саекмасын.</a:t>
            </a:r>
            <a:endParaRPr lang="ru-RU" sz="1800" b="1" i="1" dirty="0">
              <a:latin typeface="Times New Roman" pitchFamily="18" charset="0"/>
              <a:cs typeface="Times New Roman" pitchFamily="18" charset="0"/>
            </a:endParaRPr>
          </a:p>
        </p:txBody>
      </p:sp>
    </p:spTree>
  </p:cSld>
  <p:clrMapOvr>
    <a:masterClrMapping/>
  </p:clrMapOvr>
  <p:transition spd="slow">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1714488"/>
            <a:ext cx="7772400" cy="4857784"/>
          </a:xfrm>
        </p:spPr>
        <p:style>
          <a:lnRef idx="1">
            <a:schemeClr val="accent1"/>
          </a:lnRef>
          <a:fillRef idx="2">
            <a:schemeClr val="accent1"/>
          </a:fillRef>
          <a:effectRef idx="1">
            <a:schemeClr val="accent1"/>
          </a:effectRef>
          <a:fontRef idx="minor">
            <a:schemeClr val="dk1"/>
          </a:fontRef>
        </p:style>
        <p:txBody>
          <a:bodyPr>
            <a:normAutofit/>
          </a:bodyPr>
          <a:lstStyle/>
          <a:p>
            <a:pPr>
              <a:lnSpc>
                <a:spcPct val="150000"/>
              </a:lnSpc>
            </a:pPr>
            <a:r>
              <a:rPr lang="tt-RU" sz="1800" b="1" dirty="0" smtClean="0">
                <a:latin typeface="Times New Roman" pitchFamily="18" charset="0"/>
                <a:cs typeface="Times New Roman" pitchFamily="18" charset="0"/>
              </a:rPr>
              <a:t>1. “Казан утлары” журналы, №3, 2001 – “Елга ага да ага”, Факил Әмәк, 181-183б.</a:t>
            </a:r>
            <a:br>
              <a:rPr lang="tt-RU" sz="1800" b="1" dirty="0" smtClean="0">
                <a:latin typeface="Times New Roman" pitchFamily="18" charset="0"/>
                <a:cs typeface="Times New Roman" pitchFamily="18" charset="0"/>
              </a:rPr>
            </a:br>
            <a:r>
              <a:rPr lang="tt-RU" sz="1800" b="1" dirty="0" smtClean="0">
                <a:latin typeface="Times New Roman" pitchFamily="18" charset="0"/>
                <a:cs typeface="Times New Roman" pitchFamily="18" charset="0"/>
              </a:rPr>
              <a:t>2. “Казан утлары” журналы, №6, 2002 – “Бәхетлеләр һәм бәхетсезләр”, Рафаэл</a:t>
            </a:r>
            <a:r>
              <a:rPr lang="ru-RU" sz="1800" b="1" dirty="0" err="1" smtClean="0">
                <a:latin typeface="Times New Roman" pitchFamily="18" charset="0"/>
                <a:cs typeface="Times New Roman" pitchFamily="18" charset="0"/>
              </a:rPr>
              <a:t>ь</a:t>
            </a:r>
            <a:r>
              <a:rPr lang="ru-RU" sz="1800" b="1" dirty="0" smtClean="0">
                <a:latin typeface="Times New Roman" pitchFamily="18" charset="0"/>
                <a:cs typeface="Times New Roman" pitchFamily="18" charset="0"/>
              </a:rPr>
              <a:t> </a:t>
            </a:r>
            <a:r>
              <a:rPr lang="ru-RU" sz="1800" b="1" dirty="0" err="1" smtClean="0">
                <a:latin typeface="Times New Roman" pitchFamily="18" charset="0"/>
                <a:cs typeface="Times New Roman" pitchFamily="18" charset="0"/>
              </a:rPr>
              <a:t>Мостафин</a:t>
            </a:r>
            <a:r>
              <a:rPr lang="ru-RU" sz="1800" b="1" dirty="0" smtClean="0">
                <a:latin typeface="Times New Roman" pitchFamily="18" charset="0"/>
                <a:cs typeface="Times New Roman" pitchFamily="18" charset="0"/>
              </a:rPr>
              <a:t>, 162-165б.</a:t>
            </a:r>
            <a:br>
              <a:rPr lang="ru-RU" sz="1800" b="1" dirty="0" smtClean="0">
                <a:latin typeface="Times New Roman" pitchFamily="18" charset="0"/>
                <a:cs typeface="Times New Roman" pitchFamily="18" charset="0"/>
              </a:rPr>
            </a:br>
            <a:r>
              <a:rPr lang="ru-RU" sz="1800" b="1" dirty="0" smtClean="0">
                <a:latin typeface="Times New Roman" pitchFamily="18" charset="0"/>
                <a:cs typeface="Times New Roman" pitchFamily="18" charset="0"/>
              </a:rPr>
              <a:t>3. </a:t>
            </a:r>
            <a:r>
              <a:rPr lang="tt-RU" sz="1800" b="1" dirty="0" smtClean="0">
                <a:latin typeface="Times New Roman" pitchFamily="18" charset="0"/>
                <a:cs typeface="Times New Roman" pitchFamily="18" charset="0"/>
              </a:rPr>
              <a:t>“Мәйдан ” журналы, №3, 2011.</a:t>
            </a:r>
            <a:endParaRPr lang="ru-RU" sz="1800" b="1" dirty="0">
              <a:latin typeface="Times New Roman" pitchFamily="18" charset="0"/>
              <a:cs typeface="Times New Roman" pitchFamily="18" charset="0"/>
            </a:endParaRPr>
          </a:p>
        </p:txBody>
      </p:sp>
      <p:sp>
        <p:nvSpPr>
          <p:cNvPr id="3" name="Текст 2"/>
          <p:cNvSpPr>
            <a:spLocks noGrp="1"/>
          </p:cNvSpPr>
          <p:nvPr>
            <p:ph type="body" idx="1"/>
          </p:nvPr>
        </p:nvSpPr>
        <p:spPr>
          <a:xfrm>
            <a:off x="1367365" y="428605"/>
            <a:ext cx="6417734" cy="928694"/>
          </a:xfrm>
        </p:spPr>
        <p:style>
          <a:lnRef idx="1">
            <a:schemeClr val="accent1"/>
          </a:lnRef>
          <a:fillRef idx="2">
            <a:schemeClr val="accent1"/>
          </a:fillRef>
          <a:effectRef idx="1">
            <a:schemeClr val="accent1"/>
          </a:effectRef>
          <a:fontRef idx="minor">
            <a:schemeClr val="dk1"/>
          </a:fontRef>
        </p:style>
        <p:txBody>
          <a:bodyPr>
            <a:normAutofit/>
          </a:bodyPr>
          <a:lstStyle/>
          <a:p>
            <a:r>
              <a:rPr lang="tt-RU" b="1" dirty="0" smtClean="0">
                <a:latin typeface="Times New Roman" pitchFamily="18" charset="0"/>
                <a:cs typeface="Times New Roman" pitchFamily="18" charset="0"/>
              </a:rPr>
              <a:t>Файдаланылган әдәбият</a:t>
            </a:r>
            <a:endParaRPr lang="ru-RU" b="1" dirty="0">
              <a:latin typeface="Times New Roman" pitchFamily="18" charset="0"/>
              <a:cs typeface="Times New Roman" pitchFamily="18" charset="0"/>
            </a:endParaRPr>
          </a:p>
        </p:txBody>
      </p:sp>
    </p:spTree>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6297952"/>
          </a:xfrm>
        </p:spPr>
        <p:txBody>
          <a:bodyPr/>
          <a:lstStyle/>
          <a:p>
            <a:endParaRPr lang="ru-RU" dirty="0"/>
          </a:p>
        </p:txBody>
      </p:sp>
      <p:pic>
        <p:nvPicPr>
          <p:cNvPr id="1026" name="Picture 2"/>
          <p:cNvPicPr>
            <a:picLocks noChangeAspect="1" noChangeArrowheads="1"/>
          </p:cNvPicPr>
          <p:nvPr/>
        </p:nvPicPr>
        <p:blipFill>
          <a:blip r:embed="rId2"/>
          <a:srcRect/>
          <a:stretch>
            <a:fillRect/>
          </a:stretch>
        </p:blipFill>
        <p:spPr bwMode="auto">
          <a:xfrm>
            <a:off x="214282" y="0"/>
            <a:ext cx="8715437" cy="7072338"/>
          </a:xfrm>
          <a:prstGeom prst="rect">
            <a:avLst/>
          </a:prstGeom>
          <a:noFill/>
          <a:ln w="9525">
            <a:noFill/>
            <a:miter lim="800000"/>
            <a:headEnd/>
            <a:tailEnd/>
          </a:ln>
          <a:effectLst/>
        </p:spPr>
      </p:pic>
    </p:spTree>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8328"/>
            <a:ext cx="8229600" cy="1018970"/>
          </a:xfrm>
        </p:spPr>
        <p:txBody>
          <a:bodyPr>
            <a:normAutofit fontScale="90000"/>
          </a:bodyPr>
          <a:lstStyle/>
          <a:p>
            <a:pPr>
              <a:lnSpc>
                <a:spcPct val="150000"/>
              </a:lnSpc>
            </a:pPr>
            <a:r>
              <a:rPr lang="ru-RU" sz="2800" b="1" i="1" dirty="0" smtClean="0">
                <a:latin typeface="Times New Roman" pitchFamily="18" charset="0"/>
                <a:cs typeface="Times New Roman" pitchFamily="18" charset="0"/>
              </a:rPr>
              <a:t>Та</a:t>
            </a:r>
            <a:r>
              <a:rPr lang="tt-RU" sz="2800" b="1" i="1" dirty="0" smtClean="0">
                <a:latin typeface="Times New Roman" pitchFamily="18" charset="0"/>
                <a:cs typeface="Times New Roman" pitchFamily="18" charset="0"/>
              </a:rPr>
              <a:t>ң   җиле</a:t>
            </a:r>
            <a:br>
              <a:rPr lang="tt-RU" sz="2800" b="1" i="1" dirty="0" smtClean="0">
                <a:latin typeface="Times New Roman" pitchFamily="18" charset="0"/>
                <a:cs typeface="Times New Roman" pitchFamily="18" charset="0"/>
              </a:rPr>
            </a:br>
            <a:r>
              <a:rPr lang="tt-RU" sz="2800" b="1" i="1" dirty="0" smtClean="0">
                <a:latin typeface="Times New Roman" pitchFamily="18" charset="0"/>
                <a:cs typeface="Times New Roman" pitchFamily="18" charset="0"/>
              </a:rPr>
              <a:t>                                  </a:t>
            </a:r>
            <a:r>
              <a:rPr lang="tt-RU" sz="1800" b="1" i="1" dirty="0" smtClean="0">
                <a:latin typeface="Times New Roman" pitchFamily="18" charset="0"/>
                <a:cs typeface="Times New Roman" pitchFamily="18" charset="0"/>
              </a:rPr>
              <a:t>Фоат Садриевка</a:t>
            </a:r>
            <a:endParaRPr lang="ru-RU" sz="2800" b="1" i="1" dirty="0">
              <a:latin typeface="Times New Roman" pitchFamily="18" charset="0"/>
              <a:cs typeface="Times New Roman" pitchFamily="18" charset="0"/>
            </a:endParaRPr>
          </a:p>
        </p:txBody>
      </p:sp>
      <p:sp>
        <p:nvSpPr>
          <p:cNvPr id="3" name="Содержимое 2"/>
          <p:cNvSpPr>
            <a:spLocks noGrp="1"/>
          </p:cNvSpPr>
          <p:nvPr>
            <p:ph sz="quarter" idx="13"/>
          </p:nvPr>
        </p:nvSpPr>
        <p:spPr>
          <a:xfrm>
            <a:off x="214282" y="1928802"/>
            <a:ext cx="4284565" cy="4197678"/>
          </a:xfrm>
        </p:spPr>
        <p:style>
          <a:lnRef idx="1">
            <a:schemeClr val="accent1"/>
          </a:lnRef>
          <a:fillRef idx="2">
            <a:schemeClr val="accent1"/>
          </a:fillRef>
          <a:effectRef idx="1">
            <a:schemeClr val="accent1"/>
          </a:effectRef>
          <a:fontRef idx="minor">
            <a:schemeClr val="dk1"/>
          </a:fontRef>
        </p:style>
        <p:txBody>
          <a:bodyPr>
            <a:normAutofit/>
          </a:bodyPr>
          <a:lstStyle/>
          <a:p>
            <a:r>
              <a:rPr lang="tt-RU" sz="1800" b="1" i="1" dirty="0" smtClean="0">
                <a:latin typeface="Times New Roman" pitchFamily="18" charset="0"/>
                <a:cs typeface="Times New Roman" pitchFamily="18" charset="0"/>
              </a:rPr>
              <a:t>Әнкәй кулы сыман сыйпап үтә</a:t>
            </a:r>
          </a:p>
          <a:p>
            <a:r>
              <a:rPr lang="tt-RU" sz="1800" b="1" i="1" dirty="0" smtClean="0">
                <a:latin typeface="Times New Roman" pitchFamily="18" charset="0"/>
                <a:cs typeface="Times New Roman" pitchFamily="18" charset="0"/>
              </a:rPr>
              <a:t>Мөслимнәрдән искән Таң җиле,</a:t>
            </a:r>
          </a:p>
          <a:p>
            <a:r>
              <a:rPr lang="tt-RU" sz="1800" b="1" i="1" dirty="0" smtClean="0">
                <a:latin typeface="Times New Roman" pitchFamily="18" charset="0"/>
                <a:cs typeface="Times New Roman" pitchFamily="18" charset="0"/>
              </a:rPr>
              <a:t>Өзгәләнәдер ул</a:t>
            </a:r>
          </a:p>
          <a:p>
            <a:r>
              <a:rPr lang="tt-RU" sz="1800" b="1" i="1" dirty="0" smtClean="0">
                <a:latin typeface="Times New Roman" pitchFamily="18" charset="0"/>
                <a:cs typeface="Times New Roman" pitchFamily="18" charset="0"/>
              </a:rPr>
              <a:t>Замананың</a:t>
            </a:r>
          </a:p>
          <a:p>
            <a:r>
              <a:rPr lang="tt-RU" sz="1800" b="1" i="1" dirty="0" smtClean="0">
                <a:latin typeface="Times New Roman" pitchFamily="18" charset="0"/>
                <a:cs typeface="Times New Roman" pitchFamily="18" charset="0"/>
              </a:rPr>
              <a:t> Сызлый икән, диеп, кай җире?</a:t>
            </a:r>
          </a:p>
          <a:p>
            <a:endParaRPr lang="tt-RU" sz="1800" b="1" i="1" dirty="0" smtClean="0">
              <a:latin typeface="Times New Roman" pitchFamily="18" charset="0"/>
              <a:cs typeface="Times New Roman" pitchFamily="18" charset="0"/>
            </a:endParaRPr>
          </a:p>
          <a:p>
            <a:r>
              <a:rPr lang="tt-RU" sz="1800" b="1" i="1" dirty="0" smtClean="0">
                <a:latin typeface="Times New Roman" pitchFamily="18" charset="0"/>
                <a:cs typeface="Times New Roman" pitchFamily="18" charset="0"/>
              </a:rPr>
              <a:t>Агач саен, тирәк саен түгел – </a:t>
            </a:r>
          </a:p>
          <a:p>
            <a:r>
              <a:rPr lang="tt-RU" sz="1800" b="1" i="1" dirty="0" smtClean="0">
                <a:latin typeface="Times New Roman" pitchFamily="18" charset="0"/>
                <a:cs typeface="Times New Roman" pitchFamily="18" charset="0"/>
              </a:rPr>
              <a:t>Йөрәк саен кагыласыдыр:</a:t>
            </a:r>
          </a:p>
          <a:p>
            <a:r>
              <a:rPr lang="tt-RU" sz="1800" b="1" i="1" dirty="0" smtClean="0">
                <a:latin typeface="Times New Roman" pitchFamily="18" charset="0"/>
                <a:cs typeface="Times New Roman" pitchFamily="18" charset="0"/>
              </a:rPr>
              <a:t>Сыйдыр, җилкәй, </a:t>
            </a:r>
          </a:p>
          <a:p>
            <a:r>
              <a:rPr lang="tt-RU" sz="1800" b="1" i="1" dirty="0" smtClean="0">
                <a:latin typeface="Times New Roman" pitchFamily="18" charset="0"/>
                <a:cs typeface="Times New Roman" pitchFamily="18" charset="0"/>
              </a:rPr>
              <a:t>Илдә исән чакта</a:t>
            </a:r>
          </a:p>
          <a:p>
            <a:r>
              <a:rPr lang="tt-RU" sz="1800" b="1" i="1" dirty="0" smtClean="0">
                <a:latin typeface="Times New Roman" pitchFamily="18" charset="0"/>
                <a:cs typeface="Times New Roman" pitchFamily="18" charset="0"/>
              </a:rPr>
              <a:t>Син үзеңә барын да сыйдыр!</a:t>
            </a:r>
            <a:endParaRPr lang="ru-RU" sz="1800" b="1" i="1" dirty="0">
              <a:latin typeface="Times New Roman" pitchFamily="18" charset="0"/>
              <a:cs typeface="Times New Roman" pitchFamily="18" charset="0"/>
            </a:endParaRPr>
          </a:p>
        </p:txBody>
      </p:sp>
      <p:sp>
        <p:nvSpPr>
          <p:cNvPr id="4" name="Содержимое 3"/>
          <p:cNvSpPr>
            <a:spLocks noGrp="1"/>
          </p:cNvSpPr>
          <p:nvPr>
            <p:ph sz="quarter" idx="14"/>
          </p:nvPr>
        </p:nvSpPr>
        <p:spPr>
          <a:xfrm>
            <a:off x="4645152" y="2428868"/>
            <a:ext cx="4284566" cy="3697612"/>
          </a:xfrm>
        </p:spPr>
        <p:style>
          <a:lnRef idx="1">
            <a:schemeClr val="accent1"/>
          </a:lnRef>
          <a:fillRef idx="2">
            <a:schemeClr val="accent1"/>
          </a:fillRef>
          <a:effectRef idx="1">
            <a:schemeClr val="accent1"/>
          </a:effectRef>
          <a:fontRef idx="minor">
            <a:schemeClr val="dk1"/>
          </a:fontRef>
        </p:style>
        <p:txBody>
          <a:bodyPr>
            <a:normAutofit/>
          </a:bodyPr>
          <a:lstStyle/>
          <a:p>
            <a:r>
              <a:rPr lang="tt-RU" sz="1800" b="1" i="1" dirty="0" smtClean="0">
                <a:latin typeface="Times New Roman" pitchFamily="18" charset="0"/>
                <a:cs typeface="Times New Roman" pitchFamily="18" charset="0"/>
              </a:rPr>
              <a:t>Офыклардан офыкларга җиткер,</a:t>
            </a:r>
          </a:p>
          <a:p>
            <a:r>
              <a:rPr lang="tt-RU" sz="1800" b="1" i="1" dirty="0" smtClean="0">
                <a:latin typeface="Times New Roman" pitchFamily="18" charset="0"/>
                <a:cs typeface="Times New Roman" pitchFamily="18" charset="0"/>
              </a:rPr>
              <a:t>Бәндәләрнең моңын ал да син – </a:t>
            </a:r>
          </a:p>
          <a:p>
            <a:r>
              <a:rPr lang="tt-RU" sz="1800" b="1" i="1" dirty="0" smtClean="0">
                <a:latin typeface="Times New Roman" pitchFamily="18" charset="0"/>
                <a:cs typeface="Times New Roman" pitchFamily="18" charset="0"/>
              </a:rPr>
              <a:t>Җирдәге бу җаннар сабырлыгы</a:t>
            </a:r>
          </a:p>
          <a:p>
            <a:r>
              <a:rPr lang="tt-RU" sz="1800" b="1" i="1" dirty="0" smtClean="0">
                <a:latin typeface="Times New Roman" pitchFamily="18" charset="0"/>
                <a:cs typeface="Times New Roman" pitchFamily="18" charset="0"/>
              </a:rPr>
              <a:t>Алсу таңнар булып аллансын...</a:t>
            </a:r>
          </a:p>
          <a:p>
            <a:endParaRPr lang="tt-RU" sz="1800" b="1" i="1" dirty="0" smtClean="0">
              <a:latin typeface="Times New Roman" pitchFamily="18" charset="0"/>
              <a:cs typeface="Times New Roman" pitchFamily="18" charset="0"/>
            </a:endParaRPr>
          </a:p>
          <a:p>
            <a:r>
              <a:rPr lang="tt-RU" sz="1800" b="1" i="1" dirty="0" smtClean="0">
                <a:latin typeface="Times New Roman" pitchFamily="18" charset="0"/>
                <a:cs typeface="Times New Roman" pitchFamily="18" charset="0"/>
              </a:rPr>
              <a:t>...Таңнар саен юкка өзгәләнмәс,</a:t>
            </a:r>
          </a:p>
          <a:p>
            <a:r>
              <a:rPr lang="tt-RU" sz="1800" b="1" i="1" dirty="0" smtClean="0">
                <a:latin typeface="Times New Roman" pitchFamily="18" charset="0"/>
                <a:cs typeface="Times New Roman" pitchFamily="18" charset="0"/>
              </a:rPr>
              <a:t>Дөн</a:t>
            </a:r>
            <a:r>
              <a:rPr lang="ru-RU" sz="1800" b="1" i="1" dirty="0" err="1" smtClean="0">
                <a:latin typeface="Times New Roman" pitchFamily="18" charset="0"/>
                <a:cs typeface="Times New Roman" pitchFamily="18" charset="0"/>
              </a:rPr>
              <a:t>ь</a:t>
            </a:r>
            <a:r>
              <a:rPr lang="tt-RU" sz="1800" b="1" i="1" dirty="0" smtClean="0">
                <a:latin typeface="Times New Roman" pitchFamily="18" charset="0"/>
                <a:cs typeface="Times New Roman" pitchFamily="18" charset="0"/>
              </a:rPr>
              <a:t>яларның иңләп бар җирен:</a:t>
            </a:r>
          </a:p>
          <a:p>
            <a:r>
              <a:rPr lang="tt-RU" sz="1800" b="1" i="1" dirty="0" smtClean="0">
                <a:latin typeface="Times New Roman" pitchFamily="18" charset="0"/>
                <a:cs typeface="Times New Roman" pitchFamily="18" charset="0"/>
              </a:rPr>
              <a:t>Каерылып Мөслим якларына,</a:t>
            </a:r>
          </a:p>
          <a:p>
            <a:r>
              <a:rPr lang="tt-RU" sz="1800" b="1" i="1" dirty="0" smtClean="0">
                <a:latin typeface="Times New Roman" pitchFamily="18" charset="0"/>
                <a:cs typeface="Times New Roman" pitchFamily="18" charset="0"/>
              </a:rPr>
              <a:t> Юатасы килә Таң җилен...</a:t>
            </a:r>
          </a:p>
          <a:p>
            <a:endParaRPr lang="tt-RU" sz="1800" b="1" i="1" dirty="0" smtClean="0">
              <a:latin typeface="Times New Roman" pitchFamily="18" charset="0"/>
              <a:cs typeface="Times New Roman" pitchFamily="18" charset="0"/>
            </a:endParaRPr>
          </a:p>
          <a:p>
            <a:r>
              <a:rPr lang="tt-RU" sz="1800" b="1" i="1" dirty="0" smtClean="0">
                <a:latin typeface="Times New Roman" pitchFamily="18" charset="0"/>
                <a:cs typeface="Times New Roman" pitchFamily="18" charset="0"/>
              </a:rPr>
              <a:t>                    Харрас Әюп</a:t>
            </a:r>
            <a:endParaRPr lang="ru-RU" sz="1800" b="1" i="1" dirty="0">
              <a:latin typeface="Times New Roman" pitchFamily="18" charset="0"/>
              <a:cs typeface="Times New Roman" pitchFamily="18" charset="0"/>
            </a:endParaRPr>
          </a:p>
        </p:txBody>
      </p:sp>
    </p:spTree>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872067" y="2357430"/>
            <a:ext cx="7408333" cy="3768733"/>
          </a:xfrm>
        </p:spPr>
        <p:style>
          <a:lnRef idx="1">
            <a:schemeClr val="accent1"/>
          </a:lnRef>
          <a:fillRef idx="2">
            <a:schemeClr val="accent1"/>
          </a:fillRef>
          <a:effectRef idx="1">
            <a:schemeClr val="accent1"/>
          </a:effectRef>
          <a:fontRef idx="minor">
            <a:schemeClr val="dk1"/>
          </a:fontRef>
        </p:style>
        <p:txBody>
          <a:bodyPr>
            <a:normAutofit/>
          </a:bodyPr>
          <a:lstStyle/>
          <a:p>
            <a:r>
              <a:rPr lang="tt-RU" sz="1800" b="1" dirty="0" smtClean="0">
                <a:latin typeface="Times New Roman" pitchFamily="18" charset="0"/>
                <a:cs typeface="Times New Roman" pitchFamily="18" charset="0"/>
              </a:rPr>
              <a:t>Кереш</a:t>
            </a:r>
          </a:p>
          <a:p>
            <a:r>
              <a:rPr lang="tt-RU" sz="1800" b="1" dirty="0" smtClean="0">
                <a:latin typeface="Times New Roman" pitchFamily="18" charset="0"/>
                <a:cs typeface="Times New Roman" pitchFamily="18" charset="0"/>
              </a:rPr>
              <a:t>Фоат Садриев – танылган каләм иясе</a:t>
            </a:r>
          </a:p>
          <a:p>
            <a:r>
              <a:rPr lang="tt-RU" sz="1800" b="1" dirty="0" smtClean="0">
                <a:latin typeface="Times New Roman" pitchFamily="18" charset="0"/>
                <a:cs typeface="Times New Roman" pitchFamily="18" charset="0"/>
              </a:rPr>
              <a:t>Төп өлеш</a:t>
            </a:r>
          </a:p>
          <a:p>
            <a:r>
              <a:rPr lang="tt-RU" sz="1800" b="1" dirty="0" smtClean="0">
                <a:latin typeface="Times New Roman" pitchFamily="18" charset="0"/>
                <a:cs typeface="Times New Roman" pitchFamily="18" charset="0"/>
              </a:rPr>
              <a:t>  “Таң җиле” романы – “татар тормышын элекке эзләренә кайтаруны башлап җибәргән беренче карлыгач”  </a:t>
            </a:r>
          </a:p>
          <a:p>
            <a:r>
              <a:rPr lang="tt-RU" sz="1800" b="1" dirty="0" smtClean="0">
                <a:latin typeface="Times New Roman" pitchFamily="18" charset="0"/>
                <a:cs typeface="Times New Roman" pitchFamily="18" charset="0"/>
              </a:rPr>
              <a:t>“Бәхетсезләр бәхете” трилогиясе – авторның һәм татар прозасының җитди казанышы         </a:t>
            </a:r>
          </a:p>
          <a:p>
            <a:r>
              <a:rPr lang="tt-RU" sz="1800" b="1" dirty="0" smtClean="0">
                <a:latin typeface="Times New Roman" pitchFamily="18" charset="0"/>
                <a:cs typeface="Times New Roman" pitchFamily="18" charset="0"/>
              </a:rPr>
              <a:t>Йомгаклау</a:t>
            </a:r>
          </a:p>
          <a:p>
            <a:r>
              <a:rPr lang="tt-RU" sz="1800" b="1" dirty="0" smtClean="0">
                <a:latin typeface="Times New Roman" pitchFamily="18" charset="0"/>
                <a:cs typeface="Times New Roman" pitchFamily="18" charset="0"/>
              </a:rPr>
              <a:t>Язучының иҗат чишмәсе саекмасын</a:t>
            </a:r>
          </a:p>
          <a:p>
            <a:endParaRPr lang="tt-RU" sz="1800" b="1" dirty="0" smtClean="0">
              <a:latin typeface="Times New Roman" pitchFamily="18" charset="0"/>
              <a:cs typeface="Times New Roman" pitchFamily="18" charset="0"/>
            </a:endParaRPr>
          </a:p>
        </p:txBody>
      </p:sp>
      <p:sp>
        <p:nvSpPr>
          <p:cNvPr id="2" name="Заголовок 1"/>
          <p:cNvSpPr>
            <a:spLocks noGrp="1"/>
          </p:cNvSpPr>
          <p:nvPr>
            <p:ph type="title"/>
          </p:nvPr>
        </p:nvSpPr>
        <p:spPr>
          <a:xfrm>
            <a:off x="500034" y="1214422"/>
            <a:ext cx="8229600" cy="1162452"/>
          </a:xfrm>
        </p:spPr>
        <p:style>
          <a:lnRef idx="1">
            <a:schemeClr val="accent1"/>
          </a:lnRef>
          <a:fillRef idx="2">
            <a:schemeClr val="accent1"/>
          </a:fillRef>
          <a:effectRef idx="1">
            <a:schemeClr val="accent1"/>
          </a:effectRef>
          <a:fontRef idx="minor">
            <a:schemeClr val="dk1"/>
          </a:fontRef>
        </p:style>
        <p:txBody>
          <a:bodyPr>
            <a:normAutofit/>
          </a:bodyPr>
          <a:lstStyle/>
          <a:p>
            <a:r>
              <a:rPr lang="tt-RU" sz="2800" b="1" dirty="0" smtClean="0">
                <a:effectLst/>
                <a:latin typeface="Times New Roman" pitchFamily="18" charset="0"/>
                <a:cs typeface="Times New Roman" pitchFamily="18" charset="0"/>
              </a:rPr>
              <a:t>Эчтәлек</a:t>
            </a:r>
            <a:endParaRPr lang="ru-RU" sz="2800" b="1" dirty="0">
              <a:effectLst/>
              <a:latin typeface="Times New Roman" pitchFamily="18" charset="0"/>
              <a:cs typeface="Times New Roman" pitchFamily="18" charset="0"/>
            </a:endParaRPr>
          </a:p>
        </p:txBody>
      </p:sp>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692696"/>
            <a:ext cx="8215370" cy="5808138"/>
          </a:xfrm>
        </p:spPr>
        <p:style>
          <a:lnRef idx="2">
            <a:schemeClr val="accent5"/>
          </a:lnRef>
          <a:fillRef idx="1">
            <a:schemeClr val="lt1"/>
          </a:fillRef>
          <a:effectRef idx="0">
            <a:schemeClr val="accent5"/>
          </a:effectRef>
          <a:fontRef idx="minor">
            <a:schemeClr val="dk1"/>
          </a:fontRef>
        </p:style>
        <p:txBody>
          <a:bodyPr>
            <a:normAutofit fontScale="90000"/>
          </a:bodyPr>
          <a:lstStyle/>
          <a:p>
            <a:pPr>
              <a:lnSpc>
                <a:spcPct val="150000"/>
              </a:lnSpc>
            </a:pPr>
            <a:r>
              <a:rPr lang="tt-RU" sz="1800" b="1" i="1" dirty="0" smtClean="0">
                <a:effectLst/>
                <a:latin typeface="Times New Roman" pitchFamily="18" charset="0"/>
                <a:cs typeface="Times New Roman" pitchFamily="18" charset="0"/>
              </a:rPr>
              <a:t>	</a:t>
            </a:r>
            <a:r>
              <a:rPr lang="tt-RU" sz="2000" b="1" i="1" dirty="0" smtClean="0">
                <a:effectLst/>
                <a:latin typeface="Times New Roman" pitchFamily="18" charset="0"/>
                <a:cs typeface="Times New Roman" pitchFamily="18" charset="0"/>
              </a:rPr>
              <a:t>Фоат Миңлеәхмәт улы Садриев </a:t>
            </a:r>
            <a:r>
              <a:rPr lang="tt-RU" sz="2000" b="1" dirty="0" smtClean="0">
                <a:effectLst/>
                <a:latin typeface="Times New Roman" pitchFamily="18" charset="0"/>
                <a:cs typeface="Times New Roman" pitchFamily="18" charset="0"/>
              </a:rPr>
              <a:t>(10.03.1941) – танылган прозаик һәм драматург. Татарстанның Мөслим районындагы Олы Чакмак авылында туып үскән, белем алган һәм хезмәт юлын башлаган язучы ул. Колхозчы, сатучы-өйрәнчек, авыл китапханәсендә мөдир, Сарман һәм Мөслим район газеталарында әдәби хезмәткәр, бүлек мөдире булып эшли. Төп хезмәтеннән аерылмыйча, Казан дәүләт университетының татар филологиясе бүлеген  тәмамлый.                                                                                               </a:t>
            </a:r>
            <a:br>
              <a:rPr lang="tt-RU" sz="2000" b="1" dirty="0" smtClean="0">
                <a:effectLst/>
                <a:latin typeface="Times New Roman" pitchFamily="18" charset="0"/>
                <a:cs typeface="Times New Roman" pitchFamily="18" charset="0"/>
              </a:rPr>
            </a:br>
            <a:r>
              <a:rPr lang="tt-RU" sz="2000" b="1" dirty="0" smtClean="0">
                <a:effectLst/>
                <a:latin typeface="Times New Roman" pitchFamily="18" charset="0"/>
                <a:cs typeface="Times New Roman" pitchFamily="18" charset="0"/>
              </a:rPr>
              <a:t>	</a:t>
            </a:r>
            <a:r>
              <a:rPr lang="tt-RU" sz="2000" b="1" i="1" dirty="0" smtClean="0">
                <a:effectLst/>
                <a:latin typeface="Times New Roman" pitchFamily="18" charset="0"/>
                <a:cs typeface="Times New Roman" pitchFamily="18" charset="0"/>
              </a:rPr>
              <a:t>Фоат Садриев – </a:t>
            </a:r>
            <a:r>
              <a:rPr lang="tt-RU" sz="2000" b="1" dirty="0" smtClean="0">
                <a:effectLst/>
                <a:latin typeface="Times New Roman" pitchFamily="18" charset="0"/>
                <a:cs typeface="Times New Roman" pitchFamily="18" charset="0"/>
              </a:rPr>
              <a:t>егермеләп сәхнә әсәре авторы. Драматург буларак, Әлмәт татар дәүләт драма театры белән хезмәттәшлек итә. Бу театрда сәхнәләштерелгән әсәрләре тамашачылар һәм театр тәнкыйте тарафыннан җылы кабул ителә. </a:t>
            </a:r>
            <a:br>
              <a:rPr lang="tt-RU" sz="2000" b="1" dirty="0" smtClean="0">
                <a:effectLst/>
                <a:latin typeface="Times New Roman" pitchFamily="18" charset="0"/>
                <a:cs typeface="Times New Roman" pitchFamily="18" charset="0"/>
              </a:rPr>
            </a:br>
            <a:r>
              <a:rPr lang="tt-RU" sz="2000" b="1" i="1" dirty="0" smtClean="0">
                <a:effectLst/>
                <a:latin typeface="Times New Roman" pitchFamily="18" charset="0"/>
                <a:cs typeface="Times New Roman" pitchFamily="18" charset="0"/>
              </a:rPr>
              <a:t> 	Фоат Садриев  </a:t>
            </a:r>
            <a:r>
              <a:rPr lang="tt-RU" sz="2000" b="1" dirty="0" smtClean="0">
                <a:effectLst/>
                <a:latin typeface="Times New Roman" pitchFamily="18" charset="0"/>
                <a:cs typeface="Times New Roman" pitchFamily="18" charset="0"/>
              </a:rPr>
              <a:t>хикәяләре, повест</a:t>
            </a:r>
            <a:r>
              <a:rPr lang="ru-RU" sz="2000" b="1" dirty="0" err="1" smtClean="0">
                <a:effectLst/>
                <a:latin typeface="Times New Roman" pitchFamily="18" charset="0"/>
                <a:cs typeface="Times New Roman" pitchFamily="18" charset="0"/>
              </a:rPr>
              <a:t>ьлары</a:t>
            </a:r>
            <a:r>
              <a:rPr lang="ru-RU" sz="2000" b="1" dirty="0" smtClean="0">
                <a:effectLst/>
                <a:latin typeface="Times New Roman" pitchFamily="18" charset="0"/>
                <a:cs typeface="Times New Roman" pitchFamily="18" charset="0"/>
              </a:rPr>
              <a:t>, </a:t>
            </a:r>
            <a:r>
              <a:rPr lang="ru-RU" sz="2000" b="1" dirty="0" err="1" smtClean="0">
                <a:effectLst/>
                <a:latin typeface="Times New Roman" pitchFamily="18" charset="0"/>
                <a:cs typeface="Times New Roman" pitchFamily="18" charset="0"/>
              </a:rPr>
              <a:t>романнары</a:t>
            </a:r>
            <a:r>
              <a:rPr lang="ru-RU" sz="2000" b="1" dirty="0" smtClean="0">
                <a:effectLst/>
                <a:latin typeface="Times New Roman" pitchFamily="18" charset="0"/>
                <a:cs typeface="Times New Roman" pitchFamily="18" charset="0"/>
              </a:rPr>
              <a:t> </a:t>
            </a:r>
            <a:r>
              <a:rPr lang="tt-RU" sz="2000" b="1" dirty="0" smtClean="0">
                <a:effectLst/>
                <a:latin typeface="Times New Roman" pitchFamily="18" charset="0"/>
                <a:cs typeface="Times New Roman" pitchFamily="18" charset="0"/>
              </a:rPr>
              <a:t>тормышчан эчтәлеккә ия булу, үзенчәлекле образлар бирелү, халыкчан юморга байлыгы һәм  йөгерек   теле  белән  җәлеп  итәләр.</a:t>
            </a:r>
            <a:r>
              <a:rPr lang="tt-RU" sz="2000" b="1" i="1" dirty="0" smtClean="0">
                <a:effectLst/>
                <a:latin typeface="Times New Roman" pitchFamily="18" charset="0"/>
                <a:cs typeface="Times New Roman" pitchFamily="18" charset="0"/>
              </a:rPr>
              <a:t> </a:t>
            </a:r>
            <a:endParaRPr lang="ru-RU" sz="2000" b="1" i="1" dirty="0">
              <a:effectLst/>
              <a:latin typeface="Times New Roman" pitchFamily="18" charset="0"/>
              <a:cs typeface="Times New Roman" pitchFamily="18" charset="0"/>
            </a:endParaRPr>
          </a:p>
        </p:txBody>
      </p:sp>
    </p:spTree>
  </p:cSld>
  <p:clrMapOvr>
    <a:masterClrMapping/>
  </p:clrMapOvr>
  <p:transition spd="slow">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1857364"/>
            <a:ext cx="7786742" cy="4572032"/>
          </a:xfrm>
        </p:spPr>
        <p:style>
          <a:lnRef idx="1">
            <a:schemeClr val="accent1"/>
          </a:lnRef>
          <a:fillRef idx="2">
            <a:schemeClr val="accent1"/>
          </a:fillRef>
          <a:effectRef idx="1">
            <a:schemeClr val="accent1"/>
          </a:effectRef>
          <a:fontRef idx="minor">
            <a:schemeClr val="dk1"/>
          </a:fontRef>
        </p:style>
        <p:txBody>
          <a:bodyPr>
            <a:noAutofit/>
          </a:bodyPr>
          <a:lstStyle/>
          <a:p>
            <a:pPr>
              <a:lnSpc>
                <a:spcPct val="150000"/>
              </a:lnSpc>
            </a:pPr>
            <a:r>
              <a:rPr lang="tt-RU" sz="1800" b="1" i="1" dirty="0" smtClean="0">
                <a:latin typeface="Times New Roman" pitchFamily="18" charset="0"/>
                <a:cs typeface="Times New Roman" pitchFamily="18" charset="0"/>
              </a:rPr>
              <a:t>Иҗатына бер караш</a:t>
            </a:r>
            <a:r>
              <a:rPr lang="tt-RU" sz="1800" b="1" dirty="0" smtClean="0">
                <a:latin typeface="Times New Roman" pitchFamily="18" charset="0"/>
                <a:cs typeface="Times New Roman" pitchFamily="18" charset="0"/>
              </a:rPr>
              <a:t/>
            </a:r>
            <a:br>
              <a:rPr lang="tt-RU" sz="1800" b="1" dirty="0" smtClean="0">
                <a:latin typeface="Times New Roman" pitchFamily="18" charset="0"/>
                <a:cs typeface="Times New Roman" pitchFamily="18" charset="0"/>
              </a:rPr>
            </a:br>
            <a:r>
              <a:rPr lang="tt-RU" sz="1800" b="1" dirty="0" smtClean="0">
                <a:latin typeface="Times New Roman" pitchFamily="18" charset="0"/>
                <a:cs typeface="Times New Roman" pitchFamily="18" charset="0"/>
              </a:rPr>
              <a:t>“Ата – кызны, ана улны белмәс дәрәҗәгә җиткән,  яш</a:t>
            </a:r>
            <a:r>
              <a:rPr lang="ru-RU" sz="1800" b="1" dirty="0" err="1" smtClean="0">
                <a:latin typeface="Times New Roman" pitchFamily="18" charset="0"/>
                <a:cs typeface="Times New Roman" pitchFamily="18" charset="0"/>
              </a:rPr>
              <a:t>ь</a:t>
            </a:r>
            <a:r>
              <a:rPr lang="tt-RU" sz="1800" b="1" dirty="0" smtClean="0">
                <a:latin typeface="Times New Roman" pitchFamily="18" charset="0"/>
                <a:cs typeface="Times New Roman" pitchFamily="18" charset="0"/>
              </a:rPr>
              <a:t>ләрнең – картларга, балаларның аталарына хөрмәтләре төкәнгән безнең болгавыр чорда Фоат Садриевның “Таң җиле” романы чыгу – үткәннәребезгә кире кайтырга, мәсләгебезне яңартырга әле соң түгел дигән сүз. Омтылышларыбыз әле сүнмәгән, исән дигән сүз. “Таң җиле”,минем фикеремчә, милли әдәбиятыбызда татар тормышын элекке эзләренә кайтаруны башлап җибәргән беренче карлыгачлардан. Афәрин, аягы җиңел булсын, иман яңартканда бүгенге укучы өчен мондый әсәрләр бик кирәк.”</a:t>
            </a:r>
            <a:br>
              <a:rPr lang="tt-RU" sz="1800" b="1" dirty="0" smtClean="0">
                <a:latin typeface="Times New Roman" pitchFamily="18" charset="0"/>
                <a:cs typeface="Times New Roman" pitchFamily="18" charset="0"/>
              </a:rPr>
            </a:br>
            <a:r>
              <a:rPr lang="tt-RU" sz="1800" b="1" i="1" dirty="0" smtClean="0">
                <a:latin typeface="Times New Roman" pitchFamily="18" charset="0"/>
                <a:cs typeface="Times New Roman" pitchFamily="18" charset="0"/>
              </a:rPr>
              <a:t>Гурий Тавлин</a:t>
            </a:r>
            <a:endParaRPr lang="ru-RU" sz="1800" b="1" i="1" dirty="0">
              <a:latin typeface="Times New Roman" pitchFamily="18" charset="0"/>
              <a:cs typeface="Times New Roman" pitchFamily="18" charset="0"/>
            </a:endParaRPr>
          </a:p>
        </p:txBody>
      </p:sp>
    </p:spTree>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071546"/>
            <a:ext cx="8143932" cy="5501296"/>
          </a:xfrm>
        </p:spPr>
        <p:style>
          <a:lnRef idx="2">
            <a:schemeClr val="accent5"/>
          </a:lnRef>
          <a:fillRef idx="1">
            <a:schemeClr val="lt1"/>
          </a:fillRef>
          <a:effectRef idx="0">
            <a:schemeClr val="accent5"/>
          </a:effectRef>
          <a:fontRef idx="minor">
            <a:schemeClr val="dk1"/>
          </a:fontRef>
        </p:style>
        <p:txBody>
          <a:bodyPr>
            <a:normAutofit fontScale="90000"/>
          </a:bodyPr>
          <a:lstStyle/>
          <a:p>
            <a:pPr>
              <a:lnSpc>
                <a:spcPct val="150000"/>
              </a:lnSpc>
            </a:pPr>
            <a:r>
              <a:rPr lang="tt-RU" sz="1800" b="1" i="1" dirty="0" smtClean="0">
                <a:latin typeface="Times New Roman" pitchFamily="18" charset="0"/>
                <a:cs typeface="Times New Roman" pitchFamily="18" charset="0"/>
              </a:rPr>
              <a:t>	</a:t>
            </a:r>
            <a:r>
              <a:rPr lang="tt-RU" sz="2000" b="1" i="1" dirty="0" smtClean="0">
                <a:latin typeface="Times New Roman" pitchFamily="18" charset="0"/>
                <a:cs typeface="Times New Roman" pitchFamily="18" charset="0"/>
              </a:rPr>
              <a:t>“Таң   җиле” (1993-94)  - </a:t>
            </a:r>
            <a:r>
              <a:rPr lang="tt-RU" sz="2000" b="1" dirty="0" smtClean="0">
                <a:latin typeface="Times New Roman" pitchFamily="18" charset="0"/>
                <a:cs typeface="Times New Roman" pitchFamily="18" charset="0"/>
              </a:rPr>
              <a:t>язучыга танылу алып килгән, яшәү белән үлем хакындагы мәңгелек фәлсәфәгә нигезләнгән  роман ул.  Фоат Садриев, Мөслимдә яшәп иҗат итүче  әдип буларак,  авыл тормышын һәм аның каршылыкларын яхшы белә.  Гыйбрәтле язмышларны сурәтли,  татар авылын һәм аның  хезмәт сөючән кешеләрен яратып, туган ягы табигатен җан җылысы белән сугарып тасвирлый. </a:t>
            </a:r>
            <a:r>
              <a:rPr lang="tt-RU" sz="2000" b="1" dirty="0" smtClean="0">
                <a:effectLst/>
                <a:latin typeface="Times New Roman" pitchFamily="18" charset="0"/>
                <a:cs typeface="Times New Roman" pitchFamily="18" charset="0"/>
              </a:rPr>
              <a:t/>
            </a:r>
            <a:br>
              <a:rPr lang="tt-RU" sz="2000" b="1" dirty="0" smtClean="0">
                <a:effectLst/>
                <a:latin typeface="Times New Roman" pitchFamily="18" charset="0"/>
                <a:cs typeface="Times New Roman" pitchFamily="18" charset="0"/>
              </a:rPr>
            </a:br>
            <a:r>
              <a:rPr lang="tt-RU" sz="2000" b="1" dirty="0" smtClean="0">
                <a:effectLst/>
                <a:latin typeface="Times New Roman" pitchFamily="18" charset="0"/>
                <a:cs typeface="Times New Roman" pitchFamily="18" charset="0"/>
              </a:rPr>
              <a:t>	Әсәрнең төп герое – </a:t>
            </a:r>
            <a:r>
              <a:rPr lang="tt-RU" sz="2000" b="1" i="1" dirty="0" smtClean="0">
                <a:effectLst/>
                <a:latin typeface="Times New Roman" pitchFamily="18" charset="0"/>
                <a:cs typeface="Times New Roman" pitchFamily="18" charset="0"/>
              </a:rPr>
              <a:t>Нуриасма. </a:t>
            </a:r>
            <a:r>
              <a:rPr lang="tt-RU" sz="2000" b="1" dirty="0" smtClean="0">
                <a:effectLst/>
                <a:latin typeface="Times New Roman" pitchFamily="18" charset="0"/>
                <a:cs typeface="Times New Roman" pitchFamily="18" charset="0"/>
              </a:rPr>
              <a:t>“Бу образда әнием Гыйздеямал зур урын алды. Әнием бик яш</a:t>
            </a:r>
            <a:r>
              <a:rPr lang="ru-RU" sz="2000" b="1" dirty="0" err="1" smtClean="0">
                <a:effectLst/>
                <a:latin typeface="Times New Roman" pitchFamily="18" charset="0"/>
                <a:cs typeface="Times New Roman" pitchFamily="18" charset="0"/>
              </a:rPr>
              <a:t>ьл</a:t>
            </a:r>
            <a:r>
              <a:rPr lang="tt-RU" sz="2000" b="1" dirty="0" smtClean="0">
                <a:effectLst/>
                <a:latin typeface="Times New Roman" pitchFamily="18" charset="0"/>
                <a:cs typeface="Times New Roman" pitchFamily="18" charset="0"/>
              </a:rPr>
              <a:t>әй тол калды, әтием сугышта үлгән, мин ятим үстем, икенче әтинең булуын теләмәдем. Тормышның бөтен авырлыклары әни җилкәсенә төште. Колхозда аңа сокланалар иде, бервакытта да эштән курыкмады, тырыш булды... Нуриасмадагы кешелеклелек сыйфатларының күп өлеше җыелма образлар. Һәр татар авылында шундый Нуриасмалар бар,” – дип яза Фоат Садриев.</a:t>
            </a:r>
            <a:r>
              <a:rPr lang="tt-RU" sz="2000" b="1" dirty="0" smtClean="0">
                <a:latin typeface="Times New Roman" pitchFamily="18" charset="0"/>
                <a:cs typeface="Times New Roman" pitchFamily="18" charset="0"/>
              </a:rPr>
              <a:t/>
            </a:r>
            <a:br>
              <a:rPr lang="tt-RU" sz="2000" b="1" dirty="0" smtClean="0">
                <a:latin typeface="Times New Roman" pitchFamily="18" charset="0"/>
                <a:cs typeface="Times New Roman" pitchFamily="18" charset="0"/>
              </a:rPr>
            </a:br>
            <a:r>
              <a:rPr lang="tt-RU" sz="2000" b="1" dirty="0" smtClean="0">
                <a:latin typeface="Times New Roman" pitchFamily="18" charset="0"/>
                <a:cs typeface="Times New Roman" pitchFamily="18" charset="0"/>
              </a:rPr>
              <a:t>	 </a:t>
            </a:r>
            <a:endParaRPr lang="ru-RU" sz="2000" b="1" i="1" dirty="0">
              <a:latin typeface="Times New Roman" pitchFamily="18" charset="0"/>
              <a:cs typeface="Times New Roman" pitchFamily="18" charset="0"/>
            </a:endParaRPr>
          </a:p>
        </p:txBody>
      </p:sp>
    </p:spTree>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785794"/>
            <a:ext cx="8215370" cy="5786478"/>
          </a:xfrm>
        </p:spPr>
        <p:style>
          <a:lnRef idx="2">
            <a:schemeClr val="accent5"/>
          </a:lnRef>
          <a:fillRef idx="1">
            <a:schemeClr val="lt1"/>
          </a:fillRef>
          <a:effectRef idx="0">
            <a:schemeClr val="accent5"/>
          </a:effectRef>
          <a:fontRef idx="minor">
            <a:schemeClr val="dk1"/>
          </a:fontRef>
        </p:style>
        <p:txBody>
          <a:bodyPr>
            <a:noAutofit/>
          </a:bodyPr>
          <a:lstStyle/>
          <a:p>
            <a:pPr>
              <a:lnSpc>
                <a:spcPct val="150000"/>
              </a:lnSpc>
            </a:pPr>
            <a:r>
              <a:rPr lang="tt-RU" sz="1800" b="1" dirty="0" smtClean="0">
                <a:latin typeface="Times New Roman" pitchFamily="18" charset="0"/>
                <a:cs typeface="Times New Roman" pitchFamily="18" charset="0"/>
              </a:rPr>
              <a:t>	Романның беренче җөмләсе үк сүзнең әһәмиятле тема хакында булачагына ишарәли: </a:t>
            </a:r>
            <a:r>
              <a:rPr lang="tt-RU" sz="1800" b="1" dirty="0" smtClean="0">
                <a:effectLst/>
                <a:latin typeface="Times New Roman" pitchFamily="18" charset="0"/>
                <a:cs typeface="Times New Roman" pitchFamily="18" charset="0"/>
              </a:rPr>
              <a:t>“Читтән караганда аны фәрештә дип уйларга мөмкин иде: кардай ак озын күлмәк, кардай яулык астыннан кардай ак чәчләре күренеп тора... Әнә ул, фәрештә сыман, ямь-яшел </a:t>
            </a:r>
            <a:r>
              <a:rPr lang="tt-RU" sz="1800" b="1" dirty="0" err="1" smtClean="0">
                <a:effectLst/>
                <a:latin typeface="Times New Roman" pitchFamily="18" charset="0"/>
                <a:cs typeface="Times New Roman" pitchFamily="18" charset="0"/>
              </a:rPr>
              <a:t>Ык</a:t>
            </a:r>
            <a:r>
              <a:rPr lang="tt-RU" sz="1800" b="1" dirty="0" smtClean="0">
                <a:effectLst/>
                <a:latin typeface="Times New Roman" pitchFamily="18" charset="0"/>
                <a:cs typeface="Times New Roman" pitchFamily="18" charset="0"/>
              </a:rPr>
              <a:t> буена килеп басты, чыкка </a:t>
            </a:r>
            <a:r>
              <a:rPr lang="tt-RU" sz="1800" b="1" dirty="0" err="1" smtClean="0">
                <a:effectLst/>
                <a:latin typeface="Times New Roman" pitchFamily="18" charset="0"/>
                <a:cs typeface="Times New Roman" pitchFamily="18" charset="0"/>
              </a:rPr>
              <a:t>юешләнгән</a:t>
            </a:r>
            <a:r>
              <a:rPr lang="tt-RU" sz="1800" b="1" dirty="0" smtClean="0">
                <a:effectLst/>
                <a:latin typeface="Times New Roman" pitchFamily="18" charset="0"/>
                <a:cs typeface="Times New Roman" pitchFamily="18" charset="0"/>
              </a:rPr>
              <a:t> </a:t>
            </a:r>
            <a:r>
              <a:rPr lang="tt-RU" sz="1800" b="1" dirty="0" err="1" smtClean="0">
                <a:effectLst/>
                <a:latin typeface="Times New Roman" pitchFamily="18" charset="0"/>
                <a:cs typeface="Times New Roman" pitchFamily="18" charset="0"/>
              </a:rPr>
              <a:t>чүәкләрен</a:t>
            </a:r>
            <a:r>
              <a:rPr lang="tt-RU" sz="1800" b="1" dirty="0" smtClean="0">
                <a:effectLst/>
                <a:latin typeface="Times New Roman" pitchFamily="18" charset="0"/>
                <a:cs typeface="Times New Roman" pitchFamily="18" charset="0"/>
              </a:rPr>
              <a:t> янәшә китерде, йөзе илаһи кыяфәткә керде... Таң </a:t>
            </a:r>
            <a:r>
              <a:rPr lang="tt-RU" sz="1800" b="1" dirty="0" err="1" smtClean="0">
                <a:effectLst/>
                <a:latin typeface="Times New Roman" pitchFamily="18" charset="0"/>
                <a:cs typeface="Times New Roman" pitchFamily="18" charset="0"/>
              </a:rPr>
              <a:t>беленә</a:t>
            </a:r>
            <a:r>
              <a:rPr lang="tt-RU" sz="1800" b="1" dirty="0" smtClean="0">
                <a:effectLst/>
                <a:latin typeface="Times New Roman" pitchFamily="18" charset="0"/>
                <a:cs typeface="Times New Roman" pitchFamily="18" charset="0"/>
              </a:rPr>
              <a:t>, таң ата... Исеме үк чыңлап, моң таратып, җырлап тора. Нуриасма гомере буе таңга, кояшка, җиргә табынды, аның өчен илаһи нәрсәләр шул булды.”</a:t>
            </a:r>
            <a:br>
              <a:rPr lang="tt-RU" sz="1800" b="1" dirty="0" smtClean="0">
                <a:effectLst/>
                <a:latin typeface="Times New Roman" pitchFamily="18" charset="0"/>
                <a:cs typeface="Times New Roman" pitchFamily="18" charset="0"/>
              </a:rPr>
            </a:br>
            <a:r>
              <a:rPr lang="tt-RU" sz="1800" b="1" dirty="0">
                <a:effectLst/>
                <a:latin typeface="Times New Roman" pitchFamily="18" charset="0"/>
                <a:cs typeface="Times New Roman" pitchFamily="18" charset="0"/>
              </a:rPr>
              <a:t>	</a:t>
            </a:r>
            <a:r>
              <a:rPr lang="tt-RU" sz="1800" b="1" dirty="0" smtClean="0">
                <a:effectLst/>
                <a:latin typeface="Times New Roman" pitchFamily="18" charset="0"/>
                <a:cs typeface="Times New Roman" pitchFamily="18" charset="0"/>
              </a:rPr>
              <a:t>Факил Әмәкнең “Елга ага да ага” мәкаләсендә төп образга мондый бәяләмә бирелә: “Нуриасма... Эшсөяр, намусы кушканча гына яши алучы Зат, күркәм Хатын-кыз, тыйнак Ана, бәхетле </a:t>
            </a:r>
            <a:r>
              <a:rPr lang="tt-RU" sz="1800" b="1" dirty="0" err="1" smtClean="0">
                <a:effectLst/>
                <a:latin typeface="Times New Roman" pitchFamily="18" charset="0"/>
                <a:cs typeface="Times New Roman" pitchFamily="18" charset="0"/>
              </a:rPr>
              <a:t>Акъәби</a:t>
            </a:r>
            <a:r>
              <a:rPr lang="tt-RU" sz="1800" b="1" dirty="0" smtClean="0">
                <a:effectLst/>
                <a:latin typeface="Times New Roman" pitchFamily="18" charset="0"/>
                <a:cs typeface="Times New Roman" pitchFamily="18" charset="0"/>
              </a:rPr>
              <a:t>. Кемдер ташлап калдырган ятим баланы карап үстергән, Кеше иткән миһербанлы җан, сабыр хуҗабикә, игелекле килен... Нинди генә хәлләрдә дә иманын сатмаган, гаделлек өчен утка керергә дә әзер Нуриасмага баш имәскә мөмкинме соң?”</a:t>
            </a:r>
            <a:endParaRPr lang="ru-RU" sz="1800" b="1" dirty="0">
              <a:effectLst/>
              <a:latin typeface="Times New Roman" pitchFamily="18" charset="0"/>
              <a:cs typeface="Times New Roman" pitchFamily="18" charset="0"/>
            </a:endParaRPr>
          </a:p>
        </p:txBody>
      </p:sp>
    </p:spTree>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2910" y="1643050"/>
            <a:ext cx="8001056" cy="4929222"/>
          </a:xfrm>
        </p:spPr>
        <p:style>
          <a:lnRef idx="1">
            <a:schemeClr val="accent1"/>
          </a:lnRef>
          <a:fillRef idx="2">
            <a:schemeClr val="accent1"/>
          </a:fillRef>
          <a:effectRef idx="1">
            <a:schemeClr val="accent1"/>
          </a:effectRef>
          <a:fontRef idx="minor">
            <a:schemeClr val="dk1"/>
          </a:fontRef>
        </p:style>
        <p:txBody>
          <a:bodyPr>
            <a:noAutofit/>
          </a:bodyPr>
          <a:lstStyle/>
          <a:p>
            <a:pPr>
              <a:lnSpc>
                <a:spcPct val="150000"/>
              </a:lnSpc>
            </a:pPr>
            <a:r>
              <a:rPr lang="tt-RU" sz="1800" b="1" i="1" dirty="0" smtClean="0">
                <a:latin typeface="Times New Roman" pitchFamily="18" charset="0"/>
                <a:cs typeface="Times New Roman" pitchFamily="18" charset="0"/>
              </a:rPr>
              <a:t>Иҗатына бер караш</a:t>
            </a:r>
            <a:br>
              <a:rPr lang="tt-RU" sz="1800" b="1" i="1" dirty="0" smtClean="0">
                <a:latin typeface="Times New Roman" pitchFamily="18" charset="0"/>
                <a:cs typeface="Times New Roman" pitchFamily="18" charset="0"/>
              </a:rPr>
            </a:br>
            <a:r>
              <a:rPr lang="tt-RU" sz="1800" b="1" i="1" dirty="0" smtClean="0">
                <a:latin typeface="Times New Roman" pitchFamily="18" charset="0"/>
                <a:cs typeface="Times New Roman" pitchFamily="18" charset="0"/>
              </a:rPr>
              <a:t/>
            </a:r>
            <a:br>
              <a:rPr lang="tt-RU" sz="1800" b="1" i="1" dirty="0" smtClean="0">
                <a:latin typeface="Times New Roman" pitchFamily="18" charset="0"/>
                <a:cs typeface="Times New Roman" pitchFamily="18" charset="0"/>
              </a:rPr>
            </a:br>
            <a:r>
              <a:rPr lang="tt-RU" sz="1800" b="1" i="1" dirty="0" smtClean="0">
                <a:latin typeface="Times New Roman" pitchFamily="18" charset="0"/>
                <a:cs typeface="Times New Roman" pitchFamily="18" charset="0"/>
              </a:rPr>
              <a:t>“</a:t>
            </a:r>
            <a:r>
              <a:rPr lang="tt-RU" sz="1800" b="1" dirty="0" smtClean="0">
                <a:latin typeface="Times New Roman" pitchFamily="18" charset="0"/>
                <a:cs typeface="Times New Roman" pitchFamily="18" charset="0"/>
              </a:rPr>
              <a:t>Бер сүз белән әйткәндә, Фоат Садриевның “Таң җиле”ндәге Ана образы – чын мәгънәсендәге “татар хатыны” дигән зур төшенчәгә ия. Бу китап татар хатынына – Анага мәдхия һәм җыр. Җырны шагыйрь, композитор, музыкант, җырчы тудыра. Соңгы вакытларда радиодан еш кына “Әнкәйнең догалары” җырын тыңлыйбыз. Ул елның иң популяр җырына әйләнде. Бу җырны шагыйрь Роберт Миңнуллин, композитор Илгиз Закиров һәм җырчы Салават Фәтхетдинов кебек талантлы иҗатчылар халык күңеленә илтте. Ә прозаик Фоат Садриев берүзе “Таң җиле” -  “Ана турында җыр” тудыручы шагыйрь, композитор, җырчы булды.</a:t>
            </a:r>
            <a:r>
              <a:rPr lang="tt-RU" sz="1800" b="1" i="1" dirty="0" smtClean="0">
                <a:latin typeface="Times New Roman" pitchFamily="18" charset="0"/>
                <a:cs typeface="Times New Roman" pitchFamily="18" charset="0"/>
              </a:rPr>
              <a:t>”</a:t>
            </a:r>
            <a:br>
              <a:rPr lang="tt-RU" sz="1800" b="1" i="1" dirty="0" smtClean="0">
                <a:latin typeface="Times New Roman" pitchFamily="18" charset="0"/>
                <a:cs typeface="Times New Roman" pitchFamily="18" charset="0"/>
              </a:rPr>
            </a:br>
            <a:r>
              <a:rPr lang="tt-RU" sz="1800" b="1" i="1" dirty="0" smtClean="0">
                <a:latin typeface="Times New Roman" pitchFamily="18" charset="0"/>
                <a:cs typeface="Times New Roman" pitchFamily="18" charset="0"/>
              </a:rPr>
              <a:t>Рафаэл</a:t>
            </a:r>
            <a:r>
              <a:rPr lang="ru-RU" sz="1800" b="1" i="1" dirty="0" err="1" smtClean="0">
                <a:latin typeface="Times New Roman" pitchFamily="18" charset="0"/>
                <a:cs typeface="Times New Roman" pitchFamily="18" charset="0"/>
              </a:rPr>
              <a:t>ь</a:t>
            </a:r>
            <a:r>
              <a:rPr lang="tt-RU" sz="1800" b="1" i="1" dirty="0" smtClean="0">
                <a:latin typeface="Times New Roman" pitchFamily="18" charset="0"/>
                <a:cs typeface="Times New Roman" pitchFamily="18" charset="0"/>
              </a:rPr>
              <a:t> Сибат</a:t>
            </a:r>
            <a:endParaRPr lang="ru-RU" sz="1800" b="1" i="1" dirty="0">
              <a:latin typeface="Times New Roman" pitchFamily="18" charset="0"/>
              <a:cs typeface="Times New Roman" pitchFamily="18" charset="0"/>
            </a:endParaRPr>
          </a:p>
        </p:txBody>
      </p:sp>
    </p:spTree>
  </p:cSld>
  <p:clrMapOvr>
    <a:masterClrMapping/>
  </p:clrMapOvr>
  <p:transition spd="slow">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431</TotalTime>
  <Words>204</Words>
  <Application>Microsoft Office PowerPoint</Application>
  <PresentationFormat>Экран (4:3)</PresentationFormat>
  <Paragraphs>49</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Волна</vt:lpstr>
      <vt:lpstr>I Республика “Фоат Садриев укулары – 2014”   Фоат Садриев – танылган каләм иясе   </vt:lpstr>
      <vt:lpstr>Презентация PowerPoint</vt:lpstr>
      <vt:lpstr>Таң   җиле                                   Фоат Садриевка</vt:lpstr>
      <vt:lpstr>Эчтәлек</vt:lpstr>
      <vt:lpstr> Фоат Миңлеәхмәт улы Садриев (10.03.1941) – танылган прозаик һәм драматург. Татарстанның Мөслим районындагы Олы Чакмак авылында туып үскән, белем алган һәм хезмәт юлын башлаган язучы ул. Колхозчы, сатучы-өйрәнчек, авыл китапханәсендә мөдир, Сарман һәм Мөслим район газеталарында әдәби хезмәткәр, бүлек мөдире булып эшли. Төп хезмәтеннән аерылмыйча, Казан дәүләт университетының татар филологиясе бүлеген  тәмамлый.                                                                                                 Фоат Садриев – егермеләп сәхнә әсәре авторы. Драматург буларак, Әлмәт татар дәүләт драма театры белән хезмәттәшлек итә. Бу театрда сәхнәләштерелгән әсәрләре тамашачылар һәм театр тәнкыйте тарафыннан җылы кабул ителә.    Фоат Садриев  хикәяләре, повестьлары, романнары тормышчан эчтәлеккә ия булу, үзенчәлекле образлар бирелү, халыкчан юморга байлыгы һәм  йөгерек   теле  белән  җәлеп  итәләр. </vt:lpstr>
      <vt:lpstr>Иҗатына бер караш “Ата – кызны, ана улны белмәс дәрәҗәгә җиткән,  яшьләрнең – картларга, балаларның аталарына хөрмәтләре төкәнгән безнең болгавыр чорда Фоат Садриевның “Таң җиле” романы чыгу – үткәннәребезгә кире кайтырга, мәсләгебезне яңартырга әле соң түгел дигән сүз. Омтылышларыбыз әле сүнмәгән, исән дигән сүз. “Таң җиле”,минем фикеремчә, милли әдәбиятыбызда татар тормышын элекке эзләренә кайтаруны башлап җибәргән беренче карлыгачлардан. Афәрин, аягы җиңел булсын, иман яңартканда бүгенге укучы өчен мондый әсәрләр бик кирәк.” Гурий Тавлин</vt:lpstr>
      <vt:lpstr> “Таң   җиле” (1993-94)  - язучыга танылу алып килгән, яшәү белән үлем хакындагы мәңгелек фәлсәфәгә нигезләнгән  роман ул.  Фоат Садриев, Мөслимдә яшәп иҗат итүче  әдип буларак,  авыл тормышын һәм аның каршылыкларын яхшы белә.  Гыйбрәтле язмышларны сурәтли,  татар авылын һәм аның  хезмәт сөючән кешеләрен яратып, туган ягы табигатен җан җылысы белән сугарып тасвирлый.   Әсәрнең төп герое – Нуриасма. “Бу образда әнием Гыйздеямал зур урын алды. Әнием бик яшьләй тол калды, әтием сугышта үлгән, мин ятим үстем, икенче әтинең булуын теләмәдем. Тормышның бөтен авырлыклары әни җилкәсенә төште. Колхозда аңа сокланалар иде, бервакытта да эштән курыкмады, тырыш булды... Нуриасмадагы кешелеклелек сыйфатларының күп өлеше җыелма образлар. Һәр татар авылында шундый Нуриасмалар бар,” – дип яза Фоат Садриев.   </vt:lpstr>
      <vt:lpstr> Романның беренче җөмләсе үк сүзнең әһәмиятле тема хакында булачагына ишарәли: “Читтән караганда аны фәрештә дип уйларга мөмкин иде: кардай ак озын күлмәк, кардай яулык астыннан кардай ак чәчләре күренеп тора... Әнә ул, фәрештә сыман, ямь-яшел Ык буена килеп басты, чыкка юешләнгән чүәкләрен янәшә китерде, йөзе илаһи кыяфәткә керде... Таң беленә, таң ата... Исеме үк чыңлап, моң таратып, җырлап тора. Нуриасма гомере буе таңга, кояшка, җиргә табынды, аның өчен илаһи нәрсәләр шул булды.”  Факил Әмәкнең “Елга ага да ага” мәкаләсендә төп образга мондый бәяләмә бирелә: “Нуриасма... Эшсөяр, намусы кушканча гына яши алучы Зат, күркәм Хатын-кыз, тыйнак Ана, бәхетле Акъәби. Кемдер ташлап калдырган ятим баланы карап үстергән, Кеше иткән миһербанлы җан, сабыр хуҗабикә, игелекле килен... Нинди генә хәлләрдә дә иманын сатмаган, гаделлек өчен утка керергә дә әзер Нуриасмага баш имәскә мөмкинме соң?”</vt:lpstr>
      <vt:lpstr>Иҗатына бер караш  “Бер сүз белән әйткәндә, Фоат Садриевның “Таң җиле”ндәге Ана образы – чын мәгънәсендәге “татар хатыны” дигән зур төшенчәгә ия. Бу китап татар хатынына – Анага мәдхия һәм җыр. Җырны шагыйрь, композитор, музыкант, җырчы тудыра. Соңгы вакытларда радиодан еш кына “Әнкәйнең догалары” җырын тыңлыйбыз. Ул елның иң популяр җырына әйләнде. Бу җырны шагыйрь Роберт Миңнуллин, композитор Илгиз Закиров һәм җырчы Салават Фәтхетдинов кебек талантлы иҗатчылар халык күңеленә илтте. Ә прозаик Фоат Садриев берүзе “Таң җиле” -  “Ана турында җыр” тудыручы шагыйрь, композитор, җырчы булды.” Рафаэль Сибат</vt:lpstr>
      <vt:lpstr> “Бәхетсезләр бәхете” трилогиясе – язучының һәм хәзерге татар прозасының җитди казанышы. Әсәрнең төп проблемасы – адәм баласы бәхетле булырга, үзен һәм башкаларны бәхетле итү өчен көрәшергә тиеш дигән фикерне уздыру.  “Баштан ук әйтим – исеме уңышлы түгел. Ниндидер мескенлеккә ишарә бар. Һәрхәлдә, укучы күңелен тартып, җәлеп итеп тормый, минемчә. Шулай да бу әсәрдә кырыс чынбарлык бар. Роман уйландыра, үткән тормышыбызга башкача карарга, аны тирәнрәк аңларга ярдәм итә,” – дип язды Рафаэль Мостафин “Бәхетлеләр һәм бәхетсезләр” мәкаләсендә.</vt:lpstr>
      <vt:lpstr>Иҗатына бер караш  “Инглиз язучысы Генри Джеймес: “Вакыйгалар – характерның гәүдәләнеше ул,” – дигән. Без анализлый торган трилогиядә дә геройларның кем булуы нәкъ менә йөзгә-йөз очрашуга яки конфликтка корылган реалистик вакыйгалар барышында, аларның үз-үзләрен ни рәвешле тотышында ачыла.   Фоат Садриевның реалист язучы буларак көчле ягы шунда: ул әсәрнең төзелеш-композициясен һәм аңа бәйләнешле сюжет тармакларын бертуктаусыз үсә, көчәя баручы вакыйгалар тезмәсенә кора белә, укучыны гел киеренкелектә тота.” Марсель Бакиров</vt:lpstr>
      <vt:lpstr> “Бәхетсезләр бәхете”ндә сурәтләнгән образлар киеренке вакыйгаларда һәм психологик тирәнлектә биреләләр. Ирек белән Зәнфирәнең мәхәббәт газаплары, авыр һәм гыйбрәтле язмышка дучар булган Сөембикә, бушка үткән гомер йомгагын сүтә-сүтә үкенүче һәм бозык юлга баскан уллары Рашат өчен янып-көюче Миңзаһит Арсланов белән хатыны Хәят...   Автор тискәре геройларын да кызганып, борчылып тасвирлый. Бер мәртәбә генә бирелгән гомерләрендә бәхетләрен таба алмауларына яки үз бәхетләренә аяк чалуларына чын йөрәктән өзгәләнә.  Әсәр оптимистик рухта тәмамлана. Шулай итеп автор авырлыклар аша яктыга, югарыга таба юл алырга кирәклегенә басым ясый, киләчәккә якты өмет уята.</vt:lpstr>
      <vt:lpstr> Татар укучысына проза әсәрләре һәм пьсалары белән якын булган Фоат Садриев геройлары гадиләр. Көндәлек яшәешебезне халыкчан тел белән тасвирлап бирә, гыйбрәт алырлык вакыйгалар белән таныштыра әдип безне.  Йомгаклап шуны әйтәсе килә: Фоат Садриев әсәрләре тормышны тагын да мәгънәлерәк, яшәүне тагын да ямьлерәк, кадерлерәк итеп тоярга ярдәм итә. Авторның үз сүзләре белән әйткәндә “игеннәр иле, тугайлар иле, чишмәләр иле, җырлар-моңнар иле булып Мөслим төбәге гөрли-гөрли яшәвен” дәвам итсен, язучының иҗат чишмәсе саекмасын.</vt:lpstr>
      <vt:lpstr>1. “Казан утлары” журналы, №3, 2001 – “Елга ага да ага”, Факил Әмәк, 181-183б. 2. “Казан утлары” журналы, №6, 2002 – “Бәхетлеләр һәм бәхетсезләр”, Рафаэль Мостафин, 162-165б. 3. “Мәйдан ” журналы, №3, 2011.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Республика “Фоат Садриев укулары – 2014”   Фоат Садриев – танылган каләм иясе   </dc:title>
  <cp:lastModifiedBy>Ханипова Гулуза</cp:lastModifiedBy>
  <cp:revision>47</cp:revision>
  <dcterms:modified xsi:type="dcterms:W3CDTF">2014-03-14T05:51:32Z</dcterms:modified>
</cp:coreProperties>
</file>