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8" r:id="rId2"/>
    <p:sldId id="264" r:id="rId3"/>
    <p:sldId id="256" r:id="rId4"/>
    <p:sldId id="276" r:id="rId5"/>
    <p:sldId id="279" r:id="rId6"/>
    <p:sldId id="280" r:id="rId7"/>
    <p:sldId id="273" r:id="rId8"/>
    <p:sldId id="266" r:id="rId9"/>
    <p:sldId id="284" r:id="rId10"/>
    <p:sldId id="268" r:id="rId11"/>
    <p:sldId id="269" r:id="rId12"/>
    <p:sldId id="283" r:id="rId13"/>
    <p:sldId id="270" r:id="rId14"/>
    <p:sldId id="271" r:id="rId15"/>
    <p:sldId id="282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оспитателям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Учебно-тематическое планирование по русскому языку Класс 1 Количество часов Всего 165 часов; в неделю 5 час. Плановых контроль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086975" cy="70008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   Я </a:t>
            </a:r>
            <a:r>
              <a:rPr lang="ru-RU" sz="2400" b="1" dirty="0">
                <a:latin typeface="Comic Sans MS" panose="030F0702030302020204" pitchFamily="66" charset="0"/>
              </a:rPr>
              <a:t>всей душой привязан к родине. Мне всё дорого. Нельзя не восхищаться русским пейзажем.  </a:t>
            </a:r>
            <a:r>
              <a:rPr lang="ru-RU" sz="2400" b="1" dirty="0" smtClean="0">
                <a:latin typeface="Comic Sans MS" panose="030F0702030302020204" pitchFamily="66" charset="0"/>
              </a:rPr>
              <a:t>Я </a:t>
            </a:r>
            <a:r>
              <a:rPr lang="ru-RU" sz="2400" b="1" dirty="0">
                <a:latin typeface="Comic Sans MS" panose="030F0702030302020204" pitchFamily="66" charset="0"/>
              </a:rPr>
              <a:t>восхищаюсь и первым ландышем, и маленьким стрижом, и </a:t>
            </a:r>
            <a:r>
              <a:rPr lang="ru-RU" sz="2400" b="1" dirty="0" smtClean="0">
                <a:latin typeface="Comic Sans MS" panose="030F0702030302020204" pitchFamily="66" charset="0"/>
              </a:rPr>
              <a:t>деловитым </a:t>
            </a:r>
            <a:r>
              <a:rPr lang="ru-RU" sz="2400" b="1" dirty="0">
                <a:latin typeface="Comic Sans MS" panose="030F0702030302020204" pitchFamily="66" charset="0"/>
              </a:rPr>
              <a:t>грачом, который ходит вдоль дорог.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    По </a:t>
            </a:r>
            <a:r>
              <a:rPr lang="ru-RU" sz="2400" b="1" dirty="0">
                <a:latin typeface="Comic Sans MS" panose="030F0702030302020204" pitchFamily="66" charset="0"/>
              </a:rPr>
              <a:t>пшеничному полю  прохожу я узкою межой и любуюсь. Ранним утром выйдет  из-за облаков солнце, пробежит  лучом по полям,  раскрасит их.</a:t>
            </a:r>
          </a:p>
          <a:p>
            <a:r>
              <a:rPr lang="ru-RU" sz="2400" b="1" dirty="0">
                <a:latin typeface="Comic Sans MS" panose="030F0702030302020204" pitchFamily="66" charset="0"/>
              </a:rPr>
              <a:t>Вот длинной вереницей тянутся  гуси к ближнему озеру. Розовая чайка взлетит  в небо бесшумной свечой. У озера построен шалаш. Рядом с шалашом стоят    клены. Любуешься каждым деревцем. Наклоняешься над  ключом и пьёшь ледяную воду.</a:t>
            </a:r>
          </a:p>
          <a:p>
            <a:r>
              <a:rPr lang="ru-RU" sz="2400" b="1" dirty="0">
                <a:latin typeface="Comic Sans MS" panose="030F0702030302020204" pitchFamily="66" charset="0"/>
              </a:rPr>
              <a:t>Ты видишь эту красоту и осознаёшь, как чудесна  твоя земля. Любовь к Родине согревает тебя.  Лишь за рубежом ты понимаешь истинный смысл пословицы «Каждому свой край сладок». И болеешь за Родину всем  сердцем. </a:t>
            </a:r>
          </a:p>
        </p:txBody>
      </p:sp>
    </p:spTree>
    <p:extLst>
      <p:ext uri="{BB962C8B-B14F-4D97-AF65-F5344CB8AC3E}">
        <p14:creationId xmlns="" xmlns:p14="http://schemas.microsoft.com/office/powerpoint/2010/main" val="30716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617338"/>
              </p:ext>
            </p:extLst>
          </p:nvPr>
        </p:nvGraphicFramePr>
        <p:xfrm>
          <a:off x="1187625" y="4221088"/>
          <a:ext cx="6768752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072"/>
                <a:gridCol w="33846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440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1484784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Найти  в   тексте слова на изучаемую нами орфограмму  «Гласные  о или е после шипящих в окончаниях существительных»  и выписать их в два столбика, выделяя изученную орфограмму.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2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Учебно-тематическое планирование по русскому языку Класс 1 Количество часов Всего 165 часов; в неделю 5 час. Плановых контроль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086975" cy="70008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   Я </a:t>
            </a:r>
            <a:r>
              <a:rPr lang="ru-RU" sz="2400" b="1" dirty="0">
                <a:latin typeface="Comic Sans MS" panose="030F0702030302020204" pitchFamily="66" charset="0"/>
              </a:rPr>
              <a:t>всей душой привязан к родине. Мне всё дорого. Нельзя не восхищаться русским пейзажем.  </a:t>
            </a:r>
            <a:r>
              <a:rPr lang="ru-RU" sz="2400" b="1" dirty="0" smtClean="0">
                <a:latin typeface="Comic Sans MS" panose="030F0702030302020204" pitchFamily="66" charset="0"/>
              </a:rPr>
              <a:t>Я </a:t>
            </a:r>
            <a:r>
              <a:rPr lang="ru-RU" sz="2400" b="1" dirty="0">
                <a:latin typeface="Comic Sans MS" panose="030F0702030302020204" pitchFamily="66" charset="0"/>
              </a:rPr>
              <a:t>восхищаюсь и первым ландышем, и маленьким стрижом, и </a:t>
            </a:r>
            <a:r>
              <a:rPr lang="ru-RU" sz="2400" b="1" dirty="0" smtClean="0">
                <a:latin typeface="Comic Sans MS" panose="030F0702030302020204" pitchFamily="66" charset="0"/>
              </a:rPr>
              <a:t>деловитым </a:t>
            </a:r>
            <a:r>
              <a:rPr lang="ru-RU" sz="2400" b="1" dirty="0">
                <a:latin typeface="Comic Sans MS" panose="030F0702030302020204" pitchFamily="66" charset="0"/>
              </a:rPr>
              <a:t>грачом, который ходит вдоль дорог.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    По </a:t>
            </a:r>
            <a:r>
              <a:rPr lang="ru-RU" sz="2400" b="1" dirty="0">
                <a:latin typeface="Comic Sans MS" panose="030F0702030302020204" pitchFamily="66" charset="0"/>
              </a:rPr>
              <a:t>пшеничному полю  прохожу я узкою межой и любуюсь. Ранним утром выйдет  из-за облаков солнце, пробежит  лучом по полям,  раскрасит их.</a:t>
            </a:r>
          </a:p>
          <a:p>
            <a:r>
              <a:rPr lang="ru-RU" sz="2400" b="1" dirty="0">
                <a:latin typeface="Comic Sans MS" panose="030F0702030302020204" pitchFamily="66" charset="0"/>
              </a:rPr>
              <a:t>Вот длинной вереницей тянутся  гуси к ближнему озеру. Розовая чайка взлетит  в небо бесшумной свечой. У озера построен шалаш. Рядом с шалашом стоят    клены. Любуешься каждым деревцем. Наклоняешься над  ключом и пьёшь ледяную воду.</a:t>
            </a:r>
          </a:p>
          <a:p>
            <a:r>
              <a:rPr lang="ru-RU" sz="2400" b="1" dirty="0">
                <a:latin typeface="Comic Sans MS" panose="030F0702030302020204" pitchFamily="66" charset="0"/>
              </a:rPr>
              <a:t>Ты видишь эту красоту и осознаёшь, как чудесна  твоя земля. Любовь к Родине согревает тебя.  Лишь за рубежом ты понимаешь истинный смысл пословицы «Каждому свой край сладок». И болеешь за Родину всем  сердцем. </a:t>
            </a:r>
          </a:p>
        </p:txBody>
      </p:sp>
    </p:spTree>
    <p:extLst>
      <p:ext uri="{BB962C8B-B14F-4D97-AF65-F5344CB8AC3E}">
        <p14:creationId xmlns="" xmlns:p14="http://schemas.microsoft.com/office/powerpoint/2010/main" val="30716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6737801"/>
              </p:ext>
            </p:extLst>
          </p:nvPr>
        </p:nvGraphicFramePr>
        <p:xfrm>
          <a:off x="359532" y="116633"/>
          <a:ext cx="8136904" cy="6763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087"/>
                <a:gridCol w="4068817"/>
              </a:tblGrid>
              <a:tr h="728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i="1" dirty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4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i="1" dirty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4400" b="1" i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Ду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ш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ой, стри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ж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ом, гра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ч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ом, ме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ж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ой, лу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ч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ом, све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ч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ой, шала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ш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ом, клю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ч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ом, рубе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ж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ом</a:t>
                      </a:r>
                      <a:endParaRPr lang="ru-RU" sz="4400" b="1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Пейза</a:t>
                      </a:r>
                      <a:r>
                        <a:rPr lang="ru-RU" sz="4400" b="1" i="1" u="dbl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ж</a:t>
                      </a: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ем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ланды</a:t>
                      </a:r>
                      <a:r>
                        <a:rPr lang="ru-RU" sz="4400" b="1" i="1" u="dbl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ш</a:t>
                      </a: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ем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солн</a:t>
                      </a:r>
                      <a:r>
                        <a:rPr lang="ru-RU" sz="4400" b="1" i="1" u="dbl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ц</a:t>
                      </a: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верени</a:t>
                      </a:r>
                      <a:r>
                        <a:rPr lang="ru-RU" sz="4400" b="1" i="1" u="dbl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ц</a:t>
                      </a: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ей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дерев</a:t>
                      </a:r>
                      <a:r>
                        <a:rPr lang="ru-RU" sz="4400" b="1" i="1" u="dbl" baseline="0" dirty="0" smtClean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ц</a:t>
                      </a:r>
                      <a:r>
                        <a:rPr lang="ru-RU" sz="4400" b="1" i="1" dirty="0" smtClean="0">
                          <a:solidFill>
                            <a:srgbClr val="002060"/>
                          </a:solidFill>
                          <a:effectLst/>
                        </a:rPr>
                        <a:t>ем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, серд</a:t>
                      </a:r>
                      <a:r>
                        <a:rPr lang="ru-RU" sz="4400" b="1" i="1" u="dbl" baseline="0" dirty="0"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ц</a:t>
                      </a:r>
                      <a:r>
                        <a:rPr lang="ru-RU" sz="4400" b="1" i="1" dirty="0">
                          <a:solidFill>
                            <a:srgbClr val="002060"/>
                          </a:solidFill>
                          <a:effectLst/>
                        </a:rPr>
                        <a:t>ем</a:t>
                      </a:r>
                      <a:endParaRPr lang="ru-RU" sz="4400" b="1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55776" y="980728"/>
            <a:ext cx="69246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60576" y="1608634"/>
            <a:ext cx="77532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4004" y="3645024"/>
            <a:ext cx="706167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68052" y="1608634"/>
            <a:ext cx="795841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07970" y="4293096"/>
            <a:ext cx="77532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43757" y="2348880"/>
            <a:ext cx="319849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2996952"/>
            <a:ext cx="627597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3717032"/>
            <a:ext cx="705656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1605" y="4293096"/>
            <a:ext cx="808661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20503" y="6309320"/>
            <a:ext cx="771613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68052" y="980728"/>
            <a:ext cx="591108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32471" y="2348880"/>
            <a:ext cx="576064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683" y="2996952"/>
            <a:ext cx="772646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76610" y="4941168"/>
            <a:ext cx="66385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07970" y="5692110"/>
            <a:ext cx="92772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0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1009905"/>
              </p:ext>
            </p:extLst>
          </p:nvPr>
        </p:nvGraphicFramePr>
        <p:xfrm>
          <a:off x="1259632" y="1268760"/>
          <a:ext cx="6624736" cy="4320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/>
                <a:gridCol w="1698282"/>
                <a:gridCol w="2910230"/>
              </a:tblGrid>
              <a:tr h="62901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FFFF00"/>
                          </a:solidFill>
                          <a:effectLst/>
                        </a:rPr>
                        <a:t>Сегодня на уроке</a:t>
                      </a:r>
                      <a:endParaRPr lang="ru-RU" sz="3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узнал…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29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научился… 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062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могу похвалить себя и своих </a:t>
                      </a:r>
                      <a:r>
                        <a:rPr lang="ru-RU" sz="32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одноклассни-ков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</a:rPr>
                        <a:t>за …</a:t>
                      </a:r>
                      <a:endParaRPr lang="ru-RU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rot="19486637">
            <a:off x="3532426" y="1951147"/>
            <a:ext cx="1204532" cy="2732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359277">
            <a:off x="3939175" y="2520966"/>
            <a:ext cx="1024495" cy="2732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990869">
            <a:off x="3799663" y="3266853"/>
            <a:ext cx="925360" cy="2732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65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391foto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563938" y="476250"/>
            <a:ext cx="53292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eresta"/>
              </a:rPr>
              <a:t>Запишите </a:t>
            </a: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eresta"/>
              </a:rPr>
              <a:t>задание на дом!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4335239" y="1772816"/>
            <a:ext cx="4499992" cy="271976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48926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П. 99, упр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. </a:t>
            </a:r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556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стр</a:t>
            </a:r>
            <a:r>
              <a:rPr lang="ru-RU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. </a:t>
            </a:r>
            <a:r>
              <a:rPr lang="ru-RU" sz="40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76</a:t>
            </a:r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.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для презентации день рождения &quot; задача реш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93"/>
            <a:ext cx="9132313" cy="6877893"/>
          </a:xfrm>
          <a:prstGeom prst="rect">
            <a:avLst/>
          </a:prstGeom>
          <a:noFill/>
        </p:spPr>
      </p:pic>
      <p:pic>
        <p:nvPicPr>
          <p:cNvPr id="3" name="Picture 8" descr="Анимашка с надписью спасибо - Спасибо - Анимация GIF - Картинки и анимации - Галерея GIF,PNG,JPG карти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46623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28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567040"/>
            <a:ext cx="10511236" cy="787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94968" y="148478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latin typeface="Comic Sans MS" panose="030F0702030302020204" pitchFamily="66" charset="0"/>
              </a:rPr>
              <a:t>Чешуя у щучки, щетинки у чушки.</a:t>
            </a:r>
            <a:endParaRPr lang="ru-RU" sz="4800" i="1" dirty="0">
              <a:latin typeface="Comic Sans MS" panose="030F0702030302020204" pitchFamily="66" charset="0"/>
            </a:endParaRPr>
          </a:p>
          <a:p>
            <a:pPr algn="ctr"/>
            <a:r>
              <a:rPr lang="ru-RU" sz="4800" b="1" i="1" dirty="0">
                <a:latin typeface="Comic Sans MS" panose="030F0702030302020204" pitchFamily="66" charset="0"/>
              </a:rPr>
              <a:t> </a:t>
            </a:r>
            <a:endParaRPr lang="ru-RU" sz="4800" i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725144"/>
            <a:ext cx="4998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Comic Sans MS" panose="030F0702030302020204" pitchFamily="66" charset="0"/>
              </a:rPr>
              <a:t>Шипящие - </a:t>
            </a:r>
            <a:r>
              <a:rPr lang="ru-RU" sz="3200" b="1" i="1" dirty="0" err="1" smtClean="0">
                <a:latin typeface="Comic Sans MS" panose="030F0702030302020204" pitchFamily="66" charset="0"/>
              </a:rPr>
              <a:t>ж,ш,ч,щ</a:t>
            </a:r>
            <a:r>
              <a:rPr lang="ru-RU" sz="3200" b="1" i="1" dirty="0" smtClean="0">
                <a:latin typeface="Comic Sans MS" panose="030F0702030302020204" pitchFamily="66" charset="0"/>
              </a:rPr>
              <a:t> ,ц</a:t>
            </a:r>
            <a:endParaRPr lang="ru-RU" sz="3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0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187624" y="1268760"/>
            <a:ext cx="6768752" cy="432048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Буквы О и Ё после </a:t>
            </a:r>
            <a:endParaRPr lang="ru-RU" sz="3600" b="1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Monotype Corsiva" pitchFamily="66" charset="0"/>
              <a:cs typeface="Arial"/>
            </a:endParaRPr>
          </a:p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шипящих 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и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Ц</a:t>
            </a: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в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 окончаниях 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существительных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5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31640" y="1700808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Задачи </a:t>
            </a:r>
            <a:r>
              <a:rPr lang="ru-RU" sz="4800" b="1" dirty="0" smtClean="0">
                <a:solidFill>
                  <a:srgbClr val="C00000"/>
                </a:solidFill>
              </a:rPr>
              <a:t>урока:</a:t>
            </a:r>
          </a:p>
          <a:p>
            <a:endParaRPr lang="ru-RU" sz="4800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узнать ………………..</a:t>
            </a:r>
          </a:p>
          <a:p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- научиться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……………...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75656" y="1700808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1. Собрать  слова. </a:t>
            </a:r>
          </a:p>
          <a:p>
            <a:r>
              <a:rPr lang="ru-RU" sz="4800" b="1" dirty="0" smtClean="0"/>
              <a:t>2. Выделить в них морфемы. </a:t>
            </a:r>
          </a:p>
          <a:p>
            <a:r>
              <a:rPr lang="ru-RU" sz="4800" b="1" dirty="0" smtClean="0"/>
              <a:t>3. Определить часть речи. 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59632" y="1125905"/>
            <a:ext cx="669674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работы в парах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работать вместе;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давать высказаться товарищу;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прислушиваться к мнению друг </a:t>
            </a:r>
            <a:r>
              <a:rPr kumimoji="0" lang="ru-RU" sz="2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договориться, кто будет представлять материал.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Рамки для презентаций - Лучш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1" y="-171400"/>
            <a:ext cx="9421847" cy="72008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9915335"/>
              </p:ext>
            </p:extLst>
          </p:nvPr>
        </p:nvGraphicFramePr>
        <p:xfrm>
          <a:off x="467544" y="404664"/>
          <a:ext cx="8280920" cy="694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4248472"/>
              </a:tblGrid>
              <a:tr h="31684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2286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бор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щ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ом   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бор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ов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2286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двор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ом  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коль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о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2286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ме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ж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ой    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лап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ш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ой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клю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ч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ом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товари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щ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ем 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гор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ев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полотен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ем 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серд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репорта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ж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ем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юно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ш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ей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встре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ч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ей</a:t>
                      </a: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4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ru-RU" sz="4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9752" y="620688"/>
            <a:ext cx="8004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412776"/>
            <a:ext cx="8004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36296" y="620688"/>
            <a:ext cx="72008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1412776"/>
            <a:ext cx="67218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2132856"/>
            <a:ext cx="86409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2132856"/>
            <a:ext cx="92772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84200" y="2892864"/>
            <a:ext cx="6480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40642" y="3645024"/>
            <a:ext cx="84336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48508" y="4457630"/>
            <a:ext cx="838944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5229200"/>
            <a:ext cx="915144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2852936"/>
            <a:ext cx="6480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2240" y="5229200"/>
            <a:ext cx="79164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96336" y="3717032"/>
            <a:ext cx="6480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4437112"/>
            <a:ext cx="6480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8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Рамки для презентаций - Лучшая библиот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1" y="-171400"/>
            <a:ext cx="9421847" cy="72008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9915335"/>
              </p:ext>
            </p:extLst>
          </p:nvPr>
        </p:nvGraphicFramePr>
        <p:xfrm>
          <a:off x="467544" y="404664"/>
          <a:ext cx="8280920" cy="6940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2448"/>
                <a:gridCol w="4248472"/>
              </a:tblGrid>
              <a:tr h="31684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2286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бор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щ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оʹм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   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/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бор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оʹв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2286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двор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оʹм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  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коль</a:t>
                      </a:r>
                      <a:r>
                        <a:rPr lang="ru-RU" sz="4400" u="dbl" baseline="0" dirty="0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оʹ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2286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ме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ж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оʹй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    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лап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ш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оʹй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клю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ч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оʹм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товаʹри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щ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ем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 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гоʹр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ев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полотеʹн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ем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 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сеʹрд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2">
                                <a:lumMod val="50000"/>
                              </a:schemeClr>
                            </a:solidFill>
                          </a:uFill>
                        </a:rPr>
                        <a:t>ц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репортаʹ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ж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ем</a:t>
                      </a:r>
                      <a:r>
                        <a:rPr lang="ru-RU" sz="4400" dirty="0" smtClean="0">
                          <a:solidFill>
                            <a:srgbClr val="FF0000"/>
                          </a:solidFill>
                          <a:effectLst/>
                        </a:rPr>
                        <a:t>          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юʹно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ш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ей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встрʹе</a:t>
                      </a:r>
                      <a:r>
                        <a:rPr lang="ru-RU" sz="4400" u="dbl" baseline="0" dirty="0" err="1" smtClean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uFill>
                        </a:rPr>
                        <a:t>ч</a:t>
                      </a:r>
                      <a:r>
                        <a:rPr lang="ru-RU" sz="4400" dirty="0" err="1" smtClean="0">
                          <a:solidFill>
                            <a:srgbClr val="FF0000"/>
                          </a:solidFill>
                          <a:effectLst/>
                        </a:rPr>
                        <a:t>ей</a:t>
                      </a: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4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457200" algn="l"/>
                        </a:tabLst>
                      </a:pPr>
                      <a:endParaRPr lang="ru-RU" sz="4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4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9752" y="620688"/>
            <a:ext cx="8004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412776"/>
            <a:ext cx="8004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620688"/>
            <a:ext cx="72008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1412776"/>
            <a:ext cx="67218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135358"/>
            <a:ext cx="86409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2132856"/>
            <a:ext cx="92772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84200" y="2892864"/>
            <a:ext cx="6480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40642" y="3645024"/>
            <a:ext cx="84336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248508" y="4457630"/>
            <a:ext cx="838944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67744" y="5229200"/>
            <a:ext cx="915144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37930" y="2892864"/>
            <a:ext cx="6480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5157192"/>
            <a:ext cx="79164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40352" y="3717032"/>
            <a:ext cx="6480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4437112"/>
            <a:ext cx="648072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8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s for шаблоны powerpoint - Коллекция рефератов по биол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396536" cy="750683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0"/>
            <a:ext cx="844549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Алгоритм 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3600" b="1" i="1" dirty="0" smtClean="0">
                <a:latin typeface="Comic Sans MS" panose="030F0702030302020204" pitchFamily="66" charset="0"/>
              </a:rPr>
              <a:t>1</a:t>
            </a:r>
            <a:r>
              <a:rPr lang="ru-RU" sz="3600" b="1" i="1" dirty="0">
                <a:latin typeface="Comic Sans MS" panose="030F0702030302020204" pitchFamily="66" charset="0"/>
              </a:rPr>
              <a:t>. Определи часть </a:t>
            </a:r>
            <a:r>
              <a:rPr lang="ru-RU" sz="3600" b="1" i="1" dirty="0" smtClean="0">
                <a:latin typeface="Comic Sans MS" panose="030F0702030302020204" pitchFamily="66" charset="0"/>
              </a:rPr>
              <a:t>речи.</a:t>
            </a:r>
            <a:endParaRPr lang="ru-RU" sz="3600" b="1" i="1" dirty="0">
              <a:latin typeface="Comic Sans MS" panose="030F0702030302020204" pitchFamily="66" charset="0"/>
            </a:endParaRPr>
          </a:p>
          <a:p>
            <a:r>
              <a:rPr lang="ru-RU" sz="3600" b="1" i="1" dirty="0">
                <a:latin typeface="Comic Sans MS" panose="030F0702030302020204" pitchFamily="66" charset="0"/>
              </a:rPr>
              <a:t>2. </a:t>
            </a:r>
            <a:r>
              <a:rPr lang="ru-RU" sz="3600" b="1" i="1" dirty="0" smtClean="0">
                <a:latin typeface="Comic Sans MS" panose="030F0702030302020204" pitchFamily="66" charset="0"/>
              </a:rPr>
              <a:t>Поставь </a:t>
            </a:r>
            <a:r>
              <a:rPr lang="ru-RU" sz="3600" b="1" i="1" dirty="0">
                <a:latin typeface="Comic Sans MS" panose="030F0702030302020204" pitchFamily="66" charset="0"/>
              </a:rPr>
              <a:t>ударение.</a:t>
            </a:r>
          </a:p>
          <a:p>
            <a:r>
              <a:rPr lang="ru-RU" sz="3600" b="1" i="1" dirty="0">
                <a:latin typeface="Comic Sans MS" panose="030F0702030302020204" pitchFamily="66" charset="0"/>
              </a:rPr>
              <a:t>3. </a:t>
            </a:r>
            <a:r>
              <a:rPr lang="ru-RU" sz="3600" b="1" i="1" dirty="0" smtClean="0">
                <a:latin typeface="Comic Sans MS" panose="030F0702030302020204" pitchFamily="66" charset="0"/>
              </a:rPr>
              <a:t>Выдели окончание.</a:t>
            </a:r>
            <a:endParaRPr lang="ru-RU" sz="3600" b="1" i="1" dirty="0">
              <a:latin typeface="Comic Sans MS" panose="030F0702030302020204" pitchFamily="66" charset="0"/>
            </a:endParaRPr>
          </a:p>
          <a:p>
            <a:r>
              <a:rPr lang="ru-RU" sz="3600" b="1" i="1" dirty="0">
                <a:latin typeface="Comic Sans MS" panose="030F0702030302020204" pitchFamily="66" charset="0"/>
              </a:rPr>
              <a:t>4. </a:t>
            </a:r>
            <a:r>
              <a:rPr lang="ru-RU" sz="3600" b="1" i="1" dirty="0" smtClean="0">
                <a:latin typeface="Comic Sans MS" panose="030F0702030302020204" pitchFamily="66" charset="0"/>
              </a:rPr>
              <a:t>Выдели </a:t>
            </a:r>
            <a:r>
              <a:rPr lang="ru-RU" sz="3600" b="1" i="1" dirty="0">
                <a:latin typeface="Comic Sans MS" panose="030F0702030302020204" pitchFamily="66" charset="0"/>
              </a:rPr>
              <a:t>основу, обрати внимание на букву, которой оканчивается основа. </a:t>
            </a:r>
          </a:p>
          <a:p>
            <a:r>
              <a:rPr lang="ru-RU" sz="3600" b="1" i="1" dirty="0">
                <a:latin typeface="Comic Sans MS" panose="030F0702030302020204" pitchFamily="66" charset="0"/>
              </a:rPr>
              <a:t>5. </a:t>
            </a:r>
            <a:r>
              <a:rPr lang="ru-RU" sz="3600" b="1" i="1" dirty="0" smtClean="0">
                <a:latin typeface="Comic Sans MS" panose="030F0702030302020204" pitchFamily="66" charset="0"/>
              </a:rPr>
              <a:t>Сделай </a:t>
            </a:r>
            <a:r>
              <a:rPr lang="ru-RU" sz="3600" b="1" i="1" dirty="0">
                <a:latin typeface="Comic Sans MS" panose="030F0702030302020204" pitchFamily="66" charset="0"/>
              </a:rPr>
              <a:t>вывод о </a:t>
            </a:r>
            <a:r>
              <a:rPr lang="ru-RU" sz="3600" b="1" i="1" dirty="0" smtClean="0">
                <a:latin typeface="Comic Sans MS" panose="030F0702030302020204" pitchFamily="66" charset="0"/>
              </a:rPr>
              <a:t>написании гласной: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под ударением -  </a:t>
            </a:r>
          </a:p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пиши </a:t>
            </a:r>
            <a:r>
              <a:rPr lang="ru-RU" sz="36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</a:t>
            </a:r>
            <a:r>
              <a:rPr lang="ru-RU" sz="3600" b="1" i="1" dirty="0" smtClean="0">
                <a:latin typeface="Comic Sans MS" panose="030F0702030302020204" pitchFamily="66" charset="0"/>
              </a:rPr>
              <a:t>,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без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ударения – </a:t>
            </a:r>
            <a:r>
              <a:rPr lang="ru-RU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Ё.</a:t>
            </a:r>
          </a:p>
        </p:txBody>
      </p:sp>
    </p:spTree>
    <p:extLst>
      <p:ext uri="{BB962C8B-B14F-4D97-AF65-F5344CB8AC3E}">
        <p14:creationId xmlns="" xmlns:p14="http://schemas.microsoft.com/office/powerpoint/2010/main" val="26940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509</TotalTime>
  <Words>563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о-е после шипящих и ц в окончаниях существительных.</dc:title>
  <dc:creator>Валя</dc:creator>
  <cp:lastModifiedBy>frolsvev</cp:lastModifiedBy>
  <cp:revision>59</cp:revision>
  <dcterms:created xsi:type="dcterms:W3CDTF">2015-02-17T20:41:47Z</dcterms:created>
  <dcterms:modified xsi:type="dcterms:W3CDTF">2015-12-29T10:27:37Z</dcterms:modified>
</cp:coreProperties>
</file>