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4660"/>
  </p:normalViewPr>
  <p:slideViewPr>
    <p:cSldViewPr>
      <p:cViewPr varScale="1">
        <p:scale>
          <a:sx n="74" d="100"/>
          <a:sy n="7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44;&#1045;&#1050;&#1040;&#1044;&#1040;%202015\&#1057;&#1054;&#1062;%20&#1057;&#1058;&#1056;&#1059;&#1050;&#1058;&#1059;&#1056;&#1040;%20&#1054;&#1041;&#1065;&#1045;&#1057;&#1058;&#1042;&#1040;\&#1050;&#1080;&#1090;&#1072;&#1077;&#1074;&#1072;-&#1074;&#1080;&#1076;&#1077;&#1086;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H:\&#1044;&#1045;&#1050;&#1040;&#1044;&#1040;%202015\&#1057;&#1054;&#1062;%20&#1057;&#1058;&#1056;&#1059;&#1050;&#1058;&#1059;&#1056;&#1040;%20&#1054;&#1041;&#1065;&#1045;&#1057;&#1058;&#1042;&#1040;\&#1055;&#1054;&#1051;&#1048;&#1058;&#1048;&#1050;&#1040;.wma" TargetMode="Externa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file:///H:\&#1044;&#1045;&#1050;&#1040;&#1044;&#1040;%202015\&#1057;&#1054;&#1062;%20&#1057;&#1058;&#1056;&#1059;&#1050;&#1058;&#1059;&#1056;&#1040;%20&#1054;&#1041;&#1065;&#1045;&#1057;&#1058;&#1042;&#1040;\&#1057;&#1090;&#1091;&#1076;&#1077;&#1085;&#1090;.mp3" TargetMode="External"/><Relationship Id="rId1" Type="http://schemas.openxmlformats.org/officeDocument/2006/relationships/audio" Target="file:///H:\&#1044;&#1045;&#1050;&#1040;&#1044;&#1040;%202015\&#1057;&#1054;&#1062;%20&#1057;&#1058;&#1056;&#1059;&#1050;&#1058;&#1059;&#1056;&#1040;%20&#1054;&#1041;&#1065;&#1045;&#1057;&#1058;&#1042;&#1040;\&#1041;&#1056;&#1040;&#1050;.wma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857364"/>
            <a:ext cx="835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Социальная структура общества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4929198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Д/З </a:t>
            </a:r>
            <a:r>
              <a:rPr lang="ru-RU" sz="2800" b="1" dirty="0" smtClean="0">
                <a:latin typeface="Calibri"/>
              </a:rPr>
              <a:t>§13,Ч?; ?4*с.114, понятия знать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vzvezda.ru/images/photos/medium/article2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2857500" cy="20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836" y="71435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КОНФЛИКТЫ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Местные власти предложили жильцам многоэтажной новостройки два варианта использования прилегающего к дому пустыря: для устройства детской площадки либо для строительства гаражей. По своим предпочтениям жильцы разбились на две примерно равные группы и между ними начался конфликт.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4429132"/>
            <a:ext cx="6643734" cy="22159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ряд- </a:t>
            </a:r>
            <a:r>
              <a:rPr lang="ru-RU" sz="2400" b="1" dirty="0" smtClean="0"/>
              <a:t>подумайте, какие действия можно предпринять для того, чтобы была построена детская площадка; </a:t>
            </a: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ряд- </a:t>
            </a:r>
            <a:r>
              <a:rPr lang="ru-RU" sz="2400" b="1" dirty="0" smtClean="0"/>
              <a:t>предположите, как решить проблему со строительством гаражей. </a:t>
            </a:r>
          </a:p>
          <a:p>
            <a:endParaRPr lang="ru-RU" dirty="0"/>
          </a:p>
        </p:txBody>
      </p:sp>
      <p:pic>
        <p:nvPicPr>
          <p:cNvPr id="7" name="Picture 6" descr="http://rserd.pnzreg.ru/files/serdobsk_pnzreg_ru/2012/th_i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643446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35716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КОНФЛИКТЫ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ironline.ca/wp-content/uploads/2014/11/3673563250_d61b8ee953_o-300x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666580" cy="1928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342900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i1.ytimg.com/vi/7F32EQkmMnc/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428736"/>
            <a:ext cx="4017818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357187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s00.yaplakal.com/pics/pics_original/3/2/8/49148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4000504"/>
            <a:ext cx="2762216" cy="20716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1736" y="621508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МАСШТАБНЫЕ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ПРИМЕНЯЕМ  ПОЛУЧЕННЫЕ ЗНАНИЯ: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 себе общество, в котором главными критериями стратификации были бы возраст  и уровень образованности. Какие группы населения, на ваш взгляд, заняли бы более высокие позиции, а какие оказались бы в нижней части социальной лестницы?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643702" y="5286388"/>
            <a:ext cx="1643074" cy="13573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ои почв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5900" y="500042"/>
            <a:ext cx="6229372" cy="5849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итаева-видео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970" y="1357297"/>
            <a:ext cx="9151970" cy="514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/>
          <p:cNvSpPr/>
          <p:nvPr/>
        </p:nvSpPr>
        <p:spPr>
          <a:xfrm>
            <a:off x="0" y="285728"/>
            <a:ext cx="4071966" cy="6357982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785786" y="2428868"/>
            <a:ext cx="2571768" cy="1857388"/>
            <a:chOff x="1857356" y="2428868"/>
            <a:chExt cx="2500330" cy="1858976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428860" y="2428868"/>
              <a:ext cx="135732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857356" y="4286256"/>
              <a:ext cx="250033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Ромб 21"/>
          <p:cNvSpPr/>
          <p:nvPr/>
        </p:nvSpPr>
        <p:spPr>
          <a:xfrm>
            <a:off x="5143504" y="357166"/>
            <a:ext cx="3786214" cy="6286544"/>
          </a:xfrm>
          <a:prstGeom prst="diamon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072198" y="2071678"/>
            <a:ext cx="1928826" cy="2928958"/>
            <a:chOff x="6072198" y="2071678"/>
            <a:chExt cx="2000264" cy="29305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072198" y="2071678"/>
              <a:ext cx="200026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072198" y="5000636"/>
              <a:ext cx="200026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143240" y="78579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БОГАТЫЕ</a:t>
            </a:r>
            <a:endParaRPr lang="ru-RU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28926" y="285749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СРЕДНИЙ КЛАСС</a:t>
            </a:r>
            <a:endParaRPr lang="ru-RU" sz="3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29058" y="528638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БЕДНЫЕ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СЛОИ (СТРАТЫ) ОБЩЕСТВА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ronicletodaynetwork.com/wp-content/uploads/2015/01/bag-money-dollars-2699409-e1422358191338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2564862" cy="2503653"/>
          </a:xfrm>
          <a:prstGeom prst="rect">
            <a:avLst/>
          </a:prstGeom>
          <a:noFill/>
        </p:spPr>
      </p:pic>
      <p:pic>
        <p:nvPicPr>
          <p:cNvPr id="17414" name="Picture 6" descr="http://blog.timesunion.com/opinion/files/2011/10/1101_WVempir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428736"/>
            <a:ext cx="2643207" cy="2056385"/>
          </a:xfrm>
          <a:prstGeom prst="rect">
            <a:avLst/>
          </a:prstGeom>
          <a:noFill/>
        </p:spPr>
      </p:pic>
      <p:pic>
        <p:nvPicPr>
          <p:cNvPr id="17416" name="Picture 8" descr="http://cs624118.vk.me/v624118179/3754a/WlKcF2wV-J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1643050"/>
            <a:ext cx="1938323" cy="2762456"/>
          </a:xfrm>
          <a:prstGeom prst="rect">
            <a:avLst/>
          </a:prstGeom>
          <a:noFill/>
        </p:spPr>
      </p:pic>
      <p:pic>
        <p:nvPicPr>
          <p:cNvPr id="17418" name="Picture 10" descr="http://ucare.timepad.ru/558f9601-0523-44b0-bca6-8acb23ec0d55/poster_event_19231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3714768"/>
            <a:ext cx="2404572" cy="3143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500042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Критерии стратификации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78619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335756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ВЛАСТЬ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435769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ПРЕСТИЖ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6072206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 МОБИЛЬНОСТЬ </a:t>
            </a:r>
            <a:r>
              <a:rPr lang="ru-RU" sz="2800" b="1" dirty="0" smtClean="0"/>
              <a:t>– перемещение людей или групп в рамках социальной системы</a:t>
            </a:r>
            <a:endParaRPr lang="ru-RU" b="1" dirty="0"/>
          </a:p>
        </p:txBody>
      </p:sp>
      <p:pic>
        <p:nvPicPr>
          <p:cNvPr id="1026" name="Picture 2" descr="http://frilka.com/wp-content/uploads/2013/04/karera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68"/>
            <a:ext cx="6215106" cy="2808483"/>
          </a:xfrm>
          <a:prstGeom prst="rect">
            <a:avLst/>
          </a:prstGeom>
          <a:noFill/>
        </p:spPr>
      </p:pic>
      <p:pic>
        <p:nvPicPr>
          <p:cNvPr id="1028" name="Picture 4" descr="http://fs00.infourok.ru/images/doc/244/249281/640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560553"/>
            <a:ext cx="4786314" cy="22974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85736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ВЕРТИКАЛЬНАЯ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143380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ГОРИЗОНТАЛЬНАЯ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285852" y="2571744"/>
            <a:ext cx="1571636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500166" y="2714620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esh.org.ua/upload/news_foto/38772_13172_400_0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214974" cy="408982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857884" y="571480"/>
            <a:ext cx="3000396" cy="3382999"/>
            <a:chOff x="5857884" y="571480"/>
            <a:chExt cx="3000396" cy="3382999"/>
          </a:xfrm>
        </p:grpSpPr>
        <p:pic>
          <p:nvPicPr>
            <p:cNvPr id="19460" name="Picture 4" descr="http://novokuznetsk.rusplt.ru/netcat_files/news/2975762131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072198" y="571480"/>
              <a:ext cx="2595538" cy="194665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5857884" y="3000372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СОЦИАЛЬНЫЕ ЛИФТЫ</a:t>
              </a:r>
              <a:endPara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462" name="Picture 6" descr="http://rserd.pnzreg.ru/files/serdobsk_pnzreg_ru/2012/th_i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786058"/>
            <a:ext cx="1114425" cy="1428750"/>
          </a:xfrm>
          <a:prstGeom prst="rect">
            <a:avLst/>
          </a:prstGeom>
          <a:noFill/>
        </p:spPr>
      </p:pic>
      <p:pic>
        <p:nvPicPr>
          <p:cNvPr id="7" name="БРА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142976" y="6000768"/>
            <a:ext cx="304800" cy="304800"/>
          </a:xfrm>
          <a:prstGeom prst="rect">
            <a:avLst/>
          </a:prstGeom>
        </p:spPr>
      </p:pic>
      <p:pic>
        <p:nvPicPr>
          <p:cNvPr id="8" name="Студен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214810" y="6000768"/>
            <a:ext cx="304800" cy="304800"/>
          </a:xfrm>
          <a:prstGeom prst="rect">
            <a:avLst/>
          </a:prstGeom>
        </p:spPr>
      </p:pic>
      <p:pic>
        <p:nvPicPr>
          <p:cNvPr id="9" name="ПОЛИТИКА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358082" y="6000768"/>
            <a:ext cx="304800" cy="304800"/>
          </a:xfrm>
          <a:prstGeom prst="rect">
            <a:avLst/>
          </a:prstGeom>
        </p:spPr>
      </p:pic>
      <p:pic>
        <p:nvPicPr>
          <p:cNvPr id="19464" name="Picture 8" descr="http://lubertcy-gazeta.nethouse.ru/static/img/0000/0004/4259/44259536.9z5zh20xz8.W66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5720" y="4714884"/>
            <a:ext cx="2214578" cy="1132446"/>
          </a:xfrm>
          <a:prstGeom prst="rect">
            <a:avLst/>
          </a:prstGeom>
          <a:noFill/>
        </p:spPr>
      </p:pic>
      <p:pic>
        <p:nvPicPr>
          <p:cNvPr id="19466" name="Picture 10" descr="http://newsprom.ru/i/n/017/193017/tn_193017_12513c67ed1e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357554" y="4405203"/>
            <a:ext cx="2119272" cy="1411998"/>
          </a:xfrm>
          <a:prstGeom prst="rect">
            <a:avLst/>
          </a:prstGeom>
          <a:noFill/>
        </p:spPr>
      </p:pic>
      <p:pic>
        <p:nvPicPr>
          <p:cNvPr id="19468" name="Picture 12" descr="http://cs622330.vk.me/v622330668/35aef/Y1RoY9Ad_Dg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715140" y="4286256"/>
            <a:ext cx="1643042" cy="1643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7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4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l.rushkolnik.ru/tw_files2/urls_129/71/d-70504/70504_html_m4a8cf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9" y="500042"/>
            <a:ext cx="3022882" cy="2878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1071546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ГРУППА </a:t>
            </a:r>
            <a:r>
              <a:rPr lang="ru-RU" sz="2400" b="1" dirty="0" smtClean="0"/>
              <a:t>– это собрание людей, взаимодействующих определенным образом на основе взаимных ожиданий соответствующего поведения.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929066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ПРИЗНАКИ: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Взаимодействие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Правила поведения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Осознание принадлежности к группе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1429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 ГРУПП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778" y="4714884"/>
            <a:ext cx="4929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 И </a:t>
            </a:r>
          </a:p>
          <a:p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 ВЫВОД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gymn3.pinsk.edu.by/en/sm.aspx?guid=69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00174"/>
            <a:ext cx="2714644" cy="2044128"/>
          </a:xfrm>
          <a:prstGeom prst="rect">
            <a:avLst/>
          </a:prstGeom>
          <a:noFill/>
        </p:spPr>
      </p:pic>
      <p:pic>
        <p:nvPicPr>
          <p:cNvPr id="21508" name="Picture 4" descr="http://merinowool.ru/html/imgs/5623b7a840df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29066"/>
            <a:ext cx="2928894" cy="2196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307181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МАЛЫЕ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557214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БОЛЬШИЕ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4000504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ПЕРВИЧНЫЕ</a:t>
            </a:r>
            <a:endParaRPr lang="ru-RU" sz="2400" b="1" dirty="0"/>
          </a:p>
        </p:txBody>
      </p:sp>
      <p:pic>
        <p:nvPicPr>
          <p:cNvPr id="21510" name="Picture 6" descr="http://rf-a.com/images/55f59ca0e5bb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1214422"/>
            <a:ext cx="2786040" cy="18573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314324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ВТОРИЧНЫЕ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364331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ФОРМАЛЬНЫЕ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207167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НЕФОРМАЛЬНЫЕ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198</Words>
  <PresentationFormat>Экран (4:3)</PresentationFormat>
  <Paragraphs>41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26</cp:revision>
  <dcterms:modified xsi:type="dcterms:W3CDTF">2015-12-14T18:01:53Z</dcterms:modified>
</cp:coreProperties>
</file>