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2" r:id="rId5"/>
    <p:sldId id="275" r:id="rId6"/>
    <p:sldId id="273" r:id="rId7"/>
    <p:sldId id="276" r:id="rId8"/>
    <p:sldId id="278" r:id="rId9"/>
    <p:sldId id="259" r:id="rId10"/>
    <p:sldId id="261" r:id="rId11"/>
    <p:sldId id="267" r:id="rId12"/>
    <p:sldId id="279" r:id="rId13"/>
    <p:sldId id="266" r:id="rId14"/>
    <p:sldId id="263" r:id="rId15"/>
    <p:sldId id="262" r:id="rId16"/>
    <p:sldId id="264" r:id="rId17"/>
    <p:sldId id="265" r:id="rId18"/>
    <p:sldId id="268" r:id="rId19"/>
    <p:sldId id="277" r:id="rId20"/>
    <p:sldId id="269" r:id="rId21"/>
    <p:sldId id="280" r:id="rId22"/>
    <p:sldId id="270" r:id="rId23"/>
    <p:sldId id="27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89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9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9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895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3895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95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9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9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\&#1052;&#1086;&#1080;%20&#1076;&#1086;&#1082;&#1091;&#1084;&#1077;&#1085;&#1090;&#1099;\&#1059;&#1088;&#1086;&#1082;&#1080;\&#1057;D\&#1059;&#1095;&#1077;&#1073;&#1085;&#1099;&#1077;\&#1069;&#1085;&#1094;&#1080;&#1082;&#1083;&#1086;&#1087;&#1077;&#1076;&#1080;&#1103;\Avanta\Images\Ani\9A1007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Крымская война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Урок истории в 8 классе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Учитель: Беляева Н.К., МОУ «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Седановская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СОШ»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Сражение и истребление турецкой эскадры на </a:t>
            </a:r>
            <a:r>
              <a:rPr lang="ru-RU" sz="2400" b="1" dirty="0" err="1" smtClean="0">
                <a:solidFill>
                  <a:srgbClr val="0070C0"/>
                </a:solidFill>
              </a:rPr>
              <a:t>Синопском</a:t>
            </a:r>
            <a:r>
              <a:rPr lang="ru-RU" sz="2400" b="1" dirty="0" smtClean="0">
                <a:solidFill>
                  <a:srgbClr val="0070C0"/>
                </a:solidFill>
              </a:rPr>
              <a:t> рейде. Литография с картины А. Боголюбова. Середина </a:t>
            </a:r>
            <a:r>
              <a:rPr lang="en-US" sz="2400" b="1" dirty="0" smtClean="0">
                <a:solidFill>
                  <a:srgbClr val="0070C0"/>
                </a:solidFill>
              </a:rPr>
              <a:t>XIX</a:t>
            </a:r>
            <a:r>
              <a:rPr lang="ru-RU" sz="2400" b="1" dirty="0" smtClean="0">
                <a:solidFill>
                  <a:srgbClr val="0070C0"/>
                </a:solidFill>
              </a:rPr>
              <a:t> в.</a:t>
            </a:r>
            <a:endParaRPr lang="ru-RU" sz="2400" dirty="0"/>
          </a:p>
        </p:txBody>
      </p:sp>
      <p:pic>
        <p:nvPicPr>
          <p:cNvPr id="3074" name="Picture 2" descr="D:\Documents and Settings\Admin\Мои документы\Уроки\СD\Учебные\Энциклопедия\Avanta\Images\Normal\9N1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30342" cy="485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08179"/>
          </a:xfrm>
        </p:spPr>
        <p:txBody>
          <a:bodyPr/>
          <a:lstStyle/>
          <a:p>
            <a:r>
              <a:rPr lang="ru-RU" sz="1800" b="1" dirty="0">
                <a:solidFill>
                  <a:srgbClr val="0070C0"/>
                </a:solidFill>
              </a:rPr>
              <a:t>СЕВАСТОПОЛЬСКАЯ ОБОРОНА 1854-1855, </a:t>
            </a:r>
            <a:r>
              <a:rPr lang="ru-RU" sz="1800" dirty="0">
                <a:solidFill>
                  <a:srgbClr val="0070C0"/>
                </a:solidFill>
              </a:rPr>
              <a:t>13(25) сентября 1854-27. августа (8 сентября) 1855, во время Крымской войны 1853-56.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Русские войска под командованием вице-адмирала В. А. Корнилова [до 5(17).10] и вице-адмирала П. С. Нахимова [до 28 июня (10 июля)] 349 дней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героически обороняли Севастополь от превосходящих вооруженных сил Франции, Великобритании, Турции и (с 1855) Сардинии.</a:t>
            </a:r>
            <a:br>
              <a:rPr lang="ru-RU" sz="1800" dirty="0">
                <a:solidFill>
                  <a:srgbClr val="0070C0"/>
                </a:solidFill>
              </a:rPr>
            </a:br>
            <a:endParaRPr lang="ru-RU" sz="1800" baseline="0" dirty="0" smtClean="0">
              <a:solidFill>
                <a:srgbClr val="0070C0"/>
              </a:solidFill>
            </a:endParaRPr>
          </a:p>
        </p:txBody>
      </p:sp>
      <p:pic>
        <p:nvPicPr>
          <p:cNvPr id="8196" name="Picture 4" descr="D:\Documents and Settings\Admin\Мои документы\s536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7427015" cy="366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Севастопольская оборона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Сентябрь 1854 – высадка союзников в Крыму, поражение русских у </a:t>
            </a:r>
            <a:r>
              <a:rPr lang="ru-RU" sz="1600" dirty="0" err="1" smtClean="0"/>
              <a:t>Альмы</a:t>
            </a:r>
            <a:r>
              <a:rPr lang="ru-RU" sz="1600" dirty="0" smtClean="0"/>
              <a:t> (командующий Меншиков). Начало осады Севастополя. Под руководством Корнилова, Нахимова, Истомина и </a:t>
            </a:r>
            <a:r>
              <a:rPr lang="ru-RU" sz="1600" dirty="0" err="1" smtClean="0"/>
              <a:t>Тотлебена</a:t>
            </a:r>
            <a:r>
              <a:rPr lang="ru-RU" sz="1600" dirty="0" smtClean="0"/>
              <a:t> фактически заново создана крепость – земляные укрепления. Во время первого штурма в октябре погиб Корнилов (отстаивайте Севастополь!). В октябре – бой у Балаклавы, "долина смерти". Поражение русских под </a:t>
            </a:r>
            <a:r>
              <a:rPr lang="ru-RU" sz="1600" dirty="0" err="1" smtClean="0"/>
              <a:t>Инкерманом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После этого война приобретает затяжной характер, что неминуемо ведет Россию к поражению, т.к. ограниченность ресурсов. И это несмотря на небывалый героизм русских (три адмирала, матрос Кошка, Даша Севастопольская, "Севастопольские рассказы" Л.Толстого).</a:t>
            </a:r>
          </a:p>
          <a:p>
            <a:r>
              <a:rPr lang="ru-RU" sz="1600" dirty="0" smtClean="0"/>
              <a:t>Февраль 1855 – смерть Николая, похожая на самоубийство. Перед смертью замена Меншикова Горчаковым. Вскоре после этого – гибель Истомина. В июне – гибель Нахимова ("они сегодня довольно метко стреляют"). Август – решающий штурм, захват Малахова Кургана, оставление русскими южной стороны Севастополя. Так закончилась 349–дневная оборона Севастополя.</a:t>
            </a:r>
          </a:p>
          <a:p>
            <a:r>
              <a:rPr lang="ru-RU" sz="1600" dirty="0" smtClean="0"/>
              <a:t>В конце 1855: успех – взятие крепости Карс в Закавказье. Нажим со стороны Австрии – угроза выступить против России. Пошли на переговоры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79617"/>
          </a:xfrm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000" dirty="0" smtClean="0">
                <a:solidFill>
                  <a:srgbClr val="0070C0"/>
                </a:solidFill>
              </a:rPr>
              <a:t>МАЛАХОВ </a:t>
            </a:r>
            <a:r>
              <a:rPr lang="ru-RU" sz="2000" dirty="0">
                <a:solidFill>
                  <a:srgbClr val="0070C0"/>
                </a:solidFill>
              </a:rPr>
              <a:t>КУРГАН, господствующая высота юго-восточнее Севастополя (ныне в черте города). Прославлен его героической обороной русскими войсками от англо-французских войск в 1854-55 и советскими войсками от немецко-фашистских войск в 1941-42. В 1958 на оборонительной башне зажжен Вечный огонь. В башне — филиал музея «Героическая оборона и освобождение Севастополя».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400" baseline="0" dirty="0" smtClean="0"/>
              <a:t/>
            </a:r>
            <a:br>
              <a:rPr lang="ru-RU" sz="2400" baseline="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357562"/>
            <a:ext cx="2571736" cy="27733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В</a:t>
            </a:r>
            <a:r>
              <a:rPr lang="ru-RU" sz="1800" dirty="0"/>
              <a:t>. Ф. </a:t>
            </a:r>
            <a:r>
              <a:rPr lang="ru-RU" sz="1800" dirty="0" err="1"/>
              <a:t>Подковырин</a:t>
            </a:r>
            <a:r>
              <a:rPr lang="ru-RU" sz="1800" dirty="0"/>
              <a:t>. «Отражение штурма англо-французских войск на </a:t>
            </a:r>
            <a:r>
              <a:rPr lang="ru-RU" sz="1800" dirty="0" err="1"/>
              <a:t>Малаховом</a:t>
            </a:r>
            <a:r>
              <a:rPr lang="ru-RU" sz="1800" dirty="0"/>
              <a:t> кургане 6 июня 1855 года». 1952.</a:t>
            </a:r>
          </a:p>
        </p:txBody>
      </p:sp>
      <p:pic>
        <p:nvPicPr>
          <p:cNvPr id="9218" name="Picture 2" descr="D:\Documents and Settings\Admin\Мои документы\05mor00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59970"/>
            <a:ext cx="5969545" cy="382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Герои Севастополя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НАХИМОВ Павел Степанович (1802-55), российский флотоводец, адмирал. (1855). Сподвижник М. П. Лазарева. В Крымскую войну, командуя эскадрой, разгромил турецкий флот в </a:t>
            </a:r>
            <a:r>
              <a:rPr lang="ru-RU" sz="1800" dirty="0" err="1"/>
              <a:t>Синопском</a:t>
            </a:r>
            <a:r>
              <a:rPr lang="ru-RU" sz="1800" dirty="0"/>
              <a:t> сражении (1853). В 1854-55 один из руководителей героической обороны Севастополя. Смертельно ранен на </a:t>
            </a:r>
            <a:r>
              <a:rPr lang="ru-RU" sz="1800" dirty="0" err="1"/>
              <a:t>Малаховом</a:t>
            </a:r>
            <a:r>
              <a:rPr lang="ru-RU" sz="1800" dirty="0"/>
              <a:t> кургане.</a:t>
            </a:r>
          </a:p>
          <a:p>
            <a:endParaRPr lang="ru-RU" dirty="0"/>
          </a:p>
        </p:txBody>
      </p:sp>
      <p:pic>
        <p:nvPicPr>
          <p:cNvPr id="5122" name="Picture 2" descr="D:\Documents and Settings\Admin\Мои документы\pn_01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322" y="571480"/>
            <a:ext cx="4750108" cy="535785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Герои Севастополя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КОРНИЛОВ Владимир Алексеевич (1806 — 17 октября 1854, Севастополь), российский вице-адмирал (1852). С 1849 начальник штаба, с 1851 фактически командующий Черноморским флотом. В Крымскую войну один из руководителей героической обороны Севастополя. Смертельно ранен на </a:t>
            </a:r>
            <a:r>
              <a:rPr lang="ru-RU" sz="1800" dirty="0" err="1"/>
              <a:t>Малаховом</a:t>
            </a:r>
            <a:r>
              <a:rPr lang="ru-RU" sz="1800" dirty="0"/>
              <a:t> кургане.</a:t>
            </a:r>
          </a:p>
        </p:txBody>
      </p:sp>
      <p:pic>
        <p:nvPicPr>
          <p:cNvPr id="4098" name="Picture 2" descr="D:\Documents and Settings\Admin\Мои документы\Уроки\СD\Учебные\Энциклопедия\Avanta\Images\Normal\9N1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775" y="596106"/>
            <a:ext cx="4178300" cy="520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Герои Севастополя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ИСТОМИН Владимир Иванович (1809-55), российский контр-адмирал (1853). Командир линейного корабля в </a:t>
            </a:r>
            <a:r>
              <a:rPr lang="ru-RU" sz="1800" dirty="0" err="1"/>
              <a:t>Синопском</a:t>
            </a:r>
            <a:r>
              <a:rPr lang="ru-RU" sz="1800" dirty="0"/>
              <a:t> сражении (1853). Руководил обороной Малахова кургана во время обороны Севастополя, убит в бою.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pic>
        <p:nvPicPr>
          <p:cNvPr id="6146" name="Picture 2" descr="D:\Documents and Settings\Admin\Мои документы\pi_01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564" y="1000108"/>
            <a:ext cx="3989336" cy="443974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Герои Севастополя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КОШКА Петр Маркович (1828-82), российский матрос, герой Севастопольской обороны 1854-55. Отличался смелыми, инициативными действиями, храбростью и находчивостью в бою.</a:t>
            </a:r>
          </a:p>
          <a:p>
            <a:endParaRPr lang="ru-RU" dirty="0"/>
          </a:p>
        </p:txBody>
      </p:sp>
      <p:pic>
        <p:nvPicPr>
          <p:cNvPr id="7170" name="Picture 2" descr="D:\Documents and Settings\Admin\Мои документы\Pk0104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083" y="714356"/>
            <a:ext cx="4364965" cy="485778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Л.Н. Толстой. Фотография.1854 г. Из фондов музея Л.Н. Толстого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/>
              <a:t>Крымская война 1855-56 гг. стала для Л.Н. Толстого очень важной как для человека (офицера-артиллериста), так и для писателя. В «Севастопольских рассказах» появляются черты зрелости писателя — психологизм, умение проникнуть во внутренний мир даже второстепенных героев. Писатель изображает войну как будничную работу и умеет показать героизм русского человека, проявляющийся в малом. Рассказы были очень тепло приняты публикой, а «Севастополь в декабре месяце» прочитал Александр II.</a:t>
            </a:r>
            <a:endParaRPr lang="ru-RU" sz="1600" dirty="0"/>
          </a:p>
        </p:txBody>
      </p:sp>
      <p:pic>
        <p:nvPicPr>
          <p:cNvPr id="10242" name="Picture 2" descr="D:\Documents and Settings\Admin\Мои документы\Уроки\СD\Учебные\Энциклопедия\Avanta\Images\Normal\9N1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41" y="1600200"/>
            <a:ext cx="3392518" cy="453072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964488" cy="11398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Из письма Л.Н. Толстого – участника обороны Севастополя. 20 ноября </a:t>
            </a:r>
            <a:r>
              <a:rPr lang="ru-RU" sz="3200" b="1" dirty="0" smtClean="0">
                <a:solidFill>
                  <a:srgbClr val="0070C0"/>
                </a:solidFill>
              </a:rPr>
              <a:t>1854 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«</a:t>
            </a:r>
            <a:r>
              <a:rPr lang="ru-RU" sz="3100" dirty="0" smtClean="0"/>
              <a:t>Дух </a:t>
            </a:r>
            <a:r>
              <a:rPr lang="ru-RU" sz="3100" dirty="0" smtClean="0"/>
              <a:t>в войсках </a:t>
            </a:r>
            <a:r>
              <a:rPr lang="ru-RU" sz="3100" dirty="0" smtClean="0"/>
              <a:t>выше всякого </a:t>
            </a:r>
            <a:r>
              <a:rPr lang="ru-RU" sz="3100" dirty="0" smtClean="0"/>
              <a:t>описания. Во времена древней Греции не было столько геройства. Корнилов, объезжая войска, вместо: «Здорово, ребята», говорил: «Нужно умирать, ребята, умрете?» и войска отвечали: «Умрем, ваше превосходительство, ура!». И это был не эффект, а на лице каждого видно было, что не шутя, а взаправду, и уже 22  тысячи исполнили это </a:t>
            </a:r>
            <a:r>
              <a:rPr lang="ru-RU" sz="3100" dirty="0" smtClean="0"/>
              <a:t>обещание».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Цели урока: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000" dirty="0" smtClean="0"/>
              <a:t>Изучить причины, ход и последствия Крымской войны.</a:t>
            </a:r>
          </a:p>
          <a:p>
            <a:pPr marL="514350" indent="-514350">
              <a:buAutoNum type="arabicPeriod"/>
            </a:pPr>
            <a:r>
              <a:rPr lang="ru-RU" sz="3000" dirty="0" smtClean="0"/>
              <a:t>Показать, что война оказала значительное влияние на развитие международных отношений, обнажила слабость Российской империи, изменила внутриполитическую ситуацию в стране, дала новый толчок последующей модернизации.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Оружие русской армии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/>
          <a:lstStyle/>
          <a:p>
            <a:r>
              <a:rPr lang="ru-RU" sz="1800" dirty="0" smtClean="0"/>
              <a:t>Мина </a:t>
            </a:r>
            <a:r>
              <a:rPr lang="ru-RU" sz="1800" dirty="0" err="1" smtClean="0"/>
              <a:t>гальвансударная</a:t>
            </a:r>
            <a:r>
              <a:rPr lang="ru-RU" sz="1800" dirty="0" smtClean="0"/>
              <a:t> типа «рыбка». Середина </a:t>
            </a:r>
            <a:r>
              <a:rPr lang="en-US" sz="1800" dirty="0" smtClean="0"/>
              <a:t>XIX</a:t>
            </a:r>
            <a:r>
              <a:rPr lang="ru-RU" sz="1800" dirty="0" smtClean="0"/>
              <a:t>в. Фотография</a:t>
            </a:r>
            <a:endParaRPr lang="ru-RU" sz="1800" dirty="0"/>
          </a:p>
        </p:txBody>
      </p:sp>
      <p:pic>
        <p:nvPicPr>
          <p:cNvPr id="11266" name="Picture 2" descr="D:\Documents and Settings\Admin\Мои документы\Уроки\СD\Учебные\Энциклопедия\Avanta\Images\Normal\9N1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357430"/>
            <a:ext cx="4540469" cy="3719321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/>
          <a:lstStyle/>
          <a:p>
            <a:r>
              <a:rPr lang="ru-RU" sz="1800" dirty="0" smtClean="0"/>
              <a:t>Русская 6-линейная винтовка образца 1856 г. Современный рисунок</a:t>
            </a:r>
            <a:endParaRPr lang="ru-RU" sz="1800" dirty="0"/>
          </a:p>
        </p:txBody>
      </p:sp>
      <p:pic>
        <p:nvPicPr>
          <p:cNvPr id="11267" name="Picture 3" descr="D:\Documents and Settings\Admin\Мои документы\Уроки\СD\Учебные\Энциклопедия\Avanta\Images\Normal\9N1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2214554"/>
            <a:ext cx="3392325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Батарея на 3-м бастионе по оставлении Севастополя.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Рисунок с натуры Н. Берга, 1850-е гг.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5" name="Содержимое 14" descr="9I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143668" cy="41423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Парижский мирный договор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   </a:t>
            </a:r>
            <a:r>
              <a:rPr lang="ru-RU" sz="2500" dirty="0" smtClean="0"/>
              <a:t>ПАРИЖСКИЙ </a:t>
            </a:r>
            <a:r>
              <a:rPr lang="ru-RU" sz="2500" dirty="0"/>
              <a:t>МИР 1856, заключен 18 марта между Россией, Францией, Великобританией, Турцией, Сардинией, Австрией и Пруссией. Завершил Крымскую войну 1853-1856. </a:t>
            </a:r>
            <a:r>
              <a:rPr lang="ru-RU" sz="2500" dirty="0" smtClean="0"/>
              <a:t>России запрещалось иметь на Черном море военно-морской флот и военно-морские базы. Турция возвращала себе </a:t>
            </a:r>
            <a:r>
              <a:rPr lang="ru-RU" sz="2500" dirty="0"/>
              <a:t>Карс, </a:t>
            </a:r>
            <a:r>
              <a:rPr lang="ru-RU" sz="2500" dirty="0" smtClean="0"/>
              <a:t>устье Дуная (отнятое у нее Россией в 1829 г.) и  </a:t>
            </a:r>
            <a:r>
              <a:rPr lang="ru-RU" sz="2500" dirty="0"/>
              <a:t>часть Южной Бессарабии. Черное море объявлялось нейтральным, </a:t>
            </a:r>
            <a:r>
              <a:rPr lang="ru-RU" sz="2500" dirty="0" smtClean="0"/>
              <a:t>Подтверждалась </a:t>
            </a:r>
            <a:r>
              <a:rPr lang="ru-RU" sz="2500" dirty="0"/>
              <a:t>автономия Сербии, Дунайских княжеств</a:t>
            </a:r>
            <a:r>
              <a:rPr lang="ru-RU" sz="2500" dirty="0" smtClean="0"/>
              <a:t>. Россия утратила возможность вести активную внешнюю политику на Балканах и Ближнем Востоке.</a:t>
            </a:r>
            <a:endParaRPr lang="ru-RU" sz="2500" dirty="0"/>
          </a:p>
          <a:p>
            <a:endParaRPr lang="ru-RU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Причины поражения России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143536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Главное – отсталость, крепостничество:</a:t>
            </a:r>
          </a:p>
          <a:p>
            <a:r>
              <a:rPr lang="ru-RU" sz="2800" dirty="0" smtClean="0"/>
              <a:t>ограниченность ресурсов, слабость транспорта (на волах), нехватка боеприпасов, даже бинтов и ваты (щипали корпию),</a:t>
            </a:r>
          </a:p>
          <a:p>
            <a:r>
              <a:rPr lang="ru-RU" sz="2800" dirty="0" smtClean="0"/>
              <a:t>военно-техническая отсталость: парусный флот и гладкоствольное оружие,</a:t>
            </a:r>
          </a:p>
          <a:p>
            <a:r>
              <a:rPr lang="ru-RU" sz="2800" dirty="0" smtClean="0"/>
              <a:t>несостоятельность самодержавного правления: внешнеполитическая изоляция России, бездарный Меншиков – командующий, дикое воровство.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Значение войны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 одной стороны – героизм русского народа, важные патриотические традиции. С другой стороны – решающий удар по николаевскому режиму, важнейший импульс для реформ. Герцен: поражение в Крымской войне "отвалило камень от гроба России".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Причины войны: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Закономерное развитие "восточного вопроса": все более реальные перспективы расчленения Османской империи, усиление борьбы великих держав за ее наследие. Николай в первую очередь хотел решить проблему проливов. Англия и Франция помимо прочего считали, что Россия чрезмерно усилились и хоте ли ее ослабления. Антирусская кампания в Европе, в т.ч. участие в ней левых сил, включая Маркса (против "жандарма Европы").</a:t>
            </a:r>
          </a:p>
          <a:p>
            <a:endParaRPr lang="ru-RU" sz="1600" dirty="0" smtClean="0"/>
          </a:p>
          <a:p>
            <a:r>
              <a:rPr lang="ru-RU" sz="1600" dirty="0" smtClean="0"/>
              <a:t>В начале 50-х гг. неверная оценка Николаем международной ситуации, вследствие чего усиление нажима на Турцию в расчете на поддержку великих держав в качестве "вознаграждение" за подавление революций в Европе. На самом деле – изоляция: отказ Англии от захвата Египта и Крита с помощью России, враждебность и Австрии.</a:t>
            </a:r>
          </a:p>
          <a:p>
            <a:endParaRPr lang="ru-RU" sz="1600" dirty="0" smtClean="0"/>
          </a:p>
          <a:p>
            <a:r>
              <a:rPr lang="ru-RU" sz="1600" dirty="0" smtClean="0"/>
              <a:t>Бестактное поведение царского посланника Меншикова в Стамбуле. Николай потребовал признать Россию покровителем всех православных в Турции, в подкрепление – введение русских войск на территорию Молдовы и Валахии. В ответ английская и французская эскадра вошли в Мраморное море.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7813"/>
            <a:ext cx="857256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Крымская (Восточная) война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КРЫМСКАЯ ВОЙНА 1853-1856 (Восточная война), </a:t>
            </a:r>
            <a:r>
              <a:rPr lang="ru-RU" sz="2400" dirty="0" err="1" smtClean="0"/>
              <a:t>война</a:t>
            </a:r>
            <a:r>
              <a:rPr lang="ru-RU" sz="2400" dirty="0" smtClean="0"/>
              <a:t> Российской империи против коалиции Великобритании, Франции, Османской империи и Сардинского королевства за преобладание на Черном море и в зоне Черноморских проливов. Военная и экономическая отсталость России от западных держав обусловила ее поражение.</a:t>
            </a:r>
          </a:p>
          <a:p>
            <a:pPr>
              <a:buNone/>
            </a:pPr>
            <a:r>
              <a:rPr lang="ru-RU" sz="2400" dirty="0" smtClean="0"/>
              <a:t>     На протяжении войны  действовали три ее театра: Задунайский, Закавказский и позднее Крымский, поэтому правильнее называть (как это чаще всего и делают историки) не Крымской, а Восточной.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Просчеты Николая 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 1.</a:t>
            </a:r>
            <a:r>
              <a:rPr lang="ru-RU" sz="2000" dirty="0" smtClean="0"/>
              <a:t> </a:t>
            </a:r>
            <a:r>
              <a:rPr lang="ru-RU" sz="2400" dirty="0" smtClean="0"/>
              <a:t>Оценивая перспективу очередной войны с Турцией, российский император полностью исключал возможность вмешательства в конфликт великих держав. Он спокойно сбрасывал со счетов Англию: во-первых, страна не имела большой сухопутной армии, а во-вторых, Николай был в хороших личных отношениях с английской королевой Викторией. Франция, как полагал, Николай Павлович, ослабленная революцией 1848 г., не могла воевать.</a:t>
            </a:r>
          </a:p>
          <a:p>
            <a:pPr>
              <a:buNone/>
            </a:pPr>
            <a:r>
              <a:rPr lang="ru-RU" sz="2400" dirty="0" smtClean="0"/>
              <a:t>     2. В действительности Англия и Франция, давно стремившиеся ослабить Турцию и Россию, усердно подталкивали будущих противников к войне.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Периодизация – условно можно разделить на четыре периода: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октябрь 1853 – март 1854 гг.: </a:t>
            </a:r>
            <a:r>
              <a:rPr lang="ru-RU" sz="3100" dirty="0" smtClean="0"/>
              <a:t>война с Турцией,</a:t>
            </a:r>
          </a:p>
          <a:p>
            <a:r>
              <a:rPr lang="ru-RU" sz="3100" b="1" dirty="0" smtClean="0">
                <a:solidFill>
                  <a:srgbClr val="0070C0"/>
                </a:solidFill>
              </a:rPr>
              <a:t>март – сентябрь 1854 г. </a:t>
            </a:r>
            <a:r>
              <a:rPr lang="ru-RU" sz="3100" dirty="0" smtClean="0"/>
              <a:t>– вступление в войну западных стран и их первые военные операции против России,</a:t>
            </a:r>
          </a:p>
          <a:p>
            <a:r>
              <a:rPr lang="ru-RU" sz="3100" b="1" dirty="0" smtClean="0">
                <a:solidFill>
                  <a:srgbClr val="0070C0"/>
                </a:solidFill>
              </a:rPr>
              <a:t>сентябрь 1854 – август 1855 гг.: </a:t>
            </a:r>
            <a:r>
              <a:rPr lang="ru-RU" sz="3100" dirty="0" smtClean="0"/>
              <a:t>оборона Севастополя,</a:t>
            </a:r>
          </a:p>
          <a:p>
            <a:r>
              <a:rPr lang="ru-RU" sz="3100" b="1" dirty="0" smtClean="0">
                <a:solidFill>
                  <a:srgbClr val="0070C0"/>
                </a:solidFill>
              </a:rPr>
              <a:t>август 1855 – март 1856: </a:t>
            </a:r>
            <a:r>
              <a:rPr lang="ru-RU" sz="3100" dirty="0" smtClean="0"/>
              <a:t>заключительные бои, взятие </a:t>
            </a:r>
            <a:r>
              <a:rPr lang="ru-RU" sz="3100" dirty="0" err="1" smtClean="0"/>
              <a:t>Карса</a:t>
            </a:r>
            <a:r>
              <a:rPr lang="ru-RU" sz="3100" dirty="0" smtClean="0"/>
              <a:t> и Парижский мир.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Начало войны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23 октября 1853 обстрелом русской речной флотилии турецкой береговой батареей в устье Дуная начались военные действия. В Дунайских княжествах находилось 82-тысячная русская армия под командованием генерала М. Д. Горчакова. Противник имел в Болгарии 145-тысячную группировку во главе с </a:t>
            </a:r>
            <a:r>
              <a:rPr lang="ru-RU" sz="1800" dirty="0" err="1" smtClean="0"/>
              <a:t>Омер-пашой</a:t>
            </a:r>
            <a:r>
              <a:rPr lang="ru-RU" sz="1800" dirty="0" smtClean="0"/>
              <a:t>. Горчаков воздерживался от активных действий, а атаки турок с целью выгнать русских из Дунайских княжеств были безрезультатными.</a:t>
            </a:r>
          </a:p>
          <a:p>
            <a:r>
              <a:rPr lang="ru-RU" sz="1800" dirty="0" smtClean="0"/>
              <a:t>На Кавказе положение русских войск осложнялось сопротивлением горцев (Кавказская война). Главные силы русских войск на Кавказе были заняты борьбой с Шамилем и </a:t>
            </a:r>
            <a:r>
              <a:rPr lang="ru-RU" sz="1800" dirty="0" err="1" smtClean="0"/>
              <a:t>адыгами</a:t>
            </a:r>
            <a:r>
              <a:rPr lang="ru-RU" sz="1800" dirty="0" smtClean="0"/>
              <a:t>, а турецкую границу прикрывали немногочисленные гарнизоны крепостей Ахалцихе, Ахалкалаки, </a:t>
            </a:r>
            <a:r>
              <a:rPr lang="ru-RU" sz="1800" dirty="0" err="1" smtClean="0"/>
              <a:t>Александрополь</a:t>
            </a:r>
            <a:r>
              <a:rPr lang="ru-RU" sz="1800" dirty="0" smtClean="0"/>
              <a:t> и </a:t>
            </a:r>
            <a:r>
              <a:rPr lang="ru-RU" sz="1800" dirty="0" err="1" smtClean="0"/>
              <a:t>Эривань</a:t>
            </a:r>
            <a:r>
              <a:rPr lang="ru-RU" sz="1800" dirty="0" smtClean="0"/>
              <a:t> (всего около 5 тыс. человек). Против них выдвигалась 100-тысячная турецкая армия </a:t>
            </a:r>
            <a:r>
              <a:rPr lang="ru-RU" sz="1800" dirty="0" err="1" smtClean="0"/>
              <a:t>Абди-паши</a:t>
            </a:r>
            <a:r>
              <a:rPr lang="ru-RU" sz="1800" dirty="0" smtClean="0"/>
              <a:t>. В ночь на 28 октября 1853 пятитысячный турецкий отряд напал на пост св. Николая между Поти и </a:t>
            </a:r>
            <a:r>
              <a:rPr lang="ru-RU" sz="1800" dirty="0" err="1" smtClean="0"/>
              <a:t>Батумом</a:t>
            </a:r>
            <a:r>
              <a:rPr lang="ru-RU" sz="1800" dirty="0" smtClean="0"/>
              <a:t>, что положило начало боевым действиям на Кавказе.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Синопское</a:t>
            </a:r>
            <a:r>
              <a:rPr lang="ru-RU" b="1" dirty="0" smtClean="0">
                <a:solidFill>
                  <a:srgbClr val="0070C0"/>
                </a:solidFill>
              </a:rPr>
              <a:t> сражение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На море вице-адмирал П. С. Нахимов, командир отряда линейных кораблей Черноморского флота, получил данные разведки о том, что турецкая эскадра, стоявшая в Синопе под защитой береговых батарей, готовит десантную операцию в тылу русских войск на Кавказе. Имея восемь кораблей против эскадры из 14 парусных кораблей и двух пароходов (небольшой перевес в корабельной артиллерии все же был у русских), Нахимов решился атаковать противника на рейде </a:t>
            </a:r>
            <a:r>
              <a:rPr lang="ru-RU" sz="2000" dirty="0" err="1" smtClean="0"/>
              <a:t>Синопской</a:t>
            </a:r>
            <a:r>
              <a:rPr lang="ru-RU" sz="2000" dirty="0" smtClean="0"/>
              <a:t> бухты. </a:t>
            </a:r>
            <a:r>
              <a:rPr lang="ru-RU" sz="2000" dirty="0" err="1" smtClean="0"/>
              <a:t>Синопское</a:t>
            </a:r>
            <a:r>
              <a:rPr lang="ru-RU" sz="2000" dirty="0" smtClean="0"/>
              <a:t> сражение 18 (30) ноября 1853 закончилось блистательной победой русского флота: не потеряв ни одного корабля, русские моряки отправили на дно турецкую эскадру и взяли в плен ее командующего </a:t>
            </a:r>
            <a:r>
              <a:rPr lang="ru-RU" sz="2000" dirty="0" err="1" smtClean="0"/>
              <a:t>Осман-пашу</a:t>
            </a:r>
            <a:r>
              <a:rPr lang="ru-RU" sz="2000" dirty="0" smtClean="0"/>
              <a:t>. Английский военно-морской советник Адольф </a:t>
            </a:r>
            <a:r>
              <a:rPr lang="ru-RU" sz="2000" dirty="0" err="1" smtClean="0"/>
              <a:t>Слейд</a:t>
            </a:r>
            <a:r>
              <a:rPr lang="ru-RU" sz="2000" dirty="0" smtClean="0"/>
              <a:t> сумел бежать на пароходе «</a:t>
            </a:r>
            <a:r>
              <a:rPr lang="ru-RU" sz="2000" dirty="0" err="1" smtClean="0"/>
              <a:t>Таиф</a:t>
            </a:r>
            <a:r>
              <a:rPr lang="ru-RU" sz="2000" dirty="0" smtClean="0"/>
              <a:t>» в Константинополь. За три часа боя турки лишились лучших кораблей, трети своей корабельной артиллерии и более трех тысяч наиболее обученных моряков.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Синопское</a:t>
            </a:r>
            <a:r>
              <a:rPr lang="ru-RU" b="1" dirty="0" smtClean="0">
                <a:solidFill>
                  <a:srgbClr val="0070C0"/>
                </a:solidFill>
              </a:rPr>
              <a:t> сражение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9A100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83165" y="1285860"/>
            <a:ext cx="7130811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rbit">
  <a:themeElements>
    <a:clrScheme name="Тема Offic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248</TotalTime>
  <Words>1580</Words>
  <Application>Microsoft Office PowerPoint</Application>
  <PresentationFormat>Экран (4:3)</PresentationFormat>
  <Paragraphs>64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Orbit</vt:lpstr>
      <vt:lpstr>Крымская война</vt:lpstr>
      <vt:lpstr>Цели урока:</vt:lpstr>
      <vt:lpstr>Причины войны:</vt:lpstr>
      <vt:lpstr>Крымская (Восточная) война</vt:lpstr>
      <vt:lpstr>Просчеты Николая I</vt:lpstr>
      <vt:lpstr>Периодизация – условно можно разделить на четыре периода: </vt:lpstr>
      <vt:lpstr>Начало войны</vt:lpstr>
      <vt:lpstr>Синопское сражение</vt:lpstr>
      <vt:lpstr>Синопское сражение</vt:lpstr>
      <vt:lpstr>Сражение и истребление турецкой эскадры на Синопском рейде. Литография с картины А. Боголюбова. Середина XIX в.</vt:lpstr>
      <vt:lpstr>СЕВАСТОПОЛЬСКАЯ ОБОРОНА 1854-1855, 13(25) сентября 1854-27. августа (8 сентября) 1855, во время Крымской войны 1853-56. Русские войска под командованием вице-адмирала В. А. Корнилова [до 5(17).10] и вице-адмирала П. С. Нахимова [до 28 июня (10 июля)] 349 дней героически обороняли Севастополь от превосходящих вооруженных сил Франции, Великобритании, Турции и (с 1855) Сардинии. </vt:lpstr>
      <vt:lpstr>Севастопольская оборона</vt:lpstr>
      <vt:lpstr>    МАЛАХОВ КУРГАН, господствующая высота юго-восточнее Севастополя (ныне в черте города). Прославлен его героической обороной русскими войсками от англо-французских войск в 1854-55 и советскими войсками от немецко-фашистских войск в 1941-42. В 1958 на оборонительной башне зажжен Вечный огонь. В башне — филиал музея «Героическая оборона и освобождение Севастополя».  </vt:lpstr>
      <vt:lpstr>Герои Севастополя</vt:lpstr>
      <vt:lpstr>Герои Севастополя</vt:lpstr>
      <vt:lpstr>Герои Севастополя</vt:lpstr>
      <vt:lpstr>Герои Севастополя</vt:lpstr>
      <vt:lpstr>Л.Н. Толстой. Фотография.1854 г. Из фондов музея Л.Н. Толстого</vt:lpstr>
      <vt:lpstr> Из письма Л.Н. Толстого – участника обороны Севастополя. 20 ноября 1854 г.</vt:lpstr>
      <vt:lpstr>Оружие русской армии</vt:lpstr>
      <vt:lpstr>Батарея на 3-м бастионе по оставлении Севастополя.  Рисунок с натуры Н. Берга, 1850-е гг.</vt:lpstr>
      <vt:lpstr>Парижский мирный договор</vt:lpstr>
      <vt:lpstr>Причины поражения России</vt:lpstr>
      <vt:lpstr>Значение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Крымская война</dc:title>
  <cp:lastModifiedBy>Hewlett-Packard Company</cp:lastModifiedBy>
  <cp:revision>28</cp:revision>
  <dcterms:modified xsi:type="dcterms:W3CDTF">2016-01-10T07:53:19Z</dcterms:modified>
</cp:coreProperties>
</file>