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510" autoAdjust="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69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1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463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733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461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26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61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2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9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40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59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2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8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01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6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E94D0-6CFD-4302-A3F5-65B42DE3A18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A8FDE-71D3-4A3E-B820-9C2BFC10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9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Формирование познавательной самостоятельности на уроках химии.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МЕЛЕТИНА ГАЛИНА ВИКТОРОВНА –</a:t>
            </a:r>
          </a:p>
          <a:p>
            <a:pPr algn="r"/>
            <a:r>
              <a:rPr lang="ru-RU" dirty="0"/>
              <a:t>у</a:t>
            </a:r>
            <a:r>
              <a:rPr lang="ru-RU" dirty="0" smtClean="0"/>
              <a:t>читель химии МБОУ «</a:t>
            </a:r>
            <a:r>
              <a:rPr lang="ru-RU" dirty="0" err="1" smtClean="0"/>
              <a:t>Казаковская</a:t>
            </a:r>
            <a:r>
              <a:rPr lang="ru-RU" dirty="0" smtClean="0"/>
              <a:t> 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174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Приёмы педагогической техники: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186212"/>
              </p:ext>
            </p:extLst>
          </p:nvPr>
        </p:nvGraphicFramePr>
        <p:xfrm>
          <a:off x="677863" y="1481070"/>
          <a:ext cx="8596312" cy="537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737044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Используемые приёмы педагогической</a:t>
                      </a:r>
                      <a:r>
                        <a:rPr lang="ru-RU" baseline="0" dirty="0" smtClean="0"/>
                        <a:t> техники</a:t>
                      </a:r>
                      <a:endParaRPr lang="ru-RU" dirty="0"/>
                    </a:p>
                  </a:txBody>
                  <a:tcPr/>
                </a:tc>
              </a:tr>
              <a:tr h="73704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Проверка выполнения домашнего задания.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«Светофор»</a:t>
                      </a:r>
                      <a:endParaRPr lang="ru-RU" dirty="0"/>
                    </a:p>
                  </a:txBody>
                  <a:tcPr/>
                </a:tc>
              </a:tr>
              <a:tr h="10529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Проверка к актуализации учебно-познавательной деятельности на основном этапе урока.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«Отсроченная отгадка»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«Ассоциативные цепочки»</a:t>
                      </a:r>
                      <a:endParaRPr lang="ru-RU" dirty="0"/>
                    </a:p>
                  </a:txBody>
                  <a:tcPr/>
                </a:tc>
              </a:tr>
              <a:tr h="737044"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новых знаний и способов действий.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«Поэтические рифмы»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«Оппоненты»</a:t>
                      </a:r>
                      <a:endParaRPr lang="ru-RU" dirty="0"/>
                    </a:p>
                  </a:txBody>
                  <a:tcPr/>
                </a:tc>
              </a:tr>
              <a:tr h="737044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Первичная проверка понимания изученного материала.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«Живая модель»</a:t>
                      </a:r>
                      <a:endParaRPr lang="ru-RU" dirty="0"/>
                    </a:p>
                  </a:txBody>
                  <a:tcPr/>
                </a:tc>
              </a:tr>
              <a:tr h="737044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знаний и способов действий.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«Банк идей»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dirty="0" smtClean="0"/>
                        <a:t>Решение ситуационных задач.</a:t>
                      </a:r>
                      <a:endParaRPr lang="ru-RU" dirty="0"/>
                    </a:p>
                  </a:txBody>
                  <a:tcPr/>
                </a:tc>
              </a:tr>
              <a:tr h="427018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Систематизация знаний и способов действий.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«Куча мала»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632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/>
              <a:t>Поисковая деятельность.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/>
              <a:t>Самостоятельная деятельность.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/>
              <a:t>Проектная деятельность.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/>
              <a:t>Исследовательская деятельность.</a:t>
            </a:r>
          </a:p>
          <a:p>
            <a:pPr marL="0" indent="0">
              <a:buNone/>
            </a:pPr>
            <a:r>
              <a:rPr lang="ru-RU" sz="3200" dirty="0"/>
              <a:t>и</a:t>
            </a:r>
            <a:r>
              <a:rPr lang="ru-RU" sz="3200" dirty="0" smtClean="0"/>
              <a:t> другие виды деятельности.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1129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Средства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Индивидуальные </a:t>
            </a:r>
            <a:r>
              <a:rPr lang="ru-RU" dirty="0" err="1" smtClean="0"/>
              <a:t>разноуровневые</a:t>
            </a:r>
            <a:r>
              <a:rPr lang="ru-RU" dirty="0" smtClean="0"/>
              <a:t> многовариантные карточки.</a:t>
            </a:r>
          </a:p>
          <a:p>
            <a:r>
              <a:rPr lang="ru-RU" dirty="0" smtClean="0"/>
              <a:t>Тестовые </a:t>
            </a:r>
            <a:r>
              <a:rPr lang="ru-RU" dirty="0" err="1" smtClean="0"/>
              <a:t>разноуровневые</a:t>
            </a:r>
            <a:r>
              <a:rPr lang="ru-RU" dirty="0" smtClean="0"/>
              <a:t> задания открытой и закрытой формы.</a:t>
            </a:r>
          </a:p>
          <a:p>
            <a:r>
              <a:rPr lang="ru-RU" dirty="0" smtClean="0"/>
              <a:t>Тексты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контрольных работ.</a:t>
            </a:r>
          </a:p>
          <a:p>
            <a:r>
              <a:rPr lang="ru-RU" dirty="0" smtClean="0"/>
              <a:t>Дидактические игры.</a:t>
            </a:r>
          </a:p>
          <a:p>
            <a:r>
              <a:rPr lang="ru-RU" dirty="0" smtClean="0"/>
              <a:t>Творческие работы учащихся.</a:t>
            </a:r>
          </a:p>
          <a:p>
            <a:r>
              <a:rPr lang="ru-RU" dirty="0" smtClean="0"/>
              <a:t>Сборники задач, тестов и упражнений.</a:t>
            </a:r>
          </a:p>
          <a:p>
            <a:r>
              <a:rPr lang="ru-RU" dirty="0" smtClean="0"/>
              <a:t>Рабочие тетради.</a:t>
            </a:r>
          </a:p>
          <a:p>
            <a:r>
              <a:rPr lang="ru-RU" dirty="0" smtClean="0"/>
              <a:t>Олимпиадные задания.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274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Показатели познавательной самостоятельности и методики её определения: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089298"/>
              </p:ext>
            </p:extLst>
          </p:nvPr>
        </p:nvGraphicFramePr>
        <p:xfrm>
          <a:off x="677863" y="1571222"/>
          <a:ext cx="8596312" cy="5216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323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показателя.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Примеры методик.</a:t>
                      </a:r>
                      <a:endParaRPr lang="ru-RU" sz="1600" dirty="0"/>
                    </a:p>
                  </a:txBody>
                  <a:tcPr/>
                </a:tc>
              </a:tr>
              <a:tr h="132938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Познавательная самостоятельность.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Методика экспертной оценки познавательной самостоятельности учащихся, составленная по материалам опросников </a:t>
                      </a:r>
                      <a:r>
                        <a:rPr lang="ru-RU" sz="1600" dirty="0" err="1" smtClean="0"/>
                        <a:t>Ч.Д.Спилбергера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А.К.Осницкого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8308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Мотивация к самостоятельной деятельности.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Анкета для учащихся</a:t>
                      </a:r>
                      <a:r>
                        <a:rPr lang="ru-RU" sz="1600" baseline="0" dirty="0" smtClean="0"/>
                        <a:t> «Как вы относитесь к учебе по отдельным предметам?» </a:t>
                      </a:r>
                      <a:r>
                        <a:rPr lang="ru-RU" sz="1600" baseline="0" dirty="0" err="1" smtClean="0"/>
                        <a:t>Т.И.Шамовой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8308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Творческая деятельность.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Методика диагностики уровня творческой активности учащихся </a:t>
                      </a:r>
                      <a:r>
                        <a:rPr lang="ru-RU" sz="1600" dirty="0" err="1" smtClean="0"/>
                        <a:t>М.И.Рожковой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3323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Развитость творческого мышления.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Методика </a:t>
                      </a:r>
                      <a:r>
                        <a:rPr lang="ru-RU" sz="1600" dirty="0" err="1" smtClean="0"/>
                        <a:t>Е.Торренса</a:t>
                      </a:r>
                      <a:r>
                        <a:rPr lang="ru-RU" sz="1600" dirty="0" smtClean="0"/>
                        <a:t> (характеристики «гибкость» и «оригинальность»).</a:t>
                      </a:r>
                      <a:endParaRPr lang="ru-RU" sz="1600" dirty="0"/>
                    </a:p>
                  </a:txBody>
                  <a:tcPr/>
                </a:tc>
              </a:tr>
              <a:tr h="8308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Оценка (самооценка)</a:t>
                      </a:r>
                      <a:r>
                        <a:rPr lang="ru-RU" sz="1600" baseline="0" dirty="0" smtClean="0"/>
                        <a:t> готовности к самостоятельной познавательной деятельности.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Анкета, разработанная на основе текста</a:t>
                      </a:r>
                      <a:r>
                        <a:rPr lang="ru-RU" sz="1600" baseline="0" dirty="0" smtClean="0"/>
                        <a:t> оценки готовности личности к формированию самостоятельных умений в процессе учебно-познавательной деятельности.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12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Предпосылкой для достижения положительной динамики познавательной самостоятельности школьников при дифференциации обучения являются: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72229"/>
            <a:ext cx="8596668" cy="326913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3600" dirty="0" err="1"/>
              <a:t>о</a:t>
            </a:r>
            <a:r>
              <a:rPr lang="ru-RU" sz="3600" dirty="0" err="1" smtClean="0"/>
              <a:t>бученность</a:t>
            </a:r>
            <a:r>
              <a:rPr lang="ru-RU" sz="3600" dirty="0" smtClean="0"/>
              <a:t> учащихся;</a:t>
            </a:r>
          </a:p>
          <a:p>
            <a:pPr>
              <a:buFont typeface="+mj-lt"/>
              <a:buAutoNum type="arabicPeriod"/>
            </a:pPr>
            <a:r>
              <a:rPr lang="ru-RU" sz="3600" dirty="0"/>
              <a:t>и</a:t>
            </a:r>
            <a:r>
              <a:rPr lang="ru-RU" sz="3600" dirty="0" smtClean="0"/>
              <a:t>нтеллектуальное развитие;</a:t>
            </a:r>
          </a:p>
          <a:p>
            <a:pPr>
              <a:buFont typeface="+mj-lt"/>
              <a:buAutoNum type="arabicPeriod"/>
            </a:pPr>
            <a:r>
              <a:rPr lang="ru-RU" sz="3600" dirty="0" err="1"/>
              <a:t>с</a:t>
            </a:r>
            <a:r>
              <a:rPr lang="ru-RU" sz="3600" dirty="0" err="1" smtClean="0"/>
              <a:t>формированность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общеучебных</a:t>
            </a:r>
            <a:r>
              <a:rPr lang="ru-RU" sz="3600" dirty="0" smtClean="0"/>
              <a:t> умений и навыков.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767066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контроля: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ru-RU" sz="2400" dirty="0" smtClean="0"/>
              <a:t>Входящий контроль.</a:t>
            </a:r>
          </a:p>
          <a:p>
            <a:pPr>
              <a:buFont typeface="+mj-lt"/>
              <a:buAutoNum type="arabicParenR"/>
            </a:pPr>
            <a:r>
              <a:rPr lang="ru-RU" sz="2400" dirty="0" smtClean="0"/>
              <a:t>Рубежный (текущий) контроль.</a:t>
            </a:r>
          </a:p>
          <a:p>
            <a:pPr>
              <a:buFont typeface="+mj-lt"/>
              <a:buAutoNum type="arabicParenR"/>
            </a:pPr>
            <a:r>
              <a:rPr lang="ru-RU" sz="2400" dirty="0" smtClean="0"/>
              <a:t>Самоконтроль и самооценка.</a:t>
            </a:r>
          </a:p>
          <a:p>
            <a:pPr>
              <a:buFont typeface="+mj-lt"/>
              <a:buAutoNum type="arabicParenR"/>
            </a:pPr>
            <a:r>
              <a:rPr lang="ru-RU" sz="2400" dirty="0" smtClean="0"/>
              <a:t>Мониторинг динамики успешности происхождения развития познавательной самостоятельности каждым из учащихся и сопоставление новых достижений ученика с его прошлыми успехами.</a:t>
            </a:r>
          </a:p>
          <a:p>
            <a:pPr>
              <a:buFont typeface="+mj-lt"/>
              <a:buAutoNum type="arabicParenR"/>
            </a:pPr>
            <a:r>
              <a:rPr lang="ru-RU" sz="2400" dirty="0" smtClean="0"/>
              <a:t>Итоговый контроль.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832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2457" y="289679"/>
            <a:ext cx="81715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Абасов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З.А. Педагогические технологии и инновации в учебной деятельности школьников// Школьные технологии. – 2002. - №5.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Выготский Л.С. Детская психология // Собр. соч. в 6 т. М.,1984.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Гузеев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В.В. Познавательная самостоятельность учащихся и возможности её проявления в образовательной технологии //Химия в школе. – 2004. №3.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Исаев И.Ф., Сотникова М.И. Творческая самореализация учителя: культурологический подход. Учебное пособие. – Москва-Белгород: Изд-во БГУ, 1999.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 профильного обучения на старшей ступени общего образования// Вестник образования. – 2002. - №3.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 модернизации Российского образования на период до 2010г. – М.,2002.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Петровский Г.Н. Современные образовательные технологии. – МН.: ННО, 2000.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Шамова Т.И. Мотивация как важнейший фактор управления учебным процессом // Химия в школе. - №2.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1831" y="1133341"/>
            <a:ext cx="6889437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Спасибо </a:t>
            </a:r>
          </a:p>
          <a:p>
            <a:pPr algn="ctr"/>
            <a:r>
              <a:rPr lang="ru-RU" sz="88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за </a:t>
            </a:r>
          </a:p>
          <a:p>
            <a:pPr algn="ctr"/>
            <a:r>
              <a:rPr lang="ru-RU" sz="88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внимание!</a:t>
            </a:r>
            <a:endParaRPr lang="ru-RU" sz="8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607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4704" y="1582341"/>
            <a:ext cx="80492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познавательной самостоятельности стоит в одном ряду с понятиями познавательной деятельности, познавательной активности и познавательной инициативы.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ru-RU" sz="20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активная, энергичная деятельность.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Инициатива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предприимчивость, способность к самостоятельным активным действиям.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Самостоятельность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способность к независимым действиям, суждениям, обладание инициативой, решительность.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Отсюда видно, что инициатива есть часть самостоятельности, а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активность – её возможное следствие.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954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sng" dirty="0"/>
              <a:t>Познавательная </a:t>
            </a:r>
            <a:r>
              <a:rPr lang="ru-RU" sz="3200" b="1" i="1" u="sng" dirty="0" smtClean="0"/>
              <a:t>самостоятельность -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организуемое или самим обучаемым познание в выборе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познаваемого содержания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их последовательности,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отборе способов познания,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определении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темпа скорости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своего продвижения, решения о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и месте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реализации познавательной деятельности.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В.В.Гузеев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72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4705" y="1493949"/>
            <a:ext cx="80492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познавательной самостоятельности не несёт в себе элементов принуждения. Это свободная </a:t>
            </a:r>
            <a:r>
              <a:rPr lang="ru-RU" sz="32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творческая деятельность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которая даёт возможность каждому ученику проявить свои личностные качества.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9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Показатели познавательной самостоятельности: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П</a:t>
            </a:r>
            <a:r>
              <a:rPr lang="ru-RU" sz="2800" dirty="0" smtClean="0"/>
              <a:t>ознавательная самостоятельность;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Мотивация к самостоятельной деятельности;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Творческая деятельность;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Развитие творческого мышления;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Оценка (самооценка) готовности к самостоятельной познавательной деятельности.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9367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реализации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Урок – как традиционная форма обучения.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Нетрадиционные формы обучения, в рамках формирования системы самостоятельных умений и способов действий.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8945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Примеры нетрадиционных форм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«Компетентность» – урок – деловая игра.</a:t>
            </a:r>
          </a:p>
          <a:p>
            <a:r>
              <a:rPr lang="ru-RU" dirty="0" smtClean="0"/>
              <a:t>«Фирма знаний» – деловая игра.</a:t>
            </a:r>
          </a:p>
          <a:p>
            <a:r>
              <a:rPr lang="ru-RU" dirty="0" smtClean="0"/>
              <a:t>Уроки с использованием ИКТ.</a:t>
            </a:r>
          </a:p>
          <a:p>
            <a:r>
              <a:rPr lang="ru-RU" dirty="0" smtClean="0"/>
              <a:t>Групповые зачёты.</a:t>
            </a:r>
          </a:p>
          <a:p>
            <a:r>
              <a:rPr lang="ru-RU" dirty="0" smtClean="0"/>
              <a:t>«НИЛ – научно – исследовательская лаборатория» – ролевая игра.</a:t>
            </a:r>
          </a:p>
          <a:p>
            <a:r>
              <a:rPr lang="ru-RU" dirty="0" smtClean="0"/>
              <a:t>Элективные занятия.</a:t>
            </a:r>
          </a:p>
          <a:p>
            <a:r>
              <a:rPr lang="ru-RU" dirty="0" smtClean="0"/>
              <a:t>«Рой» – один из видов самостоятельной работы.</a:t>
            </a:r>
          </a:p>
          <a:p>
            <a:r>
              <a:rPr lang="ru-RU" dirty="0" smtClean="0"/>
              <a:t>Индивидуальные или групповые занятия.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3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Построение структурно – логических схем изучаемого материала.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«С учителем – без учителя»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«Своя опора»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«Программируемый опрос»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Создание проблемных ситуаций.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Разноуровневые</a:t>
            </a:r>
            <a:r>
              <a:rPr lang="ru-RU" sz="2800" dirty="0" smtClean="0"/>
              <a:t> домашние задания.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13342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Приёмы стимулирования и контроля: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 smtClean="0"/>
              <a:t>Взаимоконтроль: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ц</a:t>
            </a:r>
            <a:r>
              <a:rPr lang="ru-RU" sz="2800" dirty="0" smtClean="0"/>
              <a:t>иклическая взаимопроверка;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/>
              <a:t>р</a:t>
            </a:r>
            <a:r>
              <a:rPr lang="ru-RU" sz="2800" dirty="0" smtClean="0"/>
              <a:t>елейная проверка.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Самоконтроль:</a:t>
            </a:r>
          </a:p>
          <a:p>
            <a:pPr>
              <a:buFont typeface="+mj-lt"/>
              <a:buAutoNum type="alphaUcPeriod"/>
            </a:pPr>
            <a:r>
              <a:rPr lang="ru-RU" dirty="0" err="1" smtClean="0"/>
              <a:t>Самооценивание</a:t>
            </a:r>
            <a:r>
              <a:rPr lang="ru-RU" dirty="0" smtClean="0"/>
              <a:t>;</a:t>
            </a:r>
          </a:p>
          <a:p>
            <a:pPr>
              <a:buFont typeface="+mj-lt"/>
              <a:buAutoNum type="alphaUcPeriod"/>
            </a:pPr>
            <a:r>
              <a:rPr lang="ru-RU" dirty="0" smtClean="0"/>
              <a:t>Проектирование характера учебного взаимодействия;</a:t>
            </a:r>
          </a:p>
          <a:p>
            <a:pPr>
              <a:buFont typeface="+mj-lt"/>
              <a:buAutoNum type="alphaUcPeriod"/>
            </a:pPr>
            <a:r>
              <a:rPr lang="ru-RU" dirty="0" smtClean="0"/>
              <a:t>Проявление доверия и толерантности;</a:t>
            </a:r>
          </a:p>
          <a:p>
            <a:pPr>
              <a:buFont typeface="+mj-lt"/>
              <a:buAutoNum type="alphaUcPeriod"/>
            </a:pPr>
            <a:r>
              <a:rPr lang="ru-RU" dirty="0" smtClean="0"/>
              <a:t>Стимулирование;</a:t>
            </a:r>
          </a:p>
          <a:p>
            <a:pPr>
              <a:buFont typeface="+mj-lt"/>
              <a:buAutoNum type="alphaUcPeriod"/>
            </a:pPr>
            <a:r>
              <a:rPr lang="ru-RU" dirty="0" smtClean="0"/>
              <a:t>Создание ситуации успеха;</a:t>
            </a:r>
          </a:p>
          <a:p>
            <a:pPr>
              <a:buFont typeface="+mj-lt"/>
              <a:buAutoNum type="alphaUcPeriod"/>
            </a:pPr>
            <a:r>
              <a:rPr lang="ru-RU" dirty="0" smtClean="0"/>
              <a:t>Использование накопительных баллов.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59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798</TotalTime>
  <Words>769</Words>
  <Application>Microsoft Office PowerPoint</Application>
  <PresentationFormat>Широкоэкранный</PresentationFormat>
  <Paragraphs>116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Грань</vt:lpstr>
      <vt:lpstr>Формирование познавательной самостоятельности на уроках химии.</vt:lpstr>
      <vt:lpstr>Презентация PowerPoint</vt:lpstr>
      <vt:lpstr>Познавательная самостоятельность - </vt:lpstr>
      <vt:lpstr>Презентация PowerPoint</vt:lpstr>
      <vt:lpstr>Показатели познавательной самостоятельности:</vt:lpstr>
      <vt:lpstr>Формы реализации</vt:lpstr>
      <vt:lpstr>Примеры нетрадиционных форм обучения:</vt:lpstr>
      <vt:lpstr>Методы обучения:</vt:lpstr>
      <vt:lpstr>Приёмы стимулирования и контроля:</vt:lpstr>
      <vt:lpstr>Приёмы педагогической техники:</vt:lpstr>
      <vt:lpstr>Виды деятельности:</vt:lpstr>
      <vt:lpstr>Средства обучения:</vt:lpstr>
      <vt:lpstr>Показатели познавательной самостоятельности и методики её определения:</vt:lpstr>
      <vt:lpstr>Предпосылкой для достижения положительной динамики познавательной самостоятельности школьников при дифференциации обучения являются:</vt:lpstr>
      <vt:lpstr>Формы контроля: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познавательной самостоятельности на уроках химии.</dc:title>
  <dc:creator>Мвидео</dc:creator>
  <cp:lastModifiedBy>Мвидео</cp:lastModifiedBy>
  <cp:revision>19</cp:revision>
  <dcterms:created xsi:type="dcterms:W3CDTF">2015-10-20T10:51:21Z</dcterms:created>
  <dcterms:modified xsi:type="dcterms:W3CDTF">2015-10-26T17:29:42Z</dcterms:modified>
</cp:coreProperties>
</file>