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80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5" r:id="rId15"/>
    <p:sldId id="268" r:id="rId16"/>
    <p:sldId id="269" r:id="rId17"/>
    <p:sldId id="270" r:id="rId18"/>
    <p:sldId id="272" r:id="rId19"/>
    <p:sldId id="271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>
      <p:cViewPr varScale="1">
        <p:scale>
          <a:sx n="81" d="100"/>
          <a:sy n="81" d="100"/>
        </p:scale>
        <p:origin x="-10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89222-2919-4F64-85F3-111E9364AC67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BA4C-1865-420E-89AB-B7B2F07D4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5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4BA4C-1865-420E-89AB-B7B2F07D44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3CCABB-43CE-413F-AA01-A88DE6794E31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A3B3E7-AD1E-4929-8A55-43D7AA34682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1455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по </a:t>
            </a:r>
            <a:r>
              <a:rPr lang="ru-RU" dirty="0" smtClean="0"/>
              <a:t>теме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«ТЕРМОЯДЕРНЫЕ РЕАКЦИИ»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урока </a:t>
            </a:r>
            <a:r>
              <a:rPr lang="ru-RU" smtClean="0"/>
              <a:t>в </a:t>
            </a:r>
            <a:r>
              <a:rPr lang="ru-RU" dirty="0" smtClean="0"/>
              <a:t>9 классе</a:t>
            </a:r>
            <a:br>
              <a:rPr lang="ru-RU" dirty="0" smtClean="0"/>
            </a:br>
            <a:r>
              <a:rPr lang="ru-RU" dirty="0" smtClean="0"/>
              <a:t>ГБОУ СОШ № 1362</a:t>
            </a:r>
            <a:br>
              <a:rPr lang="ru-RU" dirty="0" smtClean="0"/>
            </a:br>
            <a:r>
              <a:rPr lang="ru-RU" sz="3600" dirty="0" smtClean="0"/>
              <a:t>учитель: Юденко М.Н.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23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3"/>
          </a:xfrm>
        </p:spPr>
        <p:txBody>
          <a:bodyPr>
            <a:noAutofit/>
          </a:bodyPr>
          <a:lstStyle/>
          <a:p>
            <a:pPr lvl="0" algn="just">
              <a:buClr>
                <a:srgbClr val="72A376"/>
              </a:buClr>
            </a:pPr>
            <a:r>
              <a:rPr lang="ru-RU" dirty="0">
                <a:solidFill>
                  <a:prstClr val="white"/>
                </a:solidFill>
              </a:rPr>
              <a:t>Для каждого состояния любого вещества характерен определенный интервал температур. При очень высоких температурах атомы и молекулы нейтрального газа теряют часть своих электронов и становятся положительными ионами. Когда температура достигает 10</a:t>
            </a:r>
            <a:r>
              <a:rPr lang="ru-RU" baseline="30000" dirty="0">
                <a:solidFill>
                  <a:prstClr val="white"/>
                </a:solidFill>
              </a:rPr>
              <a:t>4</a:t>
            </a:r>
            <a:r>
              <a:rPr lang="ru-RU" baseline="-25000" dirty="0">
                <a:solidFill>
                  <a:prstClr val="white"/>
                </a:solidFill>
              </a:rPr>
              <a:t> </a:t>
            </a:r>
            <a:r>
              <a:rPr lang="ru-RU" baseline="30000" dirty="0" err="1">
                <a:solidFill>
                  <a:prstClr val="white"/>
                </a:solidFill>
              </a:rPr>
              <a:t>о</a:t>
            </a:r>
            <a:r>
              <a:rPr lang="ru-RU" dirty="0" err="1">
                <a:solidFill>
                  <a:prstClr val="white"/>
                </a:solidFill>
              </a:rPr>
              <a:t>С</a:t>
            </a:r>
            <a:r>
              <a:rPr lang="ru-RU" dirty="0">
                <a:solidFill>
                  <a:prstClr val="white"/>
                </a:solidFill>
              </a:rPr>
              <a:t>, то газ уже представляет собой плазму.  </a:t>
            </a:r>
            <a:r>
              <a:rPr lang="ru-RU" u="sng" dirty="0">
                <a:solidFill>
                  <a:prstClr val="white"/>
                </a:solidFill>
              </a:rPr>
              <a:t>Плазма – четвертое состояние вещества</a:t>
            </a:r>
            <a:r>
              <a:rPr lang="ru-RU" u="sng" dirty="0" smtClean="0">
                <a:solidFill>
                  <a:prstClr val="white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5904656" cy="396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435280" cy="2592288"/>
          </a:xfrm>
        </p:spPr>
        <p:txBody>
          <a:bodyPr>
            <a:normAutofit/>
          </a:bodyPr>
          <a:lstStyle/>
          <a:p>
            <a:r>
              <a:rPr lang="ru-RU" sz="3200" dirty="0"/>
              <a:t>Солнце и звезды можно рассматривать как гигантские сгустки горячей плазмы. В земных условиях с плазмой мы встречаемся при различных газовых разрядах (молния, искра, дуга и т.д.)</a:t>
            </a:r>
          </a:p>
        </p:txBody>
      </p:sp>
    </p:spTree>
    <p:extLst>
      <p:ext uri="{BB962C8B-B14F-4D97-AF65-F5344CB8AC3E}">
        <p14:creationId xmlns:p14="http://schemas.microsoft.com/office/powerpoint/2010/main" val="38452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Впервые задачу по управляемому термоядерному синтезу в Советском Союзе сформулировал и предложил для неё некоторое конструктивное решение советский физик Лаврентьев О. </a:t>
            </a:r>
            <a:r>
              <a:rPr lang="ru-RU" dirty="0" smtClean="0"/>
              <a:t>А. Кроме </a:t>
            </a:r>
            <a:r>
              <a:rPr lang="ru-RU" dirty="0"/>
              <a:t>него важный вклад в решение проблемы внесли такие выдающиеся физики, как А. Д. Сахаров и </a:t>
            </a:r>
            <a:r>
              <a:rPr lang="ru-RU" dirty="0" err="1"/>
              <a:t>И</a:t>
            </a:r>
            <a:r>
              <a:rPr lang="ru-RU" dirty="0"/>
              <a:t>. Е. </a:t>
            </a:r>
            <a:r>
              <a:rPr lang="ru-RU" dirty="0" smtClean="0"/>
              <a:t>Тамм, а </a:t>
            </a:r>
            <a:r>
              <a:rPr lang="ru-RU" dirty="0"/>
              <a:t>также Л. А. Арцимович, возглавлявший советскую программу по управляемому термоядерному синтезу с 1951 года.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Исторически вопрос управляемого термоядерного синтеза на мировом уровне возник в середине XX века. Известно, что И. В. Курчатов в 1956 году высказал предложение о сотрудничестве учёных-атомщиков разных стран в решении этой научной проблемы. Это произошло во время посещения Британского ядерного центра «</a:t>
            </a:r>
            <a:r>
              <a:rPr lang="ru-RU" dirty="0" err="1"/>
              <a:t>Харуэлл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Термоядерный реактор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- устройство для получения энергии за счет реакций синтеза легких атомных ядер, происходящих при температурах порядка 10</a:t>
            </a:r>
            <a:r>
              <a:rPr lang="ru-RU" baseline="30000" dirty="0" smtClean="0"/>
              <a:t>8</a:t>
            </a:r>
            <a:r>
              <a:rPr lang="ru-RU" dirty="0" smtClean="0"/>
              <a:t> К. </a:t>
            </a:r>
          </a:p>
          <a:p>
            <a:r>
              <a:rPr lang="ru-RU" dirty="0" smtClean="0"/>
              <a:t>Основное требование к термоядерному реактору: </a:t>
            </a:r>
            <a:r>
              <a:rPr lang="ru-RU" dirty="0" err="1" smtClean="0"/>
              <a:t>энерговыделение</a:t>
            </a:r>
            <a:r>
              <a:rPr lang="ru-RU" dirty="0" smtClean="0"/>
              <a:t> в результате термоядерных реакций должно превосходить затраты энергии от внешних источников на поддержание реакции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Термоядерные реакторы могут быть построены </a:t>
            </a:r>
          </a:p>
          <a:p>
            <a:r>
              <a:rPr lang="ru-RU" dirty="0" smtClean="0"/>
              <a:t>1. на основе систем с магнитным удержанием плазмы, в </a:t>
            </a:r>
            <a:r>
              <a:rPr lang="ru-RU" dirty="0"/>
              <a:t>которых нагрев и удержание плазмы осуществляется магнитным полем при относительно низком давлении и высокой температуре. Для этого применяются реакторы в виде </a:t>
            </a:r>
            <a:r>
              <a:rPr lang="ru-RU" dirty="0" err="1"/>
              <a:t>токамаков</a:t>
            </a:r>
            <a:r>
              <a:rPr lang="ru-RU" dirty="0"/>
              <a:t>, </a:t>
            </a:r>
            <a:r>
              <a:rPr lang="ru-RU" dirty="0" err="1"/>
              <a:t>стеллараторов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2. импульсные системы. </a:t>
            </a:r>
            <a:r>
              <a:rPr lang="ru-RU" dirty="0"/>
              <a:t>В таких системах управляемый термоядерный синтез осуществляется путём кратковременного нагрева небольших мишеней, содержащих дейтерий и тритий, сверхмощными лазерными лучами или пучками высокоэнергичных частиц (ионов, электронов). Такое облучение вызывает последовательность термоядерных микровзрывов.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6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Токамак</a:t>
            </a:r>
            <a:r>
              <a:rPr lang="ru-RU" dirty="0" smtClean="0"/>
              <a:t> – тороидальная камера с магнитными катушками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2062"/>
            <a:ext cx="4038600" cy="23543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9550"/>
            <a:ext cx="4038600" cy="3899337"/>
          </a:xfrm>
        </p:spPr>
      </p:pic>
    </p:spTree>
    <p:extLst>
      <p:ext uri="{BB962C8B-B14F-4D97-AF65-F5344CB8AC3E}">
        <p14:creationId xmlns:p14="http://schemas.microsoft.com/office/powerpoint/2010/main" val="5545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современной энергетики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Нарастающее загрязнение окружающей среды требует перевода промышленного производства планеты на замкнутый цикл, когда образуется минимум отходов</a:t>
            </a:r>
          </a:p>
          <a:p>
            <a:r>
              <a:rPr lang="ru-RU" dirty="0" smtClean="0"/>
              <a:t>Ресурсы минерального топлива ограничены</a:t>
            </a:r>
          </a:p>
          <a:p>
            <a:r>
              <a:rPr lang="ru-RU" dirty="0" smtClean="0"/>
              <a:t>Переход энергетики на ядерные реакторы деления ставит сложные проблемы захоронения огромного количества радиоактивных отходов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управляемого термоядерного синтеза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/>
              <a:t>•Единственными материальными «побочными» продуктами термоядерного синтеза являются гелий-4, безвредный инертный газ, и тритий, который используется в качестве дополнительного топлива.</a:t>
            </a:r>
          </a:p>
          <a:p>
            <a:pPr algn="just"/>
            <a:r>
              <a:rPr lang="ru-RU" sz="5500" dirty="0"/>
              <a:t> •Дейтерий легко добывается из воды. Лития более чем достаточно в земной коре. Тритий можно воспроизводить в реакторе. Для работы термоядерного реактора на основе D—Т-синтеза необходимы только три этих вещества.</a:t>
            </a:r>
          </a:p>
          <a:p>
            <a:pPr algn="just"/>
            <a:r>
              <a:rPr lang="ru-RU" sz="5500" dirty="0"/>
              <a:t> •Электростанция с термоядерным реактором не производит выбросов так называемых парниковых газов, угарного газа или пылевых загрязнителей, как это делают электростанции на природном топливе.</a:t>
            </a:r>
          </a:p>
          <a:p>
            <a:pPr algn="just"/>
            <a:r>
              <a:rPr lang="ru-RU" sz="5500" dirty="0"/>
              <a:t> •Работающий термоядерный реактор безопаснее атомного реактора. Если он поврежден, то расплавления не происходит, так как в земных условиях термоядерный синтез необходимо постоянно поддерживать, «подпитывая» реактор топливом и/или энергией.</a:t>
            </a:r>
          </a:p>
          <a:p>
            <a:pPr algn="just"/>
            <a:r>
              <a:rPr lang="ru-RU" sz="5500" dirty="0"/>
              <a:t> •Термоядерный синтез в земных условиях не является цепной реакцией, поэтому он не может выйти из-под контроля. Термоядерный реактор не взрывается. Термоядерная бомба способна взрываться потому, что взрывчатые компоненты (топливо для синтеза) в ней присутствуют в избытке и используются (реагируют) практически мгновенно, а не из-за цепной реакции. В термоядерном реакторе топлива для взрыва недостаточно.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Международный экспериментальный термоядерный реактор ИТЭР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797152"/>
            <a:ext cx="4041775" cy="1728192"/>
          </a:xfrm>
        </p:spPr>
        <p:txBody>
          <a:bodyPr/>
          <a:lstStyle/>
          <a:p>
            <a:pPr marL="292100" lvl="0" indent="-292100">
              <a:buClr>
                <a:srgbClr val="72A376"/>
              </a:buClr>
              <a:buFont typeface="Wingdings 2"/>
              <a:buChar char=""/>
            </a:pPr>
            <a:r>
              <a:rPr lang="ru-RU" sz="1500" cap="none" dirty="0">
                <a:solidFill>
                  <a:prstClr val="white"/>
                </a:solidFill>
              </a:rPr>
              <a:t>Термоядерный реактор будет построен в </a:t>
            </a:r>
            <a:r>
              <a:rPr lang="ru-RU" sz="1500" cap="none" dirty="0" err="1">
                <a:solidFill>
                  <a:prstClr val="white"/>
                </a:solidFill>
              </a:rPr>
              <a:t>Кадараше</a:t>
            </a:r>
            <a:r>
              <a:rPr lang="ru-RU" sz="1500" cap="none" dirty="0">
                <a:solidFill>
                  <a:prstClr val="white"/>
                </a:solidFill>
              </a:rPr>
              <a:t> (Франция) и введен в эксплуатацию примерно в 2016 году. Именно ТОКАМАК должен стать основой первого в мире экспериментального термоядерного реактора.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4040188" cy="4819179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Проблема управляемого термоядерного синтеза настолько сложна, что самостоятельно с ней не справится ни одна страна. Поэтому мировое сообщество избрало самый оптимальный путь - создание проекта международного термоядерного экспериментального реактора - ИТЭР, в котором на сегодня участвуют, кроме России, США, Евросоюз, Япония, </a:t>
            </a:r>
          </a:p>
          <a:p>
            <a:pPr marL="0" indent="0">
              <a:buNone/>
            </a:pPr>
            <a:r>
              <a:rPr lang="ru-RU" dirty="0" smtClean="0"/>
              <a:t>     Китай </a:t>
            </a:r>
            <a:r>
              <a:rPr lang="ru-RU" dirty="0"/>
              <a:t>и Южная Корея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41775" cy="323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dirty="0" smtClean="0"/>
              <a:t>СПАСИБО ЗА ВНИМАНИЕ!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b="1" dirty="0" smtClean="0"/>
              <a:t>Термоядерной</a:t>
            </a:r>
            <a:r>
              <a:rPr lang="en-US" sz="3600" b="1" dirty="0" smtClean="0"/>
              <a:t> </a:t>
            </a:r>
            <a:r>
              <a:rPr lang="ru-RU" sz="3600" i="1" dirty="0" smtClean="0"/>
              <a:t>(от лат.</a:t>
            </a:r>
          </a:p>
          <a:p>
            <a:pPr indent="457200" algn="just"/>
            <a:r>
              <a:rPr lang="ru-RU" sz="3600" i="1" dirty="0" smtClean="0"/>
              <a:t> </a:t>
            </a:r>
            <a:r>
              <a:rPr lang="en-US" sz="3600" i="1" dirty="0" smtClean="0"/>
              <a:t>thermo – </a:t>
            </a:r>
            <a:r>
              <a:rPr lang="ru-RU" sz="3600" i="1" dirty="0" smtClean="0"/>
              <a:t>тепло) </a:t>
            </a:r>
            <a:r>
              <a:rPr lang="ru-RU" sz="3600" b="1" dirty="0"/>
              <a:t>называется реакция слияния легких ядер </a:t>
            </a:r>
            <a:r>
              <a:rPr lang="ru-RU" sz="3600" dirty="0" smtClean="0"/>
              <a:t>(</a:t>
            </a:r>
            <a:r>
              <a:rPr lang="ru-RU" sz="3600" i="1" dirty="0" smtClean="0"/>
              <a:t>таких, как </a:t>
            </a:r>
            <a:r>
              <a:rPr lang="ru-RU" sz="3600" dirty="0"/>
              <a:t>водород, гелий и др.), </a:t>
            </a:r>
            <a:r>
              <a:rPr lang="ru-RU" sz="3600" b="1" dirty="0" smtClean="0"/>
              <a:t>происходящая </a:t>
            </a:r>
            <a:r>
              <a:rPr lang="ru-RU" sz="3600" b="1" dirty="0"/>
              <a:t>при очень высоких температурах </a:t>
            </a:r>
            <a:r>
              <a:rPr lang="ru-RU" sz="3600" dirty="0"/>
              <a:t>(</a:t>
            </a:r>
            <a:r>
              <a:rPr lang="ru-RU" sz="3600" i="1" dirty="0"/>
              <a:t>порядка сотен миллионов градусов</a:t>
            </a:r>
            <a:r>
              <a:rPr lang="ru-RU" sz="3600" dirty="0"/>
              <a:t>), </a:t>
            </a:r>
            <a:r>
              <a:rPr lang="ru-RU" sz="3600" b="1" dirty="0"/>
              <a:t>сопровождающаяся выделением </a:t>
            </a:r>
            <a:r>
              <a:rPr lang="ru-RU" sz="3600" b="1" dirty="0" smtClean="0"/>
              <a:t>энергии</a:t>
            </a:r>
            <a:endParaRPr lang="en-US" sz="3600" b="1" dirty="0" smtClean="0"/>
          </a:p>
          <a:p>
            <a:pPr indent="457200"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09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создания презентации использовались: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– ресурсы;</a:t>
            </a:r>
          </a:p>
          <a:p>
            <a:r>
              <a:rPr lang="ru-RU" dirty="0" smtClean="0"/>
              <a:t>Учебник по физике для 9 класса А.В. </a:t>
            </a:r>
            <a:r>
              <a:rPr lang="ru-RU" dirty="0" err="1" smtClean="0"/>
              <a:t>Перышкин</a:t>
            </a:r>
            <a:r>
              <a:rPr lang="ru-RU" dirty="0" smtClean="0"/>
              <a:t>, Е.М. </a:t>
            </a:r>
            <a:r>
              <a:rPr lang="ru-RU" dirty="0" err="1" smtClean="0"/>
              <a:t>Гутник</a:t>
            </a:r>
            <a:r>
              <a:rPr lang="ru-RU" dirty="0" smtClean="0"/>
              <a:t>, М.: Дрофа – 2011</a:t>
            </a:r>
          </a:p>
          <a:p>
            <a:r>
              <a:rPr lang="ru-RU" dirty="0" smtClean="0"/>
              <a:t>Учебное пособие «Плазма – четвертое состояние вещества» В.А. Орлов, С.В. </a:t>
            </a:r>
            <a:r>
              <a:rPr lang="ru-RU" dirty="0" err="1" smtClean="0"/>
              <a:t>Дорожкин</a:t>
            </a:r>
            <a:r>
              <a:rPr lang="ru-RU" dirty="0" smtClean="0"/>
              <a:t>, М</a:t>
            </a:r>
            <a:r>
              <a:rPr lang="ru-RU" smtClean="0"/>
              <a:t>.: Бином - 2005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1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Слияние ядер дейтерия и трития: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5544615" cy="5805264"/>
          </a:xfrm>
        </p:spPr>
      </p:pic>
    </p:spTree>
    <p:extLst>
      <p:ext uri="{BB962C8B-B14F-4D97-AF65-F5344CB8AC3E}">
        <p14:creationId xmlns:p14="http://schemas.microsoft.com/office/powerpoint/2010/main" val="23499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>Энергия, которая выделяется при термоядерных реакциях в несколько раз превышает энергию, выделяющуюся в цепных ядерных реакциях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1" dirty="0">
                <a:solidFill>
                  <a:srgbClr val="000000"/>
                </a:solidFill>
                <a:latin typeface="Bradley Hand ITC" pitchFamily="66" charset="0"/>
              </a:rPr>
              <a:t>Синтез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1" dirty="0">
                <a:solidFill>
                  <a:srgbClr val="000000"/>
                </a:solidFill>
                <a:latin typeface="Bradley Hand ITC" pitchFamily="66" charset="0"/>
              </a:rPr>
              <a:t>4 г  гелия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540768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1" dirty="0">
                <a:solidFill>
                  <a:srgbClr val="000000"/>
                </a:solidFill>
                <a:latin typeface="Bradley Hand ITC" pitchFamily="66" charset="0"/>
              </a:rPr>
              <a:t>Сгорание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1" dirty="0">
                <a:solidFill>
                  <a:srgbClr val="000000"/>
                </a:solidFill>
                <a:latin typeface="Bradley Hand ITC" pitchFamily="66" charset="0"/>
              </a:rPr>
              <a:t>2 вагонов каменного угля</a:t>
            </a:r>
          </a:p>
          <a:p>
            <a:endParaRPr lang="ru-RU" dirty="0"/>
          </a:p>
        </p:txBody>
      </p:sp>
      <p:pic>
        <p:nvPicPr>
          <p:cNvPr id="5" name="Picture 3" descr="0201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1897062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221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4191000" cy="13811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221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191000" cy="146050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5" y="2567226"/>
            <a:ext cx="11521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600" b="1" dirty="0">
                <a:solidFill>
                  <a:srgbClr val="000000"/>
                </a:solidFill>
                <a:latin typeface="Arial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975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протекания термоядерных реакций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70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Высокие температуры, =&gt;, большие энергии сталкивающихся ядер, необходимы для преодоления электростатических сил отталкивания одноименно заряженных частиц и сближения ядер на расстояния порядка действия ядерных сил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33274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Неуправляемые термоядерные реакции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Термоядерные реакции в природных условиях происходят лишь в недрах звезд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541960"/>
          </a:xfrm>
        </p:spPr>
        <p:txBody>
          <a:bodyPr/>
          <a:lstStyle/>
          <a:p>
            <a:r>
              <a:rPr lang="ru-RU" sz="1800" dirty="0" smtClean="0"/>
              <a:t>Для их осуществления на земле необходимо сильно разогреть вещество либо ядерным взрывом, либо мощным газовым разрядом, либо гигантским импульсом лазерного излучения, либо бомбардировкой интенсивным пучком частиц</a:t>
            </a: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17006"/>
            <a:ext cx="3456384" cy="272821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96332"/>
            <a:ext cx="4041775" cy="2273498"/>
          </a:xfrm>
        </p:spPr>
      </p:pic>
    </p:spTree>
    <p:extLst>
      <p:ext uri="{BB962C8B-B14F-4D97-AF65-F5344CB8AC3E}">
        <p14:creationId xmlns:p14="http://schemas.microsoft.com/office/powerpoint/2010/main" val="3702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r>
              <a:rPr lang="ru-RU" dirty="0" smtClean="0"/>
              <a:t>Водородная бомба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91264" cy="316835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Последовательность процессов, происходящих при взрыве водородной бомбы, можно представить следующим образом. Сначала взрывается находящийся внутри оболочки заряд-инициатор термоядерной реакции (небольшая атомная бомба), в результате чего возникает нейтронная вспышка и создается высокая температура, необходимая для инициации термоядерного синтеза. Нейтроны бомбардируют вкладыш из соединения дейтерия с литием-6. Литий-6 под действием нейтронов расщепляется на гелий и тритий. Затем начинается термоядерная реакция в смеси дейтерия с тритием, температура внутри бомбы стремительно нарастает, вовлекая в синтез все большее и большее количество водорода. </a:t>
            </a:r>
          </a:p>
          <a:p>
            <a:pPr algn="just"/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24400"/>
            <a:ext cx="4248472" cy="1656928"/>
          </a:xfrm>
        </p:spPr>
      </p:pic>
    </p:spTree>
    <p:extLst>
      <p:ext uri="{BB962C8B-B14F-4D97-AF65-F5344CB8AC3E}">
        <p14:creationId xmlns:p14="http://schemas.microsoft.com/office/powerpoint/2010/main" val="2311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S00169E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320480" cy="2376264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5100"/>
            <a:ext cx="5482952" cy="3882252"/>
          </a:xfrm>
        </p:spPr>
      </p:pic>
    </p:spTree>
    <p:extLst>
      <p:ext uri="{BB962C8B-B14F-4D97-AF65-F5344CB8AC3E}">
        <p14:creationId xmlns:p14="http://schemas.microsoft.com/office/powerpoint/2010/main" val="14018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Управляемые термоядерные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использовать термоядерную энергию в мирных целях, необходимо научиться проводить управляемые термоядерные реакции. Одна из основных трудностей в осуществлении таких реакций заключается в том, чтобы удержать внутри установки высокотемпературную плазму.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4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990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Солнцестояние</vt:lpstr>
      <vt:lpstr>Литейная</vt:lpstr>
      <vt:lpstr>1_Литейная</vt:lpstr>
      <vt:lpstr>Презентация по теме «ТЕРМОЯДЕРНЫЕ РЕАКЦИИ» для урока в 9 классе ГБОУ СОШ № 1362 учитель: Юденко М.Н.</vt:lpstr>
      <vt:lpstr>Презентация PowerPoint</vt:lpstr>
      <vt:lpstr>Слияние ядер дейтерия и трития:</vt:lpstr>
      <vt:lpstr>Энергия, которая выделяется при термоядерных реакциях в несколько раз превышает энергию, выделяющуюся в цепных ядерных реакциях</vt:lpstr>
      <vt:lpstr>Условия протекания термоядерных реакций</vt:lpstr>
      <vt:lpstr>Неуправляемые термоядерные реакции</vt:lpstr>
      <vt:lpstr>Водородная бомба</vt:lpstr>
      <vt:lpstr>Презентация PowerPoint</vt:lpstr>
      <vt:lpstr>Управляемые термоядерные реакции</vt:lpstr>
      <vt:lpstr>Плазма</vt:lpstr>
      <vt:lpstr>Презентация PowerPoint</vt:lpstr>
      <vt:lpstr>Презентация PowerPoint</vt:lpstr>
      <vt:lpstr>Термоядерный реактор</vt:lpstr>
      <vt:lpstr>Презентация PowerPoint</vt:lpstr>
      <vt:lpstr>Токамак – тороидальная камера с магнитными катушками</vt:lpstr>
      <vt:lpstr>Проблемы современной энергетики</vt:lpstr>
      <vt:lpstr>Преимущества управляемого термоядерного синтеза</vt:lpstr>
      <vt:lpstr>Международный экспериментальный термоядерный реактор ИТЭР</vt:lpstr>
      <vt:lpstr>Презентация PowerPoint</vt:lpstr>
      <vt:lpstr>Для создания презентации использовались: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«Термоядерные реакции» в 9 классе</dc:title>
  <dc:creator>Алексей</dc:creator>
  <cp:lastModifiedBy>user</cp:lastModifiedBy>
  <cp:revision>46</cp:revision>
  <dcterms:created xsi:type="dcterms:W3CDTF">2014-06-04T14:19:16Z</dcterms:created>
  <dcterms:modified xsi:type="dcterms:W3CDTF">2014-06-30T17:23:57Z</dcterms:modified>
</cp:coreProperties>
</file>