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86" r:id="rId2"/>
    <p:sldId id="285" r:id="rId3"/>
    <p:sldId id="277" r:id="rId4"/>
    <p:sldId id="278" r:id="rId5"/>
    <p:sldId id="279" r:id="rId6"/>
    <p:sldId id="280" r:id="rId7"/>
    <p:sldId id="282" r:id="rId8"/>
    <p:sldId id="258" r:id="rId9"/>
    <p:sldId id="259" r:id="rId10"/>
    <p:sldId id="260" r:id="rId11"/>
    <p:sldId id="284" r:id="rId12"/>
    <p:sldId id="261" r:id="rId13"/>
    <p:sldId id="287" r:id="rId14"/>
    <p:sldId id="263" r:id="rId15"/>
    <p:sldId id="264" r:id="rId16"/>
    <p:sldId id="267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99"/>
    <a:srgbClr val="FF3300"/>
    <a:srgbClr val="FF0000"/>
    <a:srgbClr val="9A98FA"/>
    <a:srgbClr val="000000"/>
    <a:srgbClr val="FFFF99"/>
    <a:srgbClr val="FF00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30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8"/>
    </p:cViewPr>
  </p:sorterViewPr>
  <p:notesViewPr>
    <p:cSldViewPr>
      <p:cViewPr varScale="1">
        <p:scale>
          <a:sx n="29" d="100"/>
          <a:sy n="29" d="100"/>
        </p:scale>
        <p:origin x="-1980" y="-5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A1E0BB1-7404-423F-B1BC-12BDE9AF6A26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84EF57-CE4A-4C1F-83C8-7A163EE91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58C97E-836C-4ACB-852C-0F55808309D7}" type="slidenum">
              <a:rPr lang="ru-RU" smtClean="0">
                <a:cs typeface="Arial" charset="0"/>
              </a:rPr>
              <a:pPr/>
              <a:t>22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AB3E-85B6-4234-9395-1D9901876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3A75-2E9D-4D31-9D0C-C8F3CEEBA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2A03-F4EA-4064-A50D-3ACBAD471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2BB0-66DD-491A-9D65-718DB5BB5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C2DE-FDDF-43FA-9D00-15FAB5D19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FF97E-61E8-4A1C-A759-0C4FB6C56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65EE-7BA1-4E05-BED5-C877CDCE5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9F5F9-4300-4D33-992F-90E19D3D8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B307-8A36-428B-AED6-9E6E69E23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2B60-C1DB-4EB9-9512-DC6926891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F489C-F49D-4882-B73E-44F61E32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2D74208-9090-47E1-B903-85860CFF6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7" descr="veshen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332656"/>
            <a:ext cx="50811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Грибной огород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263" y="2781300"/>
            <a:ext cx="33845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DDA30"/>
                </a:solidFill>
              </a:rPr>
              <a:t>Исполнитель: </a:t>
            </a:r>
            <a:r>
              <a:rPr lang="ru-RU" b="1" dirty="0" err="1">
                <a:solidFill>
                  <a:srgbClr val="FDDA30"/>
                </a:solidFill>
              </a:rPr>
              <a:t>Завьялов</a:t>
            </a:r>
            <a:r>
              <a:rPr lang="ru-RU" b="1" dirty="0">
                <a:solidFill>
                  <a:srgbClr val="FDDA30"/>
                </a:solidFill>
              </a:rPr>
              <a:t> Илья, ученик 2 «Б» класса  средней общеобразовательной школы № 520</a:t>
            </a:r>
          </a:p>
          <a:p>
            <a:r>
              <a:rPr lang="ru-RU" b="1" dirty="0">
                <a:solidFill>
                  <a:srgbClr val="FDDA30"/>
                </a:solidFill>
              </a:rPr>
              <a:t>руководитель проекта: Антонина Ивановна </a:t>
            </a:r>
            <a:r>
              <a:rPr lang="ru-RU" b="1" dirty="0" smtClean="0">
                <a:solidFill>
                  <a:srgbClr val="FDDA30"/>
                </a:solidFill>
              </a:rPr>
              <a:t>Прокопович</a:t>
            </a:r>
            <a:endParaRPr lang="ru-RU" b="1" dirty="0">
              <a:solidFill>
                <a:srgbClr val="FDDA30"/>
              </a:solidFill>
              <a:latin typeface="Arial" charset="0"/>
            </a:endParaRPr>
          </a:p>
          <a:p>
            <a:endParaRPr lang="ru-RU" dirty="0">
              <a:solidFill>
                <a:srgbClr val="FDDA3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713" y="5949950"/>
            <a:ext cx="53292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Санкт Петербург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0775" y="0"/>
            <a:ext cx="5483225" cy="49418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 Я стал уговаривать дедушку попробовать вырастить грибы у нас на участке, дедушка согласился, а бабушка была против и говорила, что эти грибы заразят все деревья на нашем и соседних участках. Я с мамой снова обратились к Интернету, нашли статьи по выращиванию грибов и попросили бабушку посмотреть их. Там она прочла, что эти грибы растут только на мертвых деревьях . Уговорили и     решили купить зерновую грибницу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вешенок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обыкновенных.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Вешенка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– это общее название вида грибов, а вид разделяется на подвиды,  имеющие общее строение гриба и отличающиеся по размеру, цвету, месту роста. Они бывают: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вешенка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обыкновенная, 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вешенка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лимонная,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вешенка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розовая и другие.</a:t>
            </a:r>
          </a:p>
        </p:txBody>
      </p:sp>
      <p:pic>
        <p:nvPicPr>
          <p:cNvPr id="7172" name="Picture 4" descr="64504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00" y="332656"/>
            <a:ext cx="3563217" cy="2448570"/>
          </a:xfrm>
          <a:prstGeom prst="plaqu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5" descr="лимрнна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266928"/>
            <a:ext cx="3419599" cy="2565547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розова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794250"/>
            <a:ext cx="2447925" cy="2063750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78486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</a:rPr>
              <a:t>   Вешенка — довольно крупный гриб. Шляпка его выпуклая, диаметром до 15 см, редко до 25—30 см. Пластинки белые, н</a:t>
            </a:r>
            <a:r>
              <a:rPr lang="ru-RU" b="1">
                <a:solidFill>
                  <a:srgbClr val="002060"/>
                </a:solidFill>
                <a:latin typeface="Arial" charset="0"/>
              </a:rPr>
              <a:t>е</a:t>
            </a:r>
            <a:r>
              <a:rPr lang="ru-RU" b="1">
                <a:solidFill>
                  <a:srgbClr val="002060"/>
                </a:solidFill>
              </a:rPr>
              <a:t>сбигающие на ножке. Ножка в основном короткая, эксцентричная или вовсе отсутствует. Гриб светолюбив, требует свежего воздуха для образования плодовых тел. Вешенка обыкновенная растёт на  древесине лиственных деревьев, лучшими породами для нее являются осина, тополь, </a:t>
            </a:r>
          </a:p>
        </p:txBody>
      </p:sp>
      <p:pic>
        <p:nvPicPr>
          <p:cNvPr id="4" name="Рисунок 3" descr="a63d12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975" y="2852738"/>
            <a:ext cx="5080000" cy="381000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0" y="333375"/>
            <a:ext cx="5651500" cy="6858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 В прилагаемой к грибнице инструкции и прочитанных нами статьях предлагались несколько способов посадки грибницы, исходя из наших возможностей, мы решили выращивать грибы на деревянном чурбаке или старом березовом пне.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В конце апреля приехали на дачу я, папа и дедушка пошли в лес искать поваленное ветром дерево. Долго ходили и наконец нашли поваленную осину, отметив место пошли домой. Войдя в садоводство мы увидели, что нашему соседу привезли дрова, березовые чурбачки. Мы попросили его одолжить нам три чурбака, он согласился.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Принесенные нами чурбаки мы бросили в канаву с водой, чтобы они намокали.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</a:p>
        </p:txBody>
      </p:sp>
      <p:pic>
        <p:nvPicPr>
          <p:cNvPr id="25602" name="Picture 4" descr="дерево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981075"/>
            <a:ext cx="33591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дерев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3789363"/>
            <a:ext cx="34194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чурк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3800" y="4797425"/>
            <a:ext cx="2308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4500563" y="260350"/>
            <a:ext cx="4176712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2000" b="1">
                <a:solidFill>
                  <a:srgbClr val="002060"/>
                </a:solidFill>
              </a:rPr>
              <a:t>На майские праздники мы  приехали на дачу и приступили к посадке грибницы. Определили место плантации. Достали чурбаки из канавы,  вырыли в  земле неглубокую ямку и поставили в неё самый длинный чурбак,  диаметром   25-30 см, высотой 40- 50 см, после присыпали  землей, на поверхности осталась половина чурбака.  Я взял баночку с грибницей и аккуратно высыпал половину  на установленный чурбак, распределил её по поверхности чурбака  ровным слоем, толщиной 1 см.  Потом  на грибницу мы установили следующи</a:t>
            </a:r>
            <a:r>
              <a:rPr lang="ru-RU" sz="2000" b="1">
                <a:solidFill>
                  <a:srgbClr val="002060"/>
                </a:solidFill>
                <a:latin typeface="Arial" charset="0"/>
              </a:rPr>
              <a:t>й</a:t>
            </a:r>
            <a:r>
              <a:rPr lang="ru-RU" sz="2000" b="1">
                <a:solidFill>
                  <a:srgbClr val="002060"/>
                </a:solidFill>
              </a:rPr>
              <a:t> чурбак, распределив на его поверхности оставшуюся грибницу, и на неё поставили последний чурбак. </a:t>
            </a:r>
          </a:p>
          <a:p>
            <a:endParaRPr lang="ru-RU" sz="1400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692150"/>
            <a:ext cx="3327400" cy="1730375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 descr="столб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13100"/>
            <a:ext cx="3660775" cy="279082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8913"/>
            <a:ext cx="8820150" cy="64801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  Все лето я поливал свой грибной огород, а никаких результатов не видел, мы уже начали думать, что наш эксперимент оказался неудачным. Но в конце июля неожиданно на пне появились небольшие коричневые бугорки. Каждое утро я подходил и смотрел, бугорки постепенно  увеличивались и наконец бугорки превратились в маленькие грибочки. Через 10 - 15 дней первые грибы выросли, их шляпки  серовато-коричневого цвета достигали  5–10 см в диаметре. Пластинки у грибов  белые. Ножка очень плотная и жесткая (в пищу ее не употребляют). А на их смену появлялись новые зародыши</a:t>
            </a:r>
            <a:r>
              <a:rPr lang="ru-RU" sz="2000" dirty="0" smtClean="0">
                <a:effectLst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27650" name="Рисунок 7" descr="Pleurotus_ostreatus(fs-02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2779713"/>
            <a:ext cx="6119812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697629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4900613" cy="4097338"/>
          </a:xfrm>
          <a:prstGeom prst="plaqu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76825" y="549275"/>
            <a:ext cx="3671888" cy="4464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</a:t>
            </a:r>
            <a:endParaRPr lang="ru-RU" sz="24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Вешенка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гораздо легче шампиньона поддается выращиванию, а по вкусовым качествам не уступает ему. Ее можно есть свежей, жареной, тушеной или в супах. Гриб не теряет своих вкусовых качеств и хорошо сохраняется при сушке и мариновании. До середины октября грибной огород дарил нам грибы. 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63938" y="-242888"/>
            <a:ext cx="5580062" cy="685800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B0F0"/>
                </a:solidFill>
                <a:effectLst/>
              </a:rPr>
              <a:t>       Сбор первого урожая мы приурочили  к Дню рождения моей бабушки, первые </a:t>
            </a:r>
            <a:r>
              <a:rPr lang="ru-RU" sz="2000" b="1" dirty="0" err="1" smtClean="0">
                <a:solidFill>
                  <a:srgbClr val="00B0F0"/>
                </a:solidFill>
                <a:effectLst/>
              </a:rPr>
              <a:t>вешенки</a:t>
            </a:r>
            <a:r>
              <a:rPr lang="ru-RU" sz="2000" b="1" dirty="0" smtClean="0">
                <a:solidFill>
                  <a:srgbClr val="00B0F0"/>
                </a:solidFill>
                <a:effectLst/>
              </a:rPr>
              <a:t> были приготовлены на праздничный обед, учитывая, что грибов было мало,  они были поданы персонально бабушке. Это была гречневая каша с грибами. Я и мама готовили грибы, мы промыли их,  отварили 5 минут, затем жарили их  на подсолнечном масле вместе с луком 10-12  мин. А дедушка в это время готовил рассыпчатую гречневую кашу, мою любимую. Сначала я перебрал крупу, он обжарил её на сковороде до появления приятного запаха гречневой крупы и начала её потрескивания, потом бросил её в кипящую воду и варил 2-3 минуты, после чего слил воду, промыл крупу, залил водой и варил до </a:t>
            </a:r>
            <a:r>
              <a:rPr lang="ru-RU" sz="2000" b="1" dirty="0" err="1" smtClean="0">
                <a:solidFill>
                  <a:srgbClr val="00B0F0"/>
                </a:solidFill>
                <a:effectLst/>
              </a:rPr>
              <a:t>выкипания</a:t>
            </a:r>
            <a:r>
              <a:rPr lang="ru-RU" sz="2000" b="1" dirty="0" smtClean="0">
                <a:solidFill>
                  <a:srgbClr val="00B0F0"/>
                </a:solidFill>
                <a:effectLst/>
              </a:rPr>
              <a:t> воды. Снятую с огня кастрюлю с кашей завернул в старое одеяло, где каша дошла. </a:t>
            </a:r>
          </a:p>
        </p:txBody>
      </p:sp>
      <p:pic>
        <p:nvPicPr>
          <p:cNvPr id="29698" name="Picture 4" descr="March-8-0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04813"/>
            <a:ext cx="3240087" cy="2160587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9699" name="Picture 4" descr="kak_varit_grech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068638"/>
            <a:ext cx="2857500" cy="2857500"/>
          </a:xfrm>
          <a:prstGeom prst="rect">
            <a:avLst/>
          </a:prstGeom>
          <a:noFill/>
          <a:ln w="76200">
            <a:solidFill>
              <a:srgbClr val="9A98F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3779838" cy="43211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        Бабушке была подана тарелка  с политой маслом рассыпчатой, гречневой кашей ,вокруг которой лежали жареные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вешенки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,  поверх каши лежали дольки свежих огурцов, помидор, сладкого перца и лимона.</a:t>
            </a:r>
          </a:p>
        </p:txBody>
      </p:sp>
      <p:pic>
        <p:nvPicPr>
          <p:cNvPr id="30722" name="Picture 6" descr="DSC06817яя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0"/>
            <a:ext cx="3297238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1315503812_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93096"/>
            <a:ext cx="3024188" cy="2000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6100" y="765175"/>
            <a:ext cx="4546600" cy="6858000"/>
          </a:xfrm>
          <a:noFill/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70C0"/>
                </a:solidFill>
                <a:effectLst/>
              </a:rPr>
              <a:t>        В этом году я хочу продолжить эксперимент и попробую вырастить грибы на  смеси из опилок, стружек, лиственных деревьев, сена и соломы, куда посею зерновую грибницу. Смесь с грибницей помещается в полиэтиленовый мешок. В котором делаются прорези в местах выхода грибницы, это хорошо видно через пленку. Продолжу наблюдение за чурбаком, может быть в этом году он порадует меня обильным урожаем. Результаты наблюдений буду записывать.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70C0"/>
                </a:solidFill>
                <a:effectLst/>
              </a:rPr>
              <a:t>        И станет ясно, на чем лучше сажать грибницу</a:t>
            </a:r>
          </a:p>
        </p:txBody>
      </p:sp>
      <p:pic>
        <p:nvPicPr>
          <p:cNvPr id="21507" name="Picture 4" descr="i_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88925"/>
            <a:ext cx="3097213" cy="57785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229600" cy="21605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Искусственно выращенные грибы не могут обеспечить того разнообразия и количества, что даёт нам лес. В моём лесу растет много видов грибов </a:t>
            </a:r>
            <a:r>
              <a:rPr lang="ru-RU" sz="2400" smtClean="0"/>
              <a:t>съедобных, несъедобных </a:t>
            </a:r>
            <a:r>
              <a:rPr lang="ru-RU" sz="2400" dirty="0" smtClean="0"/>
              <a:t>и ядовитых</a:t>
            </a:r>
            <a:r>
              <a:rPr lang="en-US" sz="2400" dirty="0" smtClean="0"/>
              <a:t> 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ЯДОВИТЫЕ ГРИБЫ!!! </a:t>
            </a:r>
          </a:p>
        </p:txBody>
      </p:sp>
      <p:pic>
        <p:nvPicPr>
          <p:cNvPr id="22531" name="Picture 9" descr="0_5d87c_3406f4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2924175"/>
            <a:ext cx="1720850" cy="2293938"/>
          </a:xfrm>
          <a:prstGeom prst="plaqu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2" name="Picture 10" descr="034463_2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2924944"/>
            <a:ext cx="2101850" cy="2305050"/>
          </a:xfrm>
          <a:prstGeom prst="plaqu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684213" y="537368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</a:rPr>
              <a:t>Бледная поганка</a:t>
            </a:r>
            <a:r>
              <a:rPr lang="ru-RU"/>
              <a:t> </a:t>
            </a: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3348038" y="5373688"/>
            <a:ext cx="208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Мухомор  красный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6191250" y="53736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Мухомор белый</a:t>
            </a:r>
          </a:p>
        </p:txBody>
      </p:sp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684213" y="5780088"/>
            <a:ext cx="8135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И много других</a:t>
            </a:r>
            <a:r>
              <a:rPr lang="ru-RU"/>
              <a:t>, </a:t>
            </a:r>
            <a:r>
              <a:rPr lang="ru-RU" sz="3200" b="1">
                <a:solidFill>
                  <a:srgbClr val="FF0000"/>
                </a:solidFill>
              </a:rPr>
              <a:t>собирайте только знакомые грибы</a:t>
            </a:r>
            <a:r>
              <a:rPr lang="ru-RU" sz="2400" b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" name="Рисунок 10" descr="005-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2852936"/>
            <a:ext cx="3078205" cy="2304256"/>
          </a:xfrm>
          <a:prstGeom prst="plaque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684213" y="2565400"/>
            <a:ext cx="57594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800"/>
              <a:t>Как я узнал о грибном огороде.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Подготовка к посадке.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Посадка и выращивание грибов.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Результаты эксперимента.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Планы на будущее.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Сбережем наше богатство, лес  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0" y="692150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                     </a:t>
            </a:r>
            <a:r>
              <a:rPr lang="ru-RU" sz="4000" b="1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Съедобные грибы.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«Осиновик белый внесен в Красную книгу»</a:t>
            </a:r>
          </a:p>
        </p:txBody>
      </p:sp>
      <p:pic>
        <p:nvPicPr>
          <p:cNvPr id="33794" name="Picture 4" descr="oboi-grib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052513"/>
            <a:ext cx="2698750" cy="2024062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3795" name="Picture 5" descr="79798020_110611_2232_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1052513"/>
            <a:ext cx="2663825" cy="2003425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3557" name="Picture 6" descr="осиновик белы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588" y="908050"/>
            <a:ext cx="2028825" cy="2160588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33797" name="Picture 7" descr="podber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3" y="3716338"/>
            <a:ext cx="1728787" cy="230505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3798" name="Picture 8" descr="2012-02-26_16552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00338" y="3716338"/>
            <a:ext cx="3168650" cy="2132012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3799" name="Picture 9" descr="0_72aed_c0090477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325" y="3716338"/>
            <a:ext cx="2755900" cy="2068512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468313" y="3141663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Белый гриб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635375" y="30686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Подосиновик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6372225" y="3068638"/>
            <a:ext cx="25558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Осиновик белый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755650" y="623728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Подберёзовик</a:t>
            </a: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3563938" y="6237288"/>
            <a:ext cx="29527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Лисички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6623050" y="616585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Опята</a:t>
            </a:r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6875463" y="3141663"/>
            <a:ext cx="2268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Осиновик белый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Не </a:t>
            </a:r>
            <a:r>
              <a:rPr lang="ru-RU" sz="2400" dirty="0" smtClean="0"/>
              <a:t>съедобные</a:t>
            </a:r>
            <a:r>
              <a:rPr lang="ru-RU" sz="1800" dirty="0" smtClean="0"/>
              <a:t> </a:t>
            </a:r>
            <a:r>
              <a:rPr lang="ru-RU" sz="2000" dirty="0" smtClean="0"/>
              <a:t>грибы</a:t>
            </a:r>
            <a:r>
              <a:rPr lang="ru-RU" sz="1800" dirty="0" smtClean="0"/>
              <a:t>.</a:t>
            </a:r>
          </a:p>
        </p:txBody>
      </p:sp>
      <p:pic>
        <p:nvPicPr>
          <p:cNvPr id="34818" name="Picture 4" descr="ложный бел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3527425" cy="26479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4819" name="Picture 5" descr="Boletus_satanas_UIA_200707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765175"/>
            <a:ext cx="3455987" cy="25923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4820" name="Picture 6" descr="trepenitka_svazcit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3933825"/>
            <a:ext cx="3311525" cy="24844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50825" y="3500438"/>
            <a:ext cx="374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Желчный гриб, ложный белый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787900" y="3500438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Сатанинский гриб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468313" y="6491288"/>
            <a:ext cx="417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Ложный опенок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4211638" y="4076700"/>
            <a:ext cx="4321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И другие, </a:t>
            </a:r>
            <a:r>
              <a:rPr lang="ru-RU" sz="2400" b="1">
                <a:solidFill>
                  <a:srgbClr val="FF0000"/>
                </a:solidFill>
              </a:rPr>
              <a:t>собирайте только знакомые грибы. Если не знаете или сомневаетесь лучше не берите.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4663" y="549275"/>
            <a:ext cx="4859337" cy="3860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1965325" algn="l"/>
              </a:tabLst>
              <a:defRPr/>
            </a:pPr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  Богат наш лес, но больно  становится после посещения леса, от увиденного: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tabLst>
                <a:tab pos="1965325" algn="l"/>
              </a:tabLst>
              <a:defRPr/>
            </a:pPr>
            <a:r>
              <a:rPr lang="ru-RU" sz="2400" b="1" dirty="0" smtClean="0">
                <a:solidFill>
                  <a:srgbClr val="0070C0"/>
                </a:solidFill>
                <a:effectLst/>
              </a:rPr>
              <a:t>кучи мусора,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tabLst>
                <a:tab pos="1965325" algn="l"/>
              </a:tabLst>
              <a:defRPr/>
            </a:pPr>
            <a:r>
              <a:rPr lang="ru-RU" sz="2400" b="1" dirty="0" smtClean="0">
                <a:solidFill>
                  <a:srgbClr val="0070C0"/>
                </a:solidFill>
                <a:effectLst/>
              </a:rPr>
              <a:t>следы костров,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tabLst>
                <a:tab pos="1965325" algn="l"/>
              </a:tabLst>
              <a:defRPr/>
            </a:pPr>
            <a:r>
              <a:rPr lang="ru-RU" sz="2400" b="1" dirty="0" smtClean="0">
                <a:solidFill>
                  <a:srgbClr val="0070C0"/>
                </a:solidFill>
                <a:effectLst/>
              </a:rPr>
              <a:t>вырубленные деревья,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tabLst>
                <a:tab pos="1965325" algn="l"/>
              </a:tabLst>
              <a:defRPr/>
            </a:pPr>
            <a:r>
              <a:rPr lang="ru-RU" sz="2400" b="1" dirty="0" smtClean="0">
                <a:solidFill>
                  <a:srgbClr val="0070C0"/>
                </a:solidFill>
                <a:effectLst/>
              </a:rPr>
              <a:t>вытоптанные ягодники.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pos="1965325" algn="l"/>
              </a:tabLst>
              <a:defRPr/>
            </a:pPr>
            <a:r>
              <a:rPr lang="ru-RU" sz="2400" b="1" dirty="0" smtClean="0">
                <a:solidFill>
                  <a:srgbClr val="0070C0"/>
                </a:solidFill>
                <a:effectLst/>
              </a:rPr>
              <a:t>     </a:t>
            </a:r>
            <a:r>
              <a:rPr lang="ru-RU" sz="2400" b="1" dirty="0" smtClean="0">
                <a:solidFill>
                  <a:srgbClr val="FF3300"/>
                </a:solidFill>
                <a:effectLst/>
              </a:rPr>
              <a:t>Этого делать нельзя, иначе мы сможем увидеть грибы и ягоды только на грядка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х. </a:t>
            </a:r>
          </a:p>
        </p:txBody>
      </p:sp>
      <p:pic>
        <p:nvPicPr>
          <p:cNvPr id="2" name="Рисунок 7" descr="P10308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333375"/>
            <a:ext cx="4375150" cy="5832475"/>
          </a:xfrm>
          <a:prstGeom prst="ellipse">
            <a:avLst/>
          </a:prstGeom>
          <a:noFill/>
          <a:ln w="76200">
            <a:solidFill>
              <a:srgbClr val="66FF99"/>
            </a:solidFill>
            <a:miter lim="800000"/>
            <a:headEnd/>
            <a:tailEnd/>
          </a:ln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4787900" y="5084763"/>
            <a:ext cx="435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Большое спасибо за помощь в  создании проекта мой мамочке и дедушке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836613"/>
            <a:ext cx="6049962" cy="4437062"/>
          </a:xfrm>
          <a:noFill/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B050"/>
                </a:solidFill>
                <a:effectLst/>
              </a:rPr>
              <a:t>          Свойства грибов мало изучены, хотя они играют огромную роль в биосфере.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B050"/>
                </a:solidFill>
                <a:effectLst/>
              </a:rPr>
              <a:t>          Грибы -  живые организмы, их выделили в особое царство организмов, относящихся скорее к животному миру, нежели к растительному, как считалось раньше.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B050"/>
                </a:solidFill>
                <a:effectLst/>
              </a:rPr>
              <a:t>         Дать короткое и точное определение, всех видов, трудно. На сегодняшний день известно около 100 000 видов грибов.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B050"/>
                </a:solidFill>
                <a:effectLst/>
              </a:rPr>
              <a:t>            Многие виды грибов используются  человеком в пищевых, хозяйственных и медицинских целях.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effectLst/>
              </a:rPr>
              <a:t>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effectLst/>
              </a:rPr>
              <a:t>         </a:t>
            </a:r>
          </a:p>
          <a:p>
            <a:pPr>
              <a:lnSpc>
                <a:spcPct val="80000"/>
              </a:lnSpc>
            </a:pPr>
            <a:endParaRPr lang="ru-RU" sz="1600" smtClean="0">
              <a:effectLst/>
            </a:endParaRPr>
          </a:p>
        </p:txBody>
      </p:sp>
      <p:pic>
        <p:nvPicPr>
          <p:cNvPr id="32772" name="Picture 4" descr="гри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2"/>
            <a:ext cx="2761721" cy="2071291"/>
          </a:xfrm>
          <a:prstGeom prst="plaque">
            <a:avLst/>
          </a:prstGeom>
          <a:noFill/>
        </p:spPr>
      </p:pic>
      <p:pic>
        <p:nvPicPr>
          <p:cNvPr id="32773" name="Picture 5" descr="пенецилиновая плесен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356992"/>
            <a:ext cx="2309812" cy="2309813"/>
          </a:xfrm>
          <a:prstGeom prst="plaque">
            <a:avLst/>
          </a:prstGeom>
          <a:noFill/>
        </p:spPr>
      </p:pic>
      <p:pic>
        <p:nvPicPr>
          <p:cNvPr id="32774" name="Picture 6" descr="чаг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4437112"/>
            <a:ext cx="2735263" cy="2051050"/>
          </a:xfrm>
          <a:prstGeom prst="plaque">
            <a:avLst/>
          </a:prstGeom>
          <a:noFill/>
        </p:spPr>
      </p:pic>
      <p:pic>
        <p:nvPicPr>
          <p:cNvPr id="32775" name="Picture 7" descr="чайный гр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4365104"/>
            <a:ext cx="1946275" cy="2160588"/>
          </a:xfrm>
          <a:prstGeom prst="ca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0350"/>
            <a:ext cx="8675687" cy="2341563"/>
          </a:xfrm>
          <a:noFill/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B050"/>
                </a:solidFill>
                <a:effectLst/>
              </a:rPr>
              <a:t>          По пищевой ценности грибы не уступают мясу, овощам и фруктам. Полезные свойства грибов практически не утрачиваются после обработки (сушке или варке). Грибы содержат белки и углеводы, аминокислоты, антиоксиданты, витамины, фосфор, калий, цинк, железо, кальций, йод. Процент содержания жиров в грибах очень низкий, они низко калорийны – это делает их популярными в диетическом питании.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effectLst/>
            </a:endParaRPr>
          </a:p>
        </p:txBody>
      </p:sp>
      <p:pic>
        <p:nvPicPr>
          <p:cNvPr id="33796" name="Picture 4" descr="mushroom-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060848"/>
            <a:ext cx="2222376" cy="2222376"/>
          </a:xfrm>
          <a:prstGeom prst="flowChartAlternateProcess">
            <a:avLst/>
          </a:prstGeom>
          <a:noFill/>
        </p:spPr>
      </p:pic>
      <p:pic>
        <p:nvPicPr>
          <p:cNvPr id="33797" name="Picture 5" descr="987752154_4ca3ae936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653136"/>
            <a:ext cx="2627313" cy="1755775"/>
          </a:xfrm>
          <a:prstGeom prst="flowChartAlternateProcess">
            <a:avLst/>
          </a:prstGeom>
          <a:noFill/>
        </p:spPr>
      </p:pic>
      <p:pic>
        <p:nvPicPr>
          <p:cNvPr id="33798" name="Picture 6" descr="griby-marinovannye-70287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2132856"/>
            <a:ext cx="2894012" cy="2171700"/>
          </a:xfrm>
          <a:prstGeom prst="flowChartAlternateProcess">
            <a:avLst/>
          </a:prstGeom>
          <a:noFill/>
        </p:spPr>
      </p:pic>
      <p:pic>
        <p:nvPicPr>
          <p:cNvPr id="33799" name="Picture 7" descr="жульен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2204864"/>
            <a:ext cx="3024188" cy="2262187"/>
          </a:xfrm>
          <a:prstGeom prst="flowChartAlternateProcess">
            <a:avLst/>
          </a:prstGeom>
          <a:noFill/>
        </p:spPr>
      </p:pic>
      <p:pic>
        <p:nvPicPr>
          <p:cNvPr id="17414" name="Picture 8" descr="пирог-с-белыми-грибами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4724400"/>
            <a:ext cx="230346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спагетти-с-маслятами-в-сметане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71800" y="4581128"/>
            <a:ext cx="2663825" cy="1997075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260350"/>
            <a:ext cx="6264275" cy="1252538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70C0"/>
                </a:solidFill>
                <a:effectLst/>
              </a:rPr>
              <a:t>Микроскопические грибы используются в пищевой промышленности для приготовлени</a:t>
            </a:r>
            <a:r>
              <a:rPr lang="ru-RU" sz="2000" b="1" smtClean="0">
                <a:solidFill>
                  <a:srgbClr val="00B050"/>
                </a:solidFill>
                <a:effectLst/>
              </a:rPr>
              <a:t>я: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smtClean="0">
              <a:effectLst/>
            </a:endParaRPr>
          </a:p>
        </p:txBody>
      </p:sp>
      <p:pic>
        <p:nvPicPr>
          <p:cNvPr id="18434" name="Picture 4" descr="af95e5e0ac7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692150"/>
            <a:ext cx="21939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хлеб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908050"/>
            <a:ext cx="36004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простокваш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738" y="981075"/>
            <a:ext cx="2903537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сырная плес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716338"/>
            <a:ext cx="31162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971550" y="549275"/>
            <a:ext cx="73453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</a:rPr>
              <a:t>       Во </a:t>
            </a:r>
            <a:r>
              <a:rPr lang="ru-RU" sz="2000" b="1">
                <a:solidFill>
                  <a:srgbClr val="002060"/>
                </a:solidFill>
              </a:rPr>
              <a:t>многих</a:t>
            </a:r>
            <a:r>
              <a:rPr lang="ru-RU" b="1">
                <a:solidFill>
                  <a:srgbClr val="002060"/>
                </a:solidFill>
              </a:rPr>
              <a:t> странах развито промышленное выращивание съедобных грибов, производство материалов для грибоводов-любителей. Я тоже попроб</a:t>
            </a:r>
            <a:r>
              <a:rPr lang="ru-RU" b="1">
                <a:solidFill>
                  <a:srgbClr val="002060"/>
                </a:solidFill>
                <a:latin typeface="Arial" charset="0"/>
              </a:rPr>
              <a:t>овал</a:t>
            </a:r>
            <a:r>
              <a:rPr lang="ru-RU" b="1">
                <a:solidFill>
                  <a:srgbClr val="002060"/>
                </a:solidFill>
              </a:rPr>
              <a:t> вырастить вешенки на садовом участке.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sz="2000"/>
          </a:p>
        </p:txBody>
      </p:sp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944096" cy="4458072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916238" y="333375"/>
            <a:ext cx="58324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>
                <a:solidFill>
                  <a:srgbClr val="002060"/>
                </a:solidFill>
              </a:rPr>
              <a:t>   </a:t>
            </a:r>
            <a:r>
              <a:rPr lang="ru-RU" sz="2000" b="1">
                <a:solidFill>
                  <a:srgbClr val="002060"/>
                </a:solidFill>
              </a:rPr>
              <a:t>Тело гриба строится из продолговатых, в виде колбасок, клеток, которые, образуя длинные цепочки, составляют нити-гифы. Из большого количества плотно переплетенных между собой гиф образуется так называемая мякоть. Из мякоти состоит то, что в обиходе называется грибом (ножка и шляпка), хотя на самом деле это лишь его небольшая часть, а именно- плодовое тело.</a:t>
            </a:r>
          </a:p>
          <a:p>
            <a:pPr algn="just">
              <a:spcBef>
                <a:spcPct val="50000"/>
              </a:spcBef>
            </a:pPr>
            <a:endParaRPr lang="ru-RU"/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843213" y="3141663"/>
            <a:ext cx="590391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</a:rPr>
              <a:t>     </a:t>
            </a:r>
            <a:r>
              <a:rPr lang="ru-RU" sz="2000" b="1">
                <a:solidFill>
                  <a:srgbClr val="002060"/>
                </a:solidFill>
              </a:rPr>
              <a:t>Гораздо большая часть гриба скрыта, она находится под землей или в толще дерева и представляет собой сплетение тончайших, как паутина, нитей-гиф. Это грибница (или мицелий). Из опыта выращивания шампиньонов стало известно, что плодовое тело составляет лишь 10% всего гриба, остальное — мицелий.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</a:rPr>
              <a:t>      </a:t>
            </a:r>
            <a:r>
              <a:rPr lang="ru-RU" sz="2000" b="1">
                <a:solidFill>
                  <a:srgbClr val="002060"/>
                </a:solidFill>
              </a:rPr>
              <a:t>Большинство грибов — многолетние, и если не будут нарушены условия их произрастания, на следующий год они появятся вновь.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7110" name="Picture 6" descr="mushrooms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574638"/>
            <a:ext cx="2520280" cy="1833579"/>
          </a:xfrm>
          <a:prstGeom prst="flowChartAlternateProcess">
            <a:avLst/>
          </a:prstGeom>
          <a:noFill/>
        </p:spPr>
      </p:pic>
      <p:pic>
        <p:nvPicPr>
          <p:cNvPr id="47111" name="Picture 7" descr="строение гри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2592388" cy="2252663"/>
          </a:xfrm>
          <a:prstGeom prst="flowChartAlternateProcess">
            <a:avLst/>
          </a:prstGeom>
          <a:noFill/>
        </p:spPr>
      </p:pic>
      <p:pic>
        <p:nvPicPr>
          <p:cNvPr id="47112" name="Picture 8" descr="грибница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2636838"/>
            <a:ext cx="2376487" cy="1693862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9338" y="-315913"/>
            <a:ext cx="5554662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 Весной прошлого, 2012 года, мы с дедушкой      поехали в магазин за семенами. В магазине на прилавке я увидел маленькие баночки, с серыми зернышками, а около них лежал ценник, на котором было написано – зерновая грибница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вешенок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,  опят, шампиньонов. Я спросил у дедушки, что это такое? Дедушка сказал, что это грибница, которая высевается на погибшее дерево, где растет и приносит  грибы.             </a:t>
            </a:r>
            <a:r>
              <a:rPr lang="ru-RU" sz="1800" dirty="0" smtClean="0"/>
              <a:t>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   </a:t>
            </a:r>
          </a:p>
        </p:txBody>
      </p:sp>
      <p:pic>
        <p:nvPicPr>
          <p:cNvPr id="5124" name="Picture 5" descr="мицелия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592388" cy="19526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mitselij-veshenk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00438"/>
            <a:ext cx="21605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veshenka_s_6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212976"/>
            <a:ext cx="2780928" cy="278092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476250"/>
            <a:ext cx="6264275" cy="5976938"/>
          </a:xfrm>
          <a:noFill/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2060"/>
                </a:solidFill>
                <a:effectLst/>
              </a:rPr>
              <a:t>        Меня это очень заинтересовало, придя домой, я попросил дедушку подробно объяснить, как растут эти грибы и чем отличаются от лесных                                                                                                                                                                                                                                                                           грибов.  Мы вошли в интернет и запросили информацию о зерновой грибнице. И вот, что мы узнали –  зерновая грибница ( мицелия) используется, как посевной материл в крупных и мелких сельских предприятиях, а так же на садовых участках для выращивания различных видов грибов. </a:t>
            </a:r>
          </a:p>
        </p:txBody>
      </p:sp>
      <p:pic>
        <p:nvPicPr>
          <p:cNvPr id="22530" name="Рисунок 8" descr="905786-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775" y="4149725"/>
            <a:ext cx="16557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9" descr="4-mitselij-belogo-griba-shampinona-veshenki-kupi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4149725"/>
            <a:ext cx="165576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0" descr="3023_cBembJ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620713"/>
            <a:ext cx="2120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1" descr="3012375_w640_h640_miceliybelyi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4149725"/>
            <a:ext cx="174466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2" descr="3074030_w640_h640_miceliylisichk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4149725"/>
            <a:ext cx="17970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1118</TotalTime>
  <Words>1443</Words>
  <Application>Microsoft Office PowerPoint</Application>
  <PresentationFormat>Экран (4:3)</PresentationFormat>
  <Paragraphs>72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Съедобные грибы. «Осиновик белый внесен в Красную книгу»</vt:lpstr>
      <vt:lpstr>Не съедобные грибы.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ЛВВ</dc:creator>
  <cp:lastModifiedBy>Admin</cp:lastModifiedBy>
  <cp:revision>90</cp:revision>
  <dcterms:created xsi:type="dcterms:W3CDTF">2013-02-02T06:46:10Z</dcterms:created>
  <dcterms:modified xsi:type="dcterms:W3CDTF">2016-01-14T19:46:04Z</dcterms:modified>
</cp:coreProperties>
</file>