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3" r:id="rId5"/>
    <p:sldId id="264" r:id="rId6"/>
    <p:sldId id="261" r:id="rId7"/>
    <p:sldId id="265" r:id="rId8"/>
    <p:sldId id="266" r:id="rId9"/>
    <p:sldId id="259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CA6D-7DFC-4C10-84A8-B4ECC3198396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9249D-9037-405C-8E4B-F76BC55061E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yl.ru/misc/i/ai/99511/206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52"/>
            <a:ext cx="4311278" cy="28823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357166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0" u="none" dirty="0" smtClean="0">
                <a:solidFill>
                  <a:srgbClr val="FFFF00"/>
                </a:solidFill>
                <a:latin typeface="Calibri" pitchFamily="34" charset="0"/>
              </a:rPr>
              <a:t>Если Вы думаете, что Вы не смеете, </a:t>
            </a:r>
          </a:p>
          <a:p>
            <a:pPr>
              <a:spcBef>
                <a:spcPct val="50000"/>
              </a:spcBef>
            </a:pPr>
            <a:r>
              <a:rPr lang="ru-RU" sz="2400" b="1" i="0" u="none" dirty="0" smtClean="0">
                <a:solidFill>
                  <a:srgbClr val="FFFF00"/>
                </a:solidFill>
                <a:latin typeface="Calibri" pitchFamily="34" charset="0"/>
              </a:rPr>
              <a:t>Вы не посмеете никогда.</a:t>
            </a:r>
          </a:p>
          <a:p>
            <a:pPr>
              <a:spcBef>
                <a:spcPct val="50000"/>
              </a:spcBef>
            </a:pPr>
            <a:r>
              <a:rPr lang="ru-RU" sz="2400" b="1" i="0" u="none" dirty="0" smtClean="0">
                <a:solidFill>
                  <a:srgbClr val="FFFF00"/>
                </a:solidFill>
                <a:latin typeface="Calibri" pitchFamily="34" charset="0"/>
              </a:rPr>
              <a:t>Если Вам нравится побеждать, но Вы думаете,</a:t>
            </a:r>
          </a:p>
          <a:p>
            <a:pPr>
              <a:spcBef>
                <a:spcPct val="50000"/>
              </a:spcBef>
            </a:pPr>
            <a:r>
              <a:rPr lang="ru-RU" sz="2400" b="1" i="0" u="none" dirty="0" smtClean="0">
                <a:solidFill>
                  <a:srgbClr val="FFFF00"/>
                </a:solidFill>
                <a:latin typeface="Calibri" pitchFamily="34" charset="0"/>
              </a:rPr>
              <a:t>Что не сможете победить,</a:t>
            </a:r>
          </a:p>
          <a:p>
            <a:pPr>
              <a:spcBef>
                <a:spcPct val="50000"/>
              </a:spcBef>
            </a:pPr>
            <a:r>
              <a:rPr lang="ru-RU" sz="2400" b="1" i="0" u="none" dirty="0" smtClean="0">
                <a:solidFill>
                  <a:srgbClr val="FFFF00"/>
                </a:solidFill>
                <a:latin typeface="Calibri" pitchFamily="34" charset="0"/>
              </a:rPr>
              <a:t>Вы наверняка потерпите поражение.</a:t>
            </a:r>
          </a:p>
          <a:p>
            <a:pPr>
              <a:spcBef>
                <a:spcPct val="50000"/>
              </a:spcBef>
            </a:pPr>
            <a:r>
              <a:rPr lang="ru-RU" sz="2400" b="1" i="0" u="none" dirty="0" smtClean="0">
                <a:solidFill>
                  <a:srgbClr val="FFFF00"/>
                </a:solidFill>
                <a:latin typeface="Calibri" pitchFamily="34" charset="0"/>
              </a:rPr>
              <a:t>Если Вы считаете, что Вы проиграете, Вы уже проиграли.</a:t>
            </a:r>
          </a:p>
          <a:p>
            <a:pPr>
              <a:spcBef>
                <a:spcPct val="50000"/>
              </a:spcBef>
            </a:pPr>
            <a:r>
              <a:rPr lang="ru-RU" sz="2400" b="1" i="0" u="none" dirty="0" smtClean="0">
                <a:solidFill>
                  <a:srgbClr val="FFFF00"/>
                </a:solidFill>
                <a:latin typeface="Calibri" pitchFamily="34" charset="0"/>
              </a:rPr>
              <a:t>Если Вы считаете, что Вас оставляют позади, это так и есть.</a:t>
            </a:r>
          </a:p>
          <a:p>
            <a:pPr>
              <a:spcBef>
                <a:spcPct val="50000"/>
              </a:spcBef>
            </a:pPr>
            <a:r>
              <a:rPr lang="ru-RU" sz="2400" b="1" i="0" u="none" dirty="0" smtClean="0">
                <a:solidFill>
                  <a:srgbClr val="FFFF00"/>
                </a:solidFill>
                <a:latin typeface="Calibri" pitchFamily="34" charset="0"/>
              </a:rPr>
              <a:t>Потому что во всем мире успех начинается с воли человека.</a:t>
            </a:r>
          </a:p>
          <a:p>
            <a:pPr>
              <a:spcBef>
                <a:spcPct val="50000"/>
              </a:spcBef>
            </a:pPr>
            <a:r>
              <a:rPr lang="ru-RU" sz="2400" b="1" i="0" u="none" dirty="0" smtClean="0">
                <a:solidFill>
                  <a:srgbClr val="FFFF00"/>
                </a:solidFill>
                <a:latin typeface="Calibri" pitchFamily="34" charset="0"/>
              </a:rPr>
              <a:t>Ваши мысли и стремления должны лететь высоко,</a:t>
            </a:r>
          </a:p>
          <a:p>
            <a:pPr>
              <a:spcBef>
                <a:spcPct val="50000"/>
              </a:spcBef>
            </a:pPr>
            <a:r>
              <a:rPr lang="ru-RU" sz="2400" b="1" i="0" u="none" dirty="0" smtClean="0">
                <a:solidFill>
                  <a:srgbClr val="FFFF00"/>
                </a:solidFill>
                <a:latin typeface="Calibri" pitchFamily="34" charset="0"/>
              </a:rPr>
              <a:t>Чтобы дать Вам подняться.</a:t>
            </a:r>
          </a:p>
          <a:p>
            <a:pPr>
              <a:spcBef>
                <a:spcPct val="50000"/>
              </a:spcBef>
            </a:pPr>
            <a:r>
              <a:rPr lang="ru-RU" sz="2400" b="1" i="0" u="none" dirty="0" smtClean="0">
                <a:solidFill>
                  <a:srgbClr val="FFFF00"/>
                </a:solidFill>
                <a:latin typeface="Calibri" pitchFamily="34" charset="0"/>
              </a:rPr>
              <a:t>                                                                        Адам Джексон.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49363.com/uploads/allimg/120711/061G42249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89088"/>
            <a:ext cx="4395765" cy="3168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Границы применимости физических законов и теорий.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Например: классическая </a:t>
            </a:r>
            <a:r>
              <a:rPr lang="ru-RU" b="1" dirty="0"/>
              <a:t>механика,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основанная </a:t>
            </a:r>
            <a:r>
              <a:rPr lang="ru-RU" b="1" dirty="0"/>
              <a:t>на трех </a:t>
            </a:r>
            <a:r>
              <a:rPr lang="ru-RU" b="1" u="sng" dirty="0"/>
              <a:t>законах </a:t>
            </a:r>
            <a:r>
              <a:rPr lang="ru-RU" b="1" u="sng" dirty="0" smtClean="0"/>
              <a:t>Ньютона</a:t>
            </a:r>
            <a:r>
              <a:rPr lang="ru-RU" b="1" dirty="0"/>
              <a:t> 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и</a:t>
            </a:r>
            <a:r>
              <a:rPr lang="ru-RU" b="1" dirty="0"/>
              <a:t> </a:t>
            </a:r>
            <a:r>
              <a:rPr lang="ru-RU" b="1" u="sng" dirty="0"/>
              <a:t>законе всемирного тяготения</a:t>
            </a:r>
            <a:r>
              <a:rPr lang="ru-RU" b="1" dirty="0"/>
              <a:t> </a:t>
            </a:r>
            <a:r>
              <a:rPr lang="ru-RU" b="1" dirty="0" smtClean="0"/>
              <a:t>,  </a:t>
            </a:r>
            <a:endParaRPr lang="ru-RU" b="1" dirty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справедлива только при движении тел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со </a:t>
            </a:r>
            <a:r>
              <a:rPr lang="ru-RU" b="1" dirty="0"/>
              <a:t>скоростями, намного меньшими скорости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света</a:t>
            </a:r>
            <a:r>
              <a:rPr lang="ru-RU" b="1" dirty="0"/>
              <a:t>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Если </a:t>
            </a:r>
            <a:r>
              <a:rPr lang="ru-RU" b="1" dirty="0"/>
              <a:t>же скорости тел становятся сравнимыми со скоростью света (например, удаленные от нас космические объекты или элементарные частицы в ускорителях), предсказания классической механики становятся неправильными. Тут в «игру» вступает </a:t>
            </a:r>
            <a:r>
              <a:rPr lang="ru-RU" b="1" u="sng" dirty="0"/>
              <a:t>специальная теория относительности</a:t>
            </a:r>
            <a:r>
              <a:rPr lang="ru-RU" b="1" dirty="0"/>
              <a:t> , созданная в начале 20-го века Эйнштейном.</a:t>
            </a:r>
            <a:endParaRPr lang="ru-RU" dirty="0"/>
          </a:p>
        </p:txBody>
      </p:sp>
      <p:pic>
        <p:nvPicPr>
          <p:cNvPr id="24578" name="Picture 2" descr="http://physicist.in.ua/uploads/posts/2014-04/1397481145_2779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142984"/>
            <a:ext cx="2500298" cy="2389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rpp.nashaucheba.ru/pars_docs/refs/1/859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500091"/>
            <a:ext cx="10429948" cy="78224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Вещество состоит из мельчайших частиц, между которыми существуют несколько видов фундаментальных взаимодействий.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://nashaplaneta.su/_bl/532/06136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28802"/>
            <a:ext cx="3028950" cy="2057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используются физические знания и методы?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572560" cy="7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Физические </a:t>
            </a:r>
            <a:r>
              <a:rPr lang="ru-RU" sz="2000" b="1" dirty="0"/>
              <a:t>знания </a:t>
            </a:r>
            <a:r>
              <a:rPr lang="ru-RU" sz="2000" b="1" dirty="0" smtClean="0"/>
              <a:t>и методы рождают новые науки, </a:t>
            </a:r>
            <a:r>
              <a:rPr lang="ru-RU" sz="2000" b="1" dirty="0"/>
              <a:t>например, биофизику, геофизику, </a:t>
            </a:r>
            <a:r>
              <a:rPr lang="ru-RU" sz="2000" b="1" dirty="0" smtClean="0"/>
              <a:t>астрофизику.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26626" name="Picture 2" descr="http://physicsaroundus.weebly.com/uploads/1/0/3/8/10382660/2069552.jpg?13321076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3143272" cy="2363362"/>
          </a:xfrm>
          <a:prstGeom prst="rect">
            <a:avLst/>
          </a:prstGeom>
          <a:noFill/>
        </p:spPr>
      </p:pic>
      <p:pic>
        <p:nvPicPr>
          <p:cNvPr id="26628" name="Picture 4" descr="http://www.vminsk.by/images/103-104/6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214554"/>
            <a:ext cx="3328952" cy="4012105"/>
          </a:xfrm>
          <a:prstGeom prst="rect">
            <a:avLst/>
          </a:prstGeom>
          <a:noFill/>
        </p:spPr>
      </p:pic>
      <p:pic>
        <p:nvPicPr>
          <p:cNvPr id="26630" name="Picture 6" descr="http://nashaplaneta.su/_bl/309/450287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285785"/>
            <a:ext cx="3864360" cy="2572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roza2012.net.ua/wp-content/uploads/2014/12/%D0%92%D1%81%D0%B5%D0%BB%D0%B5%D0%BD%D0%BD%D0%B0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72" y="0"/>
            <a:ext cx="91508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143380"/>
            <a:ext cx="8001056" cy="185738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C000"/>
                </a:solidFill>
              </a:rPr>
              <a:t>ФИЗИКА И НАУЧНЫЙ МЕТОД ПОЗНАНИЯ</a:t>
            </a:r>
            <a:endParaRPr lang="ru-RU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821c7b4454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577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Что и как изучает физика?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Физика исследует:</a:t>
            </a:r>
          </a:p>
          <a:p>
            <a:pPr algn="ctr">
              <a:buNone/>
            </a:pPr>
            <a:r>
              <a:rPr lang="ru-RU" dirty="0"/>
              <a:t>м</a:t>
            </a:r>
            <a:r>
              <a:rPr lang="ru-RU" dirty="0" smtClean="0"/>
              <a:t>еханические, тепловые, электрические, световые явления , а также строение вещества.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Задачей физики является поиск законов, с помощью которых можно объяснять и предсказывать широкий круг явлений.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rf.podelise.ru/tw_files2/urls_2/288/d-287695/287695_html_m626374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314700"/>
            <a:ext cx="3981450" cy="3543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 как изучает физика?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Физика – опытная (экспериментальная) наука.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Важной особенностью физики как науки является широкое использование математики.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«Книгу природы» можно </a:t>
            </a:r>
          </a:p>
          <a:p>
            <a:pPr>
              <a:buNone/>
            </a:pPr>
            <a:r>
              <a:rPr lang="ru-RU" dirty="0" smtClean="0"/>
              <a:t>познать, только если знаешь </a:t>
            </a:r>
          </a:p>
          <a:p>
            <a:pPr>
              <a:buNone/>
            </a:pPr>
            <a:r>
              <a:rPr lang="ru-RU" dirty="0" smtClean="0"/>
              <a:t>язык, на котором она написана, </a:t>
            </a:r>
          </a:p>
          <a:p>
            <a:pPr>
              <a:buNone/>
            </a:pPr>
            <a:r>
              <a:rPr lang="ru-RU" dirty="0" smtClean="0"/>
              <a:t>и язык этот – математика. </a:t>
            </a:r>
          </a:p>
          <a:p>
            <a:pPr>
              <a:buNone/>
            </a:pPr>
            <a:r>
              <a:rPr lang="ru-RU" sz="2600" dirty="0" smtClean="0"/>
              <a:t>                           </a:t>
            </a:r>
          </a:p>
          <a:p>
            <a:pPr>
              <a:buNone/>
            </a:pPr>
            <a:r>
              <a:rPr lang="ru-RU" sz="2600" dirty="0"/>
              <a:t> </a:t>
            </a:r>
            <a:r>
              <a:rPr lang="ru-RU" sz="2600" dirty="0" smtClean="0"/>
              <a:t>                               Галилео Галилей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9" descr="821c7b4454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589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 как изучает физика?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 изучении физики привычные слова, используемые в разговорной речи, приобретают иной смысл, они становятся </a:t>
            </a:r>
            <a:r>
              <a:rPr lang="ru-RU" i="1" u="sng" dirty="0" smtClean="0"/>
              <a:t>научными терминами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643314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Превращая</a:t>
            </a:r>
            <a:r>
              <a:rPr lang="ru-RU" sz="3200" dirty="0"/>
              <a:t> </a:t>
            </a:r>
            <a:r>
              <a:rPr lang="ru-RU" sz="3200" dirty="0" smtClean="0"/>
              <a:t>слово в термин, </a:t>
            </a:r>
            <a:r>
              <a:rPr lang="ru-RU" sz="3200" dirty="0"/>
              <a:t>ученые вспоминают иногда о юморе и поэзии. Например, есть научные термины «красота» и «очарование», которые обозначают вполне определенные свойства «кварков», из которых состоят мельчайшие частицы вещества.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571604" y="1285860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44" y="57148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0" u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наблюдение</a:t>
            </a:r>
            <a:endParaRPr lang="ru-RU" sz="4000" i="0" u="none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Рисунок 11" descr="bookwor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5214950"/>
            <a:ext cx="1785950" cy="1488292"/>
          </a:xfrm>
          <a:prstGeom prst="rect">
            <a:avLst/>
          </a:prstGeom>
        </p:spPr>
      </p:pic>
      <p:pic>
        <p:nvPicPr>
          <p:cNvPr id="18" name="Рисунок 17" descr="Думае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357298"/>
            <a:ext cx="1675423" cy="1812193"/>
          </a:xfrm>
          <a:prstGeom prst="rect">
            <a:avLst/>
          </a:prstGeom>
        </p:spPr>
      </p:pic>
      <p:pic>
        <p:nvPicPr>
          <p:cNvPr id="19" name="Рисунок 18" descr="Луп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28604"/>
            <a:ext cx="1456638" cy="13573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171448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0" u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гипотеза</a:t>
            </a:r>
            <a:endParaRPr lang="ru-RU" sz="4000" i="0" u="none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500166" y="2571744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42844" y="307181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0" u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эксперимент</a:t>
            </a:r>
            <a:endParaRPr lang="ru-RU" sz="4000" i="0" u="none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3000364" y="2500306"/>
            <a:ext cx="1643074" cy="1714512"/>
            <a:chOff x="3857620" y="2457930"/>
            <a:chExt cx="2928958" cy="2971334"/>
          </a:xfrm>
        </p:grpSpPr>
        <p:sp>
          <p:nvSpPr>
            <p:cNvPr id="25" name="Блок-схема: магнитный диск 24"/>
            <p:cNvSpPr/>
            <p:nvPr/>
          </p:nvSpPr>
          <p:spPr bwMode="auto">
            <a:xfrm>
              <a:off x="3857620" y="4572008"/>
              <a:ext cx="1143008" cy="857256"/>
            </a:xfrm>
            <a:prstGeom prst="flowChartMagneticDisk">
              <a:avLst/>
            </a:prstGeom>
            <a:solidFill>
              <a:srgbClr val="66FFFF"/>
            </a:solidFill>
            <a:ln w="762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6" name="Рисунок 25" descr="baby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6227" y="2457930"/>
              <a:ext cx="2830351" cy="2614144"/>
            </a:xfrm>
            <a:prstGeom prst="rect">
              <a:avLst/>
            </a:prstGeom>
          </p:spPr>
        </p:pic>
      </p:grp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428728" y="3714752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57158" y="414338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0" u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закон</a:t>
            </a:r>
            <a:endParaRPr lang="ru-RU" sz="4000" i="0" u="none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521495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0" u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теория</a:t>
            </a:r>
            <a:endParaRPr lang="ru-RU" sz="4000" i="0" u="none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214414" y="4714884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14480" y="4357694"/>
            <a:ext cx="2071702" cy="642942"/>
            <a:chOff x="1920" y="1008"/>
            <a:chExt cx="1824" cy="423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1920" y="1008"/>
              <a:ext cx="1824" cy="423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u="none" dirty="0">
                  <a:solidFill>
                    <a:srgbClr val="EE2D00"/>
                  </a:solidFill>
                  <a:latin typeface="Arial Black" pitchFamily="34" charset="0"/>
                </a:rPr>
                <a:t>F = mg</a:t>
              </a:r>
              <a:endParaRPr lang="ru-RU" sz="3600" b="1" u="none" dirty="0">
                <a:solidFill>
                  <a:srgbClr val="EE2D00"/>
                </a:solidFill>
                <a:latin typeface="Arial Black" pitchFamily="34" charset="0"/>
              </a:endParaRPr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1968" y="1008"/>
              <a:ext cx="336" cy="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>
              <a:off x="2832" y="1008"/>
              <a:ext cx="72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857256"/>
          </a:xfrm>
        </p:spPr>
        <p:txBody>
          <a:bodyPr/>
          <a:lstStyle/>
          <a:p>
            <a:r>
              <a:rPr lang="ru-RU" dirty="0" smtClean="0"/>
              <a:t>Научный метод познания.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29190" y="3286124"/>
            <a:ext cx="4071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Полностью устранить в эксперименте «помехи», как правило, не удается. Но при рассмотрении результатов эксперимента иногда можно догадаться, что должно было бы наблюдаться в «идеальной» ситуации — если бы все помехи были устранены. Эта идеальная ситуация и называется «научной идеализацией». Именно она позволяет увидеть простоту </a:t>
            </a:r>
            <a:r>
              <a:rPr lang="ru-RU" b="1" i="1" dirty="0"/>
              <a:t>законов</a:t>
            </a:r>
            <a:r>
              <a:rPr lang="ru-RU" b="1" dirty="0"/>
              <a:t>, таящихся за внешней </a:t>
            </a:r>
            <a:r>
              <a:rPr lang="ru-RU" b="1" dirty="0" smtClean="0"/>
              <a:t>сложностью </a:t>
            </a:r>
            <a:r>
              <a:rPr lang="ru-RU" b="1" i="1" dirty="0" smtClean="0"/>
              <a:t>явлений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714876" y="928670"/>
            <a:ext cx="4214826" cy="2286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формулировки гипотезы, постановки эксперимента и объяснения его результатов необходимо построить </a:t>
            </a:r>
            <a:r>
              <a:rPr lang="ru-RU" b="1" i="1" dirty="0"/>
              <a:t>модель</a:t>
            </a:r>
            <a:r>
              <a:rPr lang="ru-RU" b="1" dirty="0"/>
              <a:t> данного явления или процесса — упрощенное, схематизированное представление о нем, в котором выделены наиболее важные черты.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21" grpId="0" animBg="1"/>
      <p:bldP spid="27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proprofs.com/quiz-school/upload/yuiupload/179711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3857589" cy="4857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901014" cy="796908"/>
          </a:xfrm>
        </p:spPr>
        <p:txBody>
          <a:bodyPr/>
          <a:lstStyle/>
          <a:p>
            <a:r>
              <a:rPr lang="ru-RU" dirty="0" smtClean="0"/>
              <a:t>Научный метод познания.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55007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     Хорошим </a:t>
            </a:r>
            <a:r>
              <a:rPr lang="ru-RU" sz="2200" b="1" dirty="0"/>
              <a:t>примером научной идеализации является так называемое «свободное тело», то есть тело, на которое совершенно не действуют </a:t>
            </a:r>
            <a:r>
              <a:rPr lang="ru-RU" sz="2200" b="1" dirty="0" smtClean="0"/>
              <a:t>другие тела.</a:t>
            </a:r>
          </a:p>
          <a:p>
            <a:r>
              <a:rPr lang="ru-RU" sz="2200" b="1" dirty="0"/>
              <a:t> </a:t>
            </a:r>
            <a:r>
              <a:rPr lang="ru-RU" sz="2200" b="1" dirty="0" smtClean="0"/>
              <a:t> </a:t>
            </a:r>
            <a:r>
              <a:rPr lang="ru-RU" sz="2200" b="1" i="1" dirty="0" smtClean="0"/>
              <a:t>Совершенно</a:t>
            </a:r>
            <a:r>
              <a:rPr lang="ru-RU" sz="2200" b="1" i="1" dirty="0"/>
              <a:t> </a:t>
            </a:r>
            <a:r>
              <a:rPr lang="ru-RU" sz="2200" b="1" dirty="0"/>
              <a:t>свободных тел, конечно, не существует: даже галактики взаимодействуют друг с другом на огромных расстояниях. Однако, мысленно продолжив </a:t>
            </a:r>
            <a:r>
              <a:rPr lang="ru-RU" sz="2200" b="1" dirty="0" smtClean="0"/>
              <a:t> закономерность</a:t>
            </a:r>
            <a:r>
              <a:rPr lang="ru-RU" sz="2200" b="1" dirty="0"/>
              <a:t>, обнаруженную на опытах с реальными телами, </a:t>
            </a:r>
            <a:r>
              <a:rPr lang="ru-RU" sz="2200" b="1" dirty="0" smtClean="0"/>
              <a:t>можно </a:t>
            </a:r>
            <a:r>
              <a:rPr lang="ru-RU" sz="2200" b="1" i="1" dirty="0" smtClean="0"/>
              <a:t>представить</a:t>
            </a:r>
            <a:r>
              <a:rPr lang="ru-RU" sz="2200" b="1" dirty="0"/>
              <a:t> тело, которое </a:t>
            </a:r>
            <a:r>
              <a:rPr lang="ru-RU" sz="2200" b="1" i="1" dirty="0"/>
              <a:t>совершенно</a:t>
            </a:r>
            <a:r>
              <a:rPr lang="ru-RU" sz="2200" b="1" dirty="0"/>
              <a:t> не взаимодействует ни с какими другими телами. </a:t>
            </a:r>
            <a:r>
              <a:rPr lang="ru-RU" sz="2200" b="1" dirty="0" smtClean="0"/>
              <a:t> </a:t>
            </a:r>
          </a:p>
          <a:p>
            <a:r>
              <a:rPr lang="ru-RU" sz="2200" b="1" dirty="0" smtClean="0"/>
              <a:t>    Размышления </a:t>
            </a:r>
            <a:r>
              <a:rPr lang="ru-RU" sz="2200" b="1" dirty="0"/>
              <a:t>о том, </a:t>
            </a:r>
            <a:r>
              <a:rPr lang="ru-RU" sz="2200" b="1" dirty="0" smtClean="0"/>
              <a:t>как будут двигаться такие тела, </a:t>
            </a:r>
            <a:r>
              <a:rPr lang="ru-RU" sz="2200" b="1" dirty="0"/>
              <a:t>привели Галилея к открытию закона инерции . 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821c7b4454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6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dirty="0" smtClean="0"/>
              <a:t>Научный метод познания.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5857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Гипотеза о закономерности в протекании физических явлений, подтвержденная экспериментом, становится </a:t>
            </a:r>
            <a:r>
              <a:rPr lang="ru-RU" b="1" i="1" u="sng" dirty="0"/>
              <a:t>физическим законом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/>
              <a:t>Вся совокупность законов, описываемых широкий круг явлений, называется </a:t>
            </a:r>
            <a:r>
              <a:rPr lang="ru-RU" b="1" i="1" u="sng" dirty="0"/>
              <a:t>научной теорией</a:t>
            </a:r>
            <a:r>
              <a:rPr lang="ru-RU" b="1" dirty="0"/>
              <a:t> . Например, законы Ньютона составляют содержание одной из первых физических теорий — классической механики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/>
              <a:t>Наряду с законами научная теория содержит </a:t>
            </a:r>
            <a:r>
              <a:rPr lang="ru-RU" b="1" i="1" u="sng" dirty="0"/>
              <a:t>определения</a:t>
            </a:r>
            <a:r>
              <a:rPr lang="ru-RU" b="1" dirty="0"/>
              <a:t> основных физических величин и понятий, с помощью которых формулируются законы этой теории. Очень важно, чтобы все определяемые в данной физической теории величины могли </a:t>
            </a:r>
            <a:r>
              <a:rPr lang="ru-RU" b="1" dirty="0" smtClean="0"/>
              <a:t>быть </a:t>
            </a:r>
            <a:r>
              <a:rPr lang="ru-RU" b="1" i="1" u="sng" dirty="0" smtClean="0"/>
              <a:t>измерены</a:t>
            </a:r>
            <a:r>
              <a:rPr lang="ru-RU" b="1" dirty="0"/>
              <a:t>, поскольку только сравнением с опытом может быть установлена справедливость физических законов и теорий. 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857256"/>
          </a:xfrm>
        </p:spPr>
        <p:txBody>
          <a:bodyPr/>
          <a:lstStyle/>
          <a:p>
            <a:r>
              <a:rPr lang="ru-RU" dirty="0" smtClean="0"/>
              <a:t>Научный метод познания.</a:t>
            </a:r>
            <a:endParaRPr lang="ru-RU" dirty="0"/>
          </a:p>
        </p:txBody>
      </p:sp>
      <p:graphicFrame>
        <p:nvGraphicFramePr>
          <p:cNvPr id="4" name="Group 164"/>
          <p:cNvGraphicFramePr>
            <a:graphicFrameLocks noGrp="1"/>
          </p:cNvGraphicFramePr>
          <p:nvPr>
            <p:ph idx="1"/>
          </p:nvPr>
        </p:nvGraphicFramePr>
        <p:xfrm>
          <a:off x="142843" y="714356"/>
          <a:ext cx="8858313" cy="6143644"/>
        </p:xfrm>
        <a:graphic>
          <a:graphicData uri="http://schemas.openxmlformats.org/drawingml/2006/table">
            <a:tbl>
              <a:tblPr/>
              <a:tblGrid>
                <a:gridCol w="2574212"/>
                <a:gridCol w="1997821"/>
                <a:gridCol w="4286280"/>
              </a:tblGrid>
              <a:tr h="735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Метод научного познания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Характеристика метода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Применение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</a:tr>
              <a:tr h="2711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Наблюдение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</a:tr>
              <a:tr h="1198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Эксперимент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</a:tr>
              <a:tr h="1498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Моделирование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9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Мальчи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428736"/>
            <a:ext cx="792196" cy="1365015"/>
          </a:xfrm>
          <a:prstGeom prst="rect">
            <a:avLst/>
          </a:prstGeom>
        </p:spPr>
      </p:pic>
      <p:pic>
        <p:nvPicPr>
          <p:cNvPr id="7" name="Рисунок 6" descr="clock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1500174"/>
            <a:ext cx="857256" cy="1214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3636" y="17859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u="none" dirty="0" smtClean="0">
                <a:solidFill>
                  <a:srgbClr val="FF0000"/>
                </a:solidFill>
                <a:latin typeface="Calibri" pitchFamily="34" charset="0"/>
              </a:rPr>
              <a:t>Кто быстрее?</a:t>
            </a:r>
            <a:endParaRPr lang="ru-RU" b="0" i="0" u="none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643438" y="2285992"/>
            <a:ext cx="2359733" cy="2071702"/>
            <a:chOff x="2643172" y="3000372"/>
            <a:chExt cx="2502608" cy="2214578"/>
          </a:xfrm>
        </p:grpSpPr>
        <p:sp>
          <p:nvSpPr>
            <p:cNvPr id="11" name="Овал 10"/>
            <p:cNvSpPr/>
            <p:nvPr/>
          </p:nvSpPr>
          <p:spPr bwMode="auto">
            <a:xfrm>
              <a:off x="2857488" y="3000372"/>
              <a:ext cx="2143140" cy="2214578"/>
            </a:xfrm>
            <a:prstGeom prst="ellipse">
              <a:avLst/>
            </a:prstGeom>
            <a:gradFill flip="none" rotWithShape="1">
              <a:gsLst>
                <a:gs pos="0">
                  <a:srgbClr val="FFCC00">
                    <a:tint val="66000"/>
                    <a:satMod val="160000"/>
                  </a:srgbClr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28992" y="3429000"/>
              <a:ext cx="100013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u="none" cap="none" spc="0" dirty="0" smtClean="0">
                  <a:ln w="19050">
                    <a:solidFill>
                      <a:schemeClr val="accent4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rgbClr val="969696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10</a:t>
              </a:r>
              <a:endParaRPr lang="ru-RU" sz="5400" b="1" u="none" cap="none" spc="0" dirty="0">
                <a:ln w="19050">
                  <a:solidFill>
                    <a:schemeClr val="accent4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96969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643172" y="3786213"/>
              <a:ext cx="2502608" cy="5715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6525771"/>
                </a:avLst>
              </a:prstTxWarp>
              <a:spAutoFit/>
            </a:bodyPr>
            <a:lstStyle/>
            <a:p>
              <a:pPr algn="ctr"/>
              <a:r>
                <a:rPr lang="ru-RU" sz="3200" b="1" u="none" cap="none" spc="0" dirty="0" smtClean="0">
                  <a:ln w="19050">
                    <a:solidFill>
                      <a:schemeClr val="accent4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rgbClr val="969696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рублей</a:t>
              </a:r>
              <a:endParaRPr lang="ru-RU" sz="3200" b="1" u="none" cap="none" spc="0" dirty="0">
                <a:ln w="19050">
                  <a:solidFill>
                    <a:schemeClr val="accent4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96969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072298" y="2500306"/>
            <a:ext cx="2071702" cy="1714512"/>
            <a:chOff x="2643174" y="3071810"/>
            <a:chExt cx="2502609" cy="2000264"/>
          </a:xfrm>
        </p:grpSpPr>
        <p:sp>
          <p:nvSpPr>
            <p:cNvPr id="15" name="Овал 14"/>
            <p:cNvSpPr/>
            <p:nvPr/>
          </p:nvSpPr>
          <p:spPr bwMode="auto">
            <a:xfrm>
              <a:off x="2857488" y="3071810"/>
              <a:ext cx="2071702" cy="2000264"/>
            </a:xfrm>
            <a:prstGeom prst="ellipse">
              <a:avLst/>
            </a:prstGeom>
            <a:gradFill flip="none" rotWithShape="1">
              <a:gsLst>
                <a:gs pos="0">
                  <a:srgbClr val="FFCC00">
                    <a:tint val="66000"/>
                    <a:satMod val="160000"/>
                  </a:srgbClr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28992" y="3429000"/>
              <a:ext cx="71438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u="none" cap="none" spc="0" dirty="0" smtClean="0">
                  <a:ln w="19050">
                    <a:solidFill>
                      <a:schemeClr val="accent4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rgbClr val="969696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5</a:t>
              </a:r>
              <a:endParaRPr lang="ru-RU" sz="5400" b="1" u="none" cap="none" spc="0" dirty="0">
                <a:ln w="19050">
                  <a:solidFill>
                    <a:schemeClr val="accent4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96969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43174" y="3786190"/>
              <a:ext cx="2502609" cy="57150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6525771"/>
                </a:avLst>
              </a:prstTxWarp>
              <a:spAutoFit/>
            </a:bodyPr>
            <a:lstStyle/>
            <a:p>
              <a:pPr algn="ctr"/>
              <a:r>
                <a:rPr lang="ru-RU" sz="3200" b="1" u="none" cap="none" spc="0" dirty="0" smtClean="0">
                  <a:ln w="19050">
                    <a:solidFill>
                      <a:schemeClr val="accent4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rgbClr val="969696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копеек</a:t>
              </a:r>
              <a:endParaRPr lang="ru-RU" sz="3200" b="1" u="none" cap="none" spc="0" dirty="0">
                <a:ln w="19050">
                  <a:solidFill>
                    <a:schemeClr val="accent4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96969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72132" y="307181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i="0" u="none" dirty="0" smtClean="0">
                <a:solidFill>
                  <a:srgbClr val="FF0000"/>
                </a:solidFill>
                <a:latin typeface="Calibri" pitchFamily="34" charset="0"/>
              </a:rPr>
              <a:t>Что тяжелее?</a:t>
            </a:r>
            <a:endParaRPr lang="ru-RU" sz="3200" b="0" i="0" u="none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338" name="Picture 2" descr="http://dileo.ru/uploads/images/00/83/72/2011/12/14/21828060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143380"/>
            <a:ext cx="1285884" cy="1245164"/>
          </a:xfrm>
          <a:prstGeom prst="rect">
            <a:avLst/>
          </a:prstGeom>
          <a:noFill/>
        </p:spPr>
      </p:pic>
      <p:pic>
        <p:nvPicPr>
          <p:cNvPr id="14340" name="Picture 4" descr="http://www.pics-zone.ru/img.php?url=http://cdn.phys.org/newman/gfx/news/hires/2009/20090923soleno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214818"/>
            <a:ext cx="1500198" cy="1200158"/>
          </a:xfrm>
          <a:prstGeom prst="rect">
            <a:avLst/>
          </a:prstGeom>
          <a:noFill/>
        </p:spPr>
      </p:pic>
      <p:pic>
        <p:nvPicPr>
          <p:cNvPr id="14342" name="Picture 6" descr="http://ru.static.z-dn.net/files/d0c/3a20a17973667cf6a9033e23941d04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5214966"/>
            <a:ext cx="2190712" cy="164303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56E-17 L 0.7724 -0.0025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395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ФИЗИКА И НАУЧНЫЙ МЕТОД ПОЗНАНИЯ</vt:lpstr>
      <vt:lpstr>Что и как изучает физика?</vt:lpstr>
      <vt:lpstr>Что и как изучает физика?</vt:lpstr>
      <vt:lpstr>Что и как изучает физика?</vt:lpstr>
      <vt:lpstr>Научный метод познания.</vt:lpstr>
      <vt:lpstr>Научный метод познания.</vt:lpstr>
      <vt:lpstr>Научный метод познания.</vt:lpstr>
      <vt:lpstr>Научный метод познания.</vt:lpstr>
      <vt:lpstr>Границы применимости физических законов и теорий.</vt:lpstr>
      <vt:lpstr>Вещество состоит из мельчайших частиц, между которыми существуют несколько видов фундаментальных взаимодействий.</vt:lpstr>
      <vt:lpstr>Где используются физические знания и методы?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2015-08-19T13:44:15Z</dcterms:created>
  <dcterms:modified xsi:type="dcterms:W3CDTF">2015-08-19T16:47:43Z</dcterms:modified>
</cp:coreProperties>
</file>