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4" r:id="rId3"/>
    <p:sldId id="257" r:id="rId4"/>
    <p:sldId id="266" r:id="rId5"/>
    <p:sldId id="267" r:id="rId6"/>
    <p:sldId id="268" r:id="rId7"/>
    <p:sldId id="269" r:id="rId8"/>
    <p:sldId id="270" r:id="rId9"/>
    <p:sldId id="271" r:id="rId10"/>
    <p:sldId id="274" r:id="rId11"/>
    <p:sldId id="279" r:id="rId12"/>
    <p:sldId id="275" r:id="rId13"/>
    <p:sldId id="276" r:id="rId14"/>
    <p:sldId id="258" r:id="rId15"/>
    <p:sldId id="259" r:id="rId16"/>
    <p:sldId id="260" r:id="rId17"/>
    <p:sldId id="277" r:id="rId18"/>
  </p:sldIdLst>
  <p:sldSz cx="9144000" cy="6858000" type="screen4x3"/>
  <p:notesSz cx="6858000" cy="9144000"/>
  <p:custDataLst>
    <p:tags r:id="rId19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432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1F307-5E0A-4D2F-AFBB-BA56F2ED7FDF}" type="datetimeFigureOut">
              <a:rPr lang="ru-RU" smtClean="0"/>
              <a:pPr/>
              <a:t>28.12.2015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14177ADC-814F-4CC1-93CE-F6AD43BDF0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1F307-5E0A-4D2F-AFBB-BA56F2ED7FDF}" type="datetimeFigureOut">
              <a:rPr lang="ru-RU" smtClean="0"/>
              <a:pPr/>
              <a:t>28.12.2015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77ADC-814F-4CC1-93CE-F6AD43BDF0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1F307-5E0A-4D2F-AFBB-BA56F2ED7FDF}" type="datetimeFigureOut">
              <a:rPr lang="ru-RU" smtClean="0"/>
              <a:pPr/>
              <a:t>28.12.2015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77ADC-814F-4CC1-93CE-F6AD43BDF0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1F307-5E0A-4D2F-AFBB-BA56F2ED7FDF}" type="datetimeFigureOut">
              <a:rPr lang="ru-RU" smtClean="0"/>
              <a:pPr/>
              <a:t>28.12.2015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77ADC-814F-4CC1-93CE-F6AD43BDF0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1F307-5E0A-4D2F-AFBB-BA56F2ED7FDF}" type="datetimeFigureOut">
              <a:rPr lang="ru-RU" smtClean="0"/>
              <a:pPr/>
              <a:t>28.12.2015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4177ADC-814F-4CC1-93CE-F6AD43BDF0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1F307-5E0A-4D2F-AFBB-BA56F2ED7FDF}" type="datetimeFigureOut">
              <a:rPr lang="ru-RU" smtClean="0"/>
              <a:pPr/>
              <a:t>28.12.2015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77ADC-814F-4CC1-93CE-F6AD43BDF0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1F307-5E0A-4D2F-AFBB-BA56F2ED7FDF}" type="datetimeFigureOut">
              <a:rPr lang="ru-RU" smtClean="0"/>
              <a:pPr/>
              <a:t>28.12.2015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77ADC-814F-4CC1-93CE-F6AD43BDF0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1F307-5E0A-4D2F-AFBB-BA56F2ED7FDF}" type="datetimeFigureOut">
              <a:rPr lang="ru-RU" smtClean="0"/>
              <a:pPr/>
              <a:t>28.12.2015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77ADC-814F-4CC1-93CE-F6AD43BDF0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1F307-5E0A-4D2F-AFBB-BA56F2ED7FDF}" type="datetimeFigureOut">
              <a:rPr lang="ru-RU" smtClean="0"/>
              <a:pPr/>
              <a:t>28.12.2015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77ADC-814F-4CC1-93CE-F6AD43BDF0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1F307-5E0A-4D2F-AFBB-BA56F2ED7FDF}" type="datetimeFigureOut">
              <a:rPr lang="ru-RU" smtClean="0"/>
              <a:pPr/>
              <a:t>28.12.2015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77ADC-814F-4CC1-93CE-F6AD43BDF0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1F307-5E0A-4D2F-AFBB-BA56F2ED7FDF}" type="datetimeFigureOut">
              <a:rPr lang="ru-RU" smtClean="0"/>
              <a:pPr/>
              <a:t>28.12.2015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4177ADC-814F-4CC1-93CE-F6AD43BDF0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D61F307-5E0A-4D2F-AFBB-BA56F2ED7FDF}" type="datetimeFigureOut">
              <a:rPr lang="ru-RU" smtClean="0"/>
              <a:pPr/>
              <a:t>28.12.2015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14177ADC-814F-4CC1-93CE-F6AD43BDF03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628" y="5072074"/>
            <a:ext cx="3786214" cy="1214446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Физика</a:t>
            </a:r>
          </a:p>
          <a:p>
            <a:r>
              <a:rPr lang="ru-RU" dirty="0" smtClean="0"/>
              <a:t>10 класс</a:t>
            </a:r>
          </a:p>
          <a:p>
            <a:r>
              <a:rPr lang="ru-RU" dirty="0" smtClean="0"/>
              <a:t>Литовко И.В.</a:t>
            </a:r>
          </a:p>
          <a:p>
            <a:r>
              <a:rPr lang="ru-RU" dirty="0" smtClean="0"/>
              <a:t>МОАУ СОШ №1 г.Свободного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505930"/>
            <a:ext cx="9144000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Атомистическая гипотеза строения вещества и ее экспериментальные доказательства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4500594" cy="1511288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Частицы вещества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71472" y="1857364"/>
            <a:ext cx="4286280" cy="4500594"/>
          </a:xfrm>
        </p:spPr>
        <p:txBody>
          <a:bodyPr/>
          <a:lstStyle/>
          <a:p>
            <a:endParaRPr lang="ru-RU" b="1" dirty="0"/>
          </a:p>
        </p:txBody>
      </p:sp>
      <p:pic>
        <p:nvPicPr>
          <p:cNvPr id="4" name="Picture 7" descr="Атомы, молекулы, ионы - частицы вещества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500042"/>
            <a:ext cx="3890961" cy="5816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Picture 2" descr="http://player.myshared.ru/644860/data/images/img2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38228" y="2928934"/>
            <a:ext cx="3000348" cy="22502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643998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Частицы вещества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71472" y="1857364"/>
            <a:ext cx="7929618" cy="450059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b="1" dirty="0" smtClean="0"/>
              <a:t>Существуют самостоятельно</a:t>
            </a:r>
          </a:p>
          <a:p>
            <a:pPr>
              <a:lnSpc>
                <a:spcPct val="150000"/>
              </a:lnSpc>
            </a:pPr>
            <a:r>
              <a:rPr lang="ru-RU" b="1" dirty="0" smtClean="0"/>
              <a:t>Сохраняют химические свойства</a:t>
            </a:r>
          </a:p>
          <a:p>
            <a:pPr>
              <a:lnSpc>
                <a:spcPct val="150000"/>
              </a:lnSpc>
            </a:pPr>
            <a:r>
              <a:rPr lang="ru-RU" b="1" dirty="0" smtClean="0"/>
              <a:t>У одного и того же вещества одинаковы</a:t>
            </a:r>
          </a:p>
          <a:p>
            <a:pPr>
              <a:lnSpc>
                <a:spcPct val="150000"/>
              </a:lnSpc>
            </a:pPr>
            <a:r>
              <a:rPr lang="ru-RU" b="1" dirty="0" smtClean="0"/>
              <a:t>Между частицами вещества  промежутки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329642" cy="79690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Доказательства существования частиц: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71472" y="1142984"/>
            <a:ext cx="8115328" cy="4876816"/>
          </a:xfrm>
        </p:spPr>
        <p:txBody>
          <a:bodyPr/>
          <a:lstStyle/>
          <a:p>
            <a:r>
              <a:rPr lang="ru-RU" b="1" dirty="0" err="1" smtClean="0"/>
              <a:t>Дробимость</a:t>
            </a:r>
            <a:endParaRPr lang="ru-RU" b="1" dirty="0" smtClean="0"/>
          </a:p>
          <a:p>
            <a:r>
              <a:rPr lang="ru-RU" b="1" dirty="0" smtClean="0"/>
              <a:t>Растворимость</a:t>
            </a:r>
          </a:p>
          <a:p>
            <a:r>
              <a:rPr lang="ru-RU" b="1" dirty="0" smtClean="0"/>
              <a:t>Смешивание веществ</a:t>
            </a:r>
          </a:p>
          <a:p>
            <a:r>
              <a:rPr lang="ru-RU" b="1" dirty="0" smtClean="0"/>
              <a:t>Пахучесть</a:t>
            </a:r>
          </a:p>
          <a:p>
            <a:r>
              <a:rPr lang="ru-RU" b="1" dirty="0" smtClean="0"/>
              <a:t>Сжатие и растяжение тел</a:t>
            </a:r>
          </a:p>
          <a:p>
            <a:r>
              <a:rPr lang="ru-RU" b="1" dirty="0" smtClean="0"/>
              <a:t>Изменение объема тел </a:t>
            </a:r>
          </a:p>
          <a:p>
            <a:pPr>
              <a:buNone/>
            </a:pPr>
            <a:r>
              <a:rPr lang="ru-RU" b="1" dirty="0" smtClean="0"/>
              <a:t>    при нагревании (охлаждении)</a:t>
            </a:r>
            <a:endParaRPr lang="ru-RU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500694" y="4572008"/>
            <a:ext cx="3308348" cy="2084386"/>
          </a:xfrm>
          <a:prstGeom prst="rect">
            <a:avLst/>
          </a:prstGeom>
          <a:noFill/>
        </p:spPr>
      </p:pic>
      <p:pic>
        <p:nvPicPr>
          <p:cNvPr id="29700" name="Picture 4" descr="http://delaismelo.ru/wp-content/uploads/2015/10/ochistka_samogona_14-e1446071113496-640x4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1428736"/>
            <a:ext cx="2809852" cy="1813233"/>
          </a:xfrm>
          <a:prstGeom prst="rect">
            <a:avLst/>
          </a:prstGeom>
          <a:noFill/>
        </p:spPr>
      </p:pic>
      <p:pic>
        <p:nvPicPr>
          <p:cNvPr id="29702" name="Picture 6" descr="http://player.myshared.ru/1247124/data/images/img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7290" y="4500570"/>
            <a:ext cx="2969987" cy="21431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329642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Способы определения размеров частиц: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1643050"/>
            <a:ext cx="8186766" cy="4786346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1. Пленочный метод</a:t>
            </a:r>
            <a:endParaRPr lang="ru-RU" b="1" dirty="0"/>
          </a:p>
        </p:txBody>
      </p:sp>
      <p:pic>
        <p:nvPicPr>
          <p:cNvPr id="34818" name="Picture 2" descr="http://markx.narod.ru/pic/molec.gif"/>
          <p:cNvPicPr>
            <a:picLocks noChangeAspect="1" noChangeArrowheads="1"/>
          </p:cNvPicPr>
          <p:nvPr/>
        </p:nvPicPr>
        <p:blipFill>
          <a:blip r:embed="rId2"/>
          <a:srcRect b="42500"/>
          <a:stretch>
            <a:fillRect/>
          </a:stretch>
        </p:blipFill>
        <p:spPr bwMode="auto">
          <a:xfrm>
            <a:off x="357158" y="2357430"/>
            <a:ext cx="8448261" cy="3643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8429684" cy="79690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Способы определения размеров частиц: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1071546"/>
            <a:ext cx="8501122" cy="4948254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2. С помощью электронного (ионного) микроскопа</a:t>
            </a:r>
            <a:endParaRPr lang="ru-RU" b="1" dirty="0"/>
          </a:p>
        </p:txBody>
      </p:sp>
      <p:pic>
        <p:nvPicPr>
          <p:cNvPr id="3074" name="Picture 2" descr="http://festival.1september.ru/articles/631237/img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571612"/>
            <a:ext cx="7495114" cy="5023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329642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Способы определения размеров частиц: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1447800"/>
            <a:ext cx="8329642" cy="4572000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3. С помощью туннельного микроскопа</a:t>
            </a:r>
          </a:p>
          <a:p>
            <a:pPr>
              <a:buNone/>
            </a:pPr>
            <a:endParaRPr lang="ru-RU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00100" y="2643182"/>
            <a:ext cx="4183643" cy="3298821"/>
          </a:xfrm>
          <a:prstGeom prst="rect">
            <a:avLst/>
          </a:prstGeom>
          <a:noFill/>
        </p:spPr>
      </p:pic>
      <p:pic>
        <p:nvPicPr>
          <p:cNvPr id="2050" name="Picture 2" descr="http://gendocs.ru/gendocs/docs/11/10699/conv_3/file3_html_m6138800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3214686"/>
            <a:ext cx="2960463" cy="23812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643998" cy="115409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Размер атома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1142984"/>
            <a:ext cx="8258204" cy="487681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2" descr="C:\Documents and Settings\Дом\Мои документы\Классы\X класс\Тем. разделы\идеальный газ\Рисунки\66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500042"/>
            <a:ext cx="7858180" cy="58936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447800"/>
            <a:ext cx="8472518" cy="4572000"/>
          </a:xfrm>
        </p:spPr>
        <p:txBody>
          <a:bodyPr/>
          <a:lstStyle/>
          <a:p>
            <a:r>
              <a:rPr lang="ru-RU" b="1" dirty="0" smtClean="0"/>
              <a:t>Молекула  воды  </a:t>
            </a:r>
            <a:r>
              <a:rPr lang="ru-RU" dirty="0" smtClean="0"/>
              <a:t>-                          -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b="1" dirty="0" smtClean="0"/>
              <a:t>Атом железа    </a:t>
            </a:r>
            <a:r>
              <a:rPr lang="ru-RU" dirty="0" smtClean="0"/>
              <a:t>-                              - </a:t>
            </a:r>
            <a:endParaRPr lang="ru-RU" dirty="0"/>
          </a:p>
        </p:txBody>
      </p:sp>
      <p:pic>
        <p:nvPicPr>
          <p:cNvPr id="35842" name="Picture 2" descr="http://www.marcelopires.org/wp-content/uploads/2013/08/iStock_000002987615Mediu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1285860"/>
            <a:ext cx="1776312" cy="1188053"/>
          </a:xfrm>
          <a:prstGeom prst="rect">
            <a:avLst/>
          </a:prstGeom>
          <a:noFill/>
        </p:spPr>
      </p:pic>
      <p:pic>
        <p:nvPicPr>
          <p:cNvPr id="6" name="Рисунок 5" descr="http://all4desktop.com/data_images/original/4248440-moon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3714752"/>
            <a:ext cx="2857520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blog.herbal-sklep.pl/wp-content/uploads/2011/02/1115716_5209678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4143380"/>
            <a:ext cx="1255713" cy="111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s://im2-tub-ru.yandex.net/i?id=ae9ab0d6169bf99734b4d364a3986600&amp;n=33&amp;h=190&amp;w=191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43570" y="285728"/>
            <a:ext cx="3143272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329642" cy="2511420"/>
          </a:xfrm>
        </p:spPr>
        <p:txBody>
          <a:bodyPr/>
          <a:lstStyle/>
          <a:p>
            <a:r>
              <a:rPr lang="ru-RU" b="1" dirty="0" smtClean="0"/>
              <a:t>Механика - …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rgbClr val="FF0000"/>
                </a:solidFill>
              </a:rPr>
              <a:t>Механическое движение - …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3857628"/>
            <a:ext cx="8186766" cy="2162172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472518" cy="939784"/>
          </a:xfrm>
        </p:spPr>
        <p:txBody>
          <a:bodyPr/>
          <a:lstStyle/>
          <a:p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1447800"/>
            <a:ext cx="8543956" cy="4572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 descr="C:\Documents and Settings\Директор\Рабочий стол\картинки\груз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3143248"/>
            <a:ext cx="1104900" cy="3419475"/>
          </a:xfrm>
          <a:prstGeom prst="rect">
            <a:avLst/>
          </a:prstGeom>
          <a:noFill/>
        </p:spPr>
      </p:pic>
      <p:pic>
        <p:nvPicPr>
          <p:cNvPr id="4100" name="Picture 4" descr="C:\Documents and Settings\Директор\Рабочий стол\картинки\часы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785794"/>
            <a:ext cx="2345487" cy="2290759"/>
          </a:xfrm>
          <a:prstGeom prst="rect">
            <a:avLst/>
          </a:prstGeom>
          <a:noFill/>
        </p:spPr>
      </p:pic>
      <p:pic>
        <p:nvPicPr>
          <p:cNvPr id="4101" name="Picture 5" descr="C:\Documents and Settings\Директор\Рабочий стол\картинки\самолет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2143116"/>
            <a:ext cx="2234580" cy="1643074"/>
          </a:xfrm>
          <a:prstGeom prst="rect">
            <a:avLst/>
          </a:prstGeom>
          <a:noFill/>
        </p:spPr>
      </p:pic>
      <p:pic>
        <p:nvPicPr>
          <p:cNvPr id="4102" name="Picture 6" descr="C:\Documents and Settings\Директор\Рабочий стол\картинки\заяц 3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5984" y="4500570"/>
            <a:ext cx="2648518" cy="13811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329642" cy="7083452"/>
          </a:xfrm>
        </p:spPr>
        <p:txBody>
          <a:bodyPr>
            <a:normAutofit fontScale="90000"/>
          </a:bodyPr>
          <a:lstStyle/>
          <a:p>
            <a:r>
              <a:rPr lang="ru-RU" sz="4400" b="1" dirty="0" smtClean="0"/>
              <a:t>Механика - …</a:t>
            </a:r>
            <a:br>
              <a:rPr lang="ru-RU" sz="4400" b="1" dirty="0" smtClean="0"/>
            </a:br>
            <a:r>
              <a:rPr lang="ru-RU" sz="4400" b="1" dirty="0" smtClean="0"/>
              <a:t/>
            </a:r>
            <a:br>
              <a:rPr lang="ru-RU" sz="4400" b="1" dirty="0" smtClean="0"/>
            </a:br>
            <a:r>
              <a:rPr lang="ru-RU" sz="4400" b="1" dirty="0" smtClean="0"/>
              <a:t>Механическое движение - …</a:t>
            </a:r>
            <a:br>
              <a:rPr lang="ru-RU" sz="4400" b="1" dirty="0" smtClean="0"/>
            </a:br>
            <a:r>
              <a:rPr lang="ru-RU" sz="4400" b="1" dirty="0" smtClean="0"/>
              <a:t/>
            </a:r>
            <a:br>
              <a:rPr lang="ru-RU" sz="4400" b="1" dirty="0" smtClean="0"/>
            </a:br>
            <a:r>
              <a:rPr lang="ru-RU" sz="4400" b="1" dirty="0" smtClean="0">
                <a:solidFill>
                  <a:srgbClr val="FF0000"/>
                </a:solidFill>
              </a:rPr>
              <a:t>Макроскопические тела - … (с.145)</a:t>
            </a:r>
            <a:br>
              <a:rPr lang="ru-RU" sz="4400" b="1" dirty="0" smtClean="0">
                <a:solidFill>
                  <a:srgbClr val="FF0000"/>
                </a:solidFill>
              </a:rPr>
            </a:br>
            <a:r>
              <a:rPr lang="ru-RU" sz="4400" b="1" dirty="0" smtClean="0"/>
              <a:t/>
            </a:r>
            <a:br>
              <a:rPr lang="ru-RU" sz="4400" b="1" dirty="0" smtClean="0"/>
            </a:br>
            <a:r>
              <a:rPr lang="ru-RU" sz="4400" b="1" dirty="0" smtClean="0">
                <a:solidFill>
                  <a:srgbClr val="FF0000"/>
                </a:solidFill>
              </a:rPr>
              <a:t>Тепловое движение - … (с.146)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5929330"/>
            <a:ext cx="8186766" cy="9047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Молекулярная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физика -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раздел физики, в котором изучаются физические свойства тел на основе рассмотрения их внутреннего строения.</a:t>
            </a:r>
            <a:endParaRPr lang="ru-RU" sz="36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2844" y="274638"/>
            <a:ext cx="3714776" cy="1368412"/>
          </a:xfrm>
          <a:ln>
            <a:solidFill>
              <a:schemeClr val="bg2">
                <a:lumMod val="25000"/>
              </a:schemeClr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              </a:t>
            </a:r>
            <a:br>
              <a:rPr lang="ru-RU" dirty="0" smtClean="0"/>
            </a:br>
            <a:r>
              <a:rPr lang="ru-RU" sz="3100" b="1" dirty="0" smtClean="0"/>
              <a:t>Фалес Милетский</a:t>
            </a:r>
            <a:br>
              <a:rPr lang="ru-RU" sz="3100" b="1" dirty="0" smtClean="0"/>
            </a:br>
            <a:r>
              <a:rPr lang="ru-RU" sz="3100" b="1" dirty="0" smtClean="0"/>
              <a:t> </a:t>
            </a:r>
            <a:r>
              <a:rPr lang="ru-RU" sz="3100" b="1" dirty="0" smtClean="0">
                <a:solidFill>
                  <a:srgbClr val="0070C0"/>
                </a:solidFill>
              </a:rPr>
              <a:t>«Вода – первоначало </a:t>
            </a:r>
            <a:br>
              <a:rPr lang="ru-RU" sz="3100" b="1" dirty="0" smtClean="0">
                <a:solidFill>
                  <a:srgbClr val="0070C0"/>
                </a:solidFill>
              </a:rPr>
            </a:br>
            <a:r>
              <a:rPr lang="ru-RU" sz="3100" b="1" dirty="0" smtClean="0">
                <a:solidFill>
                  <a:srgbClr val="0070C0"/>
                </a:solidFill>
              </a:rPr>
              <a:t>всех вещей»</a:t>
            </a:r>
            <a:endParaRPr lang="ru-RU" sz="3100" b="1" dirty="0">
              <a:solidFill>
                <a:srgbClr val="0070C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857224" y="2786058"/>
            <a:ext cx="3929090" cy="1428760"/>
          </a:xfrm>
          <a:ln>
            <a:solidFill>
              <a:schemeClr val="bg2">
                <a:lumMod val="25000"/>
              </a:schemeClr>
            </a:solidFill>
          </a:ln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800" b="1" dirty="0" smtClean="0">
                <a:latin typeface="+mj-lt"/>
              </a:rPr>
              <a:t>Анаксимен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rgbClr val="00B050"/>
                </a:solidFill>
                <a:latin typeface="+mj-lt"/>
              </a:rPr>
              <a:t>«Первоначало всего сущего – воздух»</a:t>
            </a:r>
            <a:endParaRPr lang="ru-RU" sz="2800" b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>
          <a:xfrm>
            <a:off x="3143240" y="4857760"/>
            <a:ext cx="3357586" cy="1571636"/>
          </a:xfrm>
          <a:ln>
            <a:solidFill>
              <a:schemeClr val="bg2">
                <a:lumMod val="25000"/>
              </a:schemeClr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b="1" dirty="0" smtClean="0">
                <a:latin typeface="+mj-lt"/>
              </a:rPr>
              <a:t>Гераклит 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+mj-lt"/>
              </a:rPr>
              <a:t>«Первичная форма вещества – огонь»</a:t>
            </a:r>
            <a:endParaRPr lang="ru-RU" sz="28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11266" name="Picture 2" descr="http://www.sfcc.edu.hk/academic_subjects/mathematics/web/1998_1999_projects/Janet%20Lo/Bb/Thales_4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214290"/>
            <a:ext cx="1928826" cy="2366658"/>
          </a:xfrm>
          <a:prstGeom prst="rect">
            <a:avLst/>
          </a:prstGeom>
          <a:noFill/>
        </p:spPr>
      </p:pic>
      <p:pic>
        <p:nvPicPr>
          <p:cNvPr id="11268" name="Picture 4" descr="http://www.igiornielenotti.it/wp-content/uploads/2012/03/Solon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2500306"/>
            <a:ext cx="1848410" cy="2285992"/>
          </a:xfrm>
          <a:prstGeom prst="rect">
            <a:avLst/>
          </a:prstGeom>
          <a:noFill/>
        </p:spPr>
      </p:pic>
      <p:pic>
        <p:nvPicPr>
          <p:cNvPr id="11270" name="Picture 6" descr="http://cs629515.vk.me/v629515242/9f20/SuuDXWZb2I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0826" y="4357694"/>
            <a:ext cx="1803563" cy="2286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8992" y="274638"/>
            <a:ext cx="5257808" cy="579756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 smtClean="0"/>
              <a:t>Демокрит</a:t>
            </a:r>
            <a:r>
              <a:rPr lang="ru-RU" b="1" dirty="0" smtClean="0"/>
              <a:t> 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rgbClr val="FF0000"/>
                </a:solidFill>
              </a:rPr>
              <a:t>«Все состоит из атомов. Вещи отличаются друг от друга атомами, из которых состоят, их порядком и положением…»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(около 2500 лет назад)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 flipV="1">
            <a:off x="914400" y="6019800"/>
            <a:ext cx="7772400" cy="123844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10242" name="Picture 2" descr="http://5fan.ru/files/2/5fan_ru_10197_f900220b5bb93b8cbae68c8aca95b4df.html_files/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714356"/>
            <a:ext cx="2857500" cy="39624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858280" cy="129697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Молекулярно-кинетическая теория (МКТ) -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2000240"/>
            <a:ext cx="8258204" cy="4019560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latin typeface="Times New Roman" charset="0"/>
                <a:cs typeface="Times New Roman" charset="0"/>
              </a:rPr>
              <a:t>    </a:t>
            </a:r>
            <a:r>
              <a:rPr lang="ru-RU" sz="3200" b="1" dirty="0" smtClean="0">
                <a:latin typeface="Times New Roman" charset="0"/>
                <a:cs typeface="Times New Roman" charset="0"/>
              </a:rPr>
              <a:t>учение о строении и свойствах вещества, использующее представление о существовании атомов и молекул как наименьших частицах вещества.  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Основные положения МКТ: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1785926"/>
            <a:ext cx="7772400" cy="4233874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sz="3200" b="1" dirty="0" smtClean="0"/>
              <a:t>Вещество состоит из частиц</a:t>
            </a:r>
          </a:p>
          <a:p>
            <a:pPr marL="514350" indent="-514350">
              <a:buAutoNum type="arabicPeriod"/>
            </a:pPr>
            <a:r>
              <a:rPr lang="ru-RU" sz="3200" b="1" dirty="0" smtClean="0"/>
              <a:t>Частицы беспорядочно движутся</a:t>
            </a:r>
          </a:p>
          <a:p>
            <a:pPr marL="514350" indent="-514350">
              <a:buAutoNum type="arabicPeriod"/>
            </a:pPr>
            <a:r>
              <a:rPr lang="ru-RU" sz="3200" b="1" dirty="0" smtClean="0"/>
              <a:t>Частицы взаимодействуют друг с другом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f47fad2980124742eb3a1b2ef6477a9279f5fc26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121</TotalTime>
  <Words>190</Words>
  <Application>Microsoft Office PowerPoint</Application>
  <PresentationFormat>Экран (4:3)</PresentationFormat>
  <Paragraphs>49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Справедливость</vt:lpstr>
      <vt:lpstr>Атомистическая гипотеза строения вещества и ее экспериментальные доказательства</vt:lpstr>
      <vt:lpstr>Механика - …  Механическое движение - …</vt:lpstr>
      <vt:lpstr>Слайд 3</vt:lpstr>
      <vt:lpstr>Механика - …  Механическое движение - …  Макроскопические тела - … (с.145)  Тепловое движение - … (с.146)     </vt:lpstr>
      <vt:lpstr>Молекулярная физика - </vt:lpstr>
      <vt:lpstr>                Фалес Милетский  «Вода – первоначало  всех вещей»</vt:lpstr>
      <vt:lpstr>Демокрит   «Все состоит из атомов. Вещи отличаются друг от друга атомами, из которых состоят, их порядком и положением…»  (около 2500 лет назад)</vt:lpstr>
      <vt:lpstr>Молекулярно-кинетическая теория (МКТ) - </vt:lpstr>
      <vt:lpstr>Основные положения МКТ:</vt:lpstr>
      <vt:lpstr>Частицы вещества</vt:lpstr>
      <vt:lpstr>Частицы вещества</vt:lpstr>
      <vt:lpstr>Доказательства существования частиц:</vt:lpstr>
      <vt:lpstr>Способы определения размеров частиц:</vt:lpstr>
      <vt:lpstr>Способы определения размеров частиц:</vt:lpstr>
      <vt:lpstr>Способы определения размеров частиц:</vt:lpstr>
      <vt:lpstr>Размер атома </vt:lpstr>
      <vt:lpstr>Слайд 17</vt:lpstr>
    </vt:vector>
  </TitlesOfParts>
  <Company>HOMEINC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Атомистическая гипотеза строения вещества и ее экспериментальные доказательства</dc:title>
  <dc:creator>Директор</dc:creator>
  <cp:lastModifiedBy>Директор</cp:lastModifiedBy>
  <cp:revision>18</cp:revision>
  <dcterms:created xsi:type="dcterms:W3CDTF">2015-12-06T10:07:28Z</dcterms:created>
  <dcterms:modified xsi:type="dcterms:W3CDTF">2015-12-28T10:43:15Z</dcterms:modified>
</cp:coreProperties>
</file>