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7" r:id="rId4"/>
    <p:sldId id="269" r:id="rId5"/>
    <p:sldId id="259" r:id="rId6"/>
    <p:sldId id="258" r:id="rId7"/>
    <p:sldId id="261" r:id="rId8"/>
    <p:sldId id="273" r:id="rId9"/>
    <p:sldId id="270" r:id="rId10"/>
    <p:sldId id="271" r:id="rId11"/>
    <p:sldId id="272" r:id="rId12"/>
    <p:sldId id="265" r:id="rId13"/>
    <p:sldId id="266" r:id="rId14"/>
    <p:sldId id="274" r:id="rId15"/>
    <p:sldId id="275" r:id="rId16"/>
    <p:sldId id="276" r:id="rId17"/>
    <p:sldId id="267" r:id="rId18"/>
    <p:sldId id="280" r:id="rId19"/>
    <p:sldId id="281" r:id="rId20"/>
    <p:sldId id="268" r:id="rId21"/>
    <p:sldId id="282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2" autoAdjust="0"/>
    <p:restoredTop sz="94660"/>
  </p:normalViewPr>
  <p:slideViewPr>
    <p:cSldViewPr>
      <p:cViewPr>
        <p:scale>
          <a:sx n="90" d="100"/>
          <a:sy n="90" d="100"/>
        </p:scale>
        <p:origin x="-68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E981E-30A9-422B-A6D3-2559BFFDB2D7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CFB4-928A-4AEE-809D-71099701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1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4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4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4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8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9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5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1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3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8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750">
              <a:schemeClr val="bg2">
                <a:lumMod val="90000"/>
                <a:alpha val="60000"/>
              </a:schemeClr>
            </a:gs>
            <a:gs pos="0">
              <a:schemeClr val="accent3">
                <a:lumMod val="75000"/>
                <a:alpha val="71000"/>
              </a:schemeClr>
            </a:gs>
            <a:gs pos="86672">
              <a:schemeClr val="accent3">
                <a:lumMod val="40000"/>
                <a:lumOff val="60000"/>
                <a:alpha val="76000"/>
              </a:schemeClr>
            </a:gs>
            <a:gs pos="73344">
              <a:schemeClr val="accent3">
                <a:lumMod val="60000"/>
                <a:lumOff val="40000"/>
                <a:alpha val="50000"/>
              </a:schemeClr>
            </a:gs>
            <a:gs pos="64600">
              <a:schemeClr val="bg2">
                <a:lumMod val="75000"/>
                <a:alpha val="66000"/>
              </a:schemeClr>
            </a:gs>
            <a:gs pos="50000">
              <a:schemeClr val="accent3">
                <a:lumMod val="75000"/>
                <a:alpha val="58000"/>
              </a:schemeClr>
            </a:gs>
            <a:gs pos="100000">
              <a:schemeClr val="accent1">
                <a:tint val="23500"/>
                <a:satMod val="160000"/>
                <a:alpha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189C-903D-42F0-A8C9-DDC93A3FA1A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9661-D979-4641-AD00-8530BFD21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3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4.goodfon.ru/wallpaper/previews-middle/219776.jp" TargetMode="External"/><Relationship Id="rId2" Type="http://schemas.openxmlformats.org/officeDocument/2006/relationships/hyperlink" Target="http://www.arms-expo.ru/049049052052124049051054055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4.goodfon.ru/wallpaper/previews-middle/219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67" y="543289"/>
            <a:ext cx="3433973" cy="21894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9941" y="-11071"/>
            <a:ext cx="1619672" cy="711648"/>
            <a:chOff x="54607" y="58659"/>
            <a:chExt cx="1619672" cy="71164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54607" y="174146"/>
              <a:ext cx="1619672" cy="596161"/>
            </a:xfrm>
            <a:prstGeom prst="doubleWave">
              <a:avLst>
                <a:gd name="adj1" fmla="val 6908"/>
                <a:gd name="adj2" fmla="val -4702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8" descr="E:\Users\Л\Desktop\ПРЕЗЕНТАЦИЯ ИЮНЬ 2011\mo_emblem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52" y="58659"/>
              <a:ext cx="622390" cy="659001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22807" y="459131"/>
              <a:ext cx="1012280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МсСВУ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63688" y="90382"/>
            <a:ext cx="5688632" cy="36933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ФГКОУ  Московское суворовское военное училище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07704" y="543289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512" y="836712"/>
            <a:ext cx="0" cy="5832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717860" y="5661248"/>
            <a:ext cx="1223412" cy="369332"/>
          </a:xfrm>
          <a:noFill/>
        </p:spPr>
        <p:txBody>
          <a:bodyPr wrap="none" rtlCol="0">
            <a:spAutoFit/>
          </a:bodyPr>
          <a:lstStyle/>
          <a:p>
            <a:fld id="{93D20AAC-7EC2-4B54-A461-285901BD0B96}" type="datetime1">
              <a:rPr 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06.10.2013</a:t>
            </a:fld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41035" y="2564904"/>
            <a:ext cx="6615914" cy="193899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softEdge rad="635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Рациональные </a:t>
            </a:r>
            <a:endParaRPr lang="ru-RU" sz="6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выражения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8" name="Picture 10" descr="http://cv01.twirpx.net/0602/06029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08" y="-11071"/>
            <a:ext cx="690192" cy="8857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25757" y="4869160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1-2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21995" y="6344437"/>
            <a:ext cx="5868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</p:spTree>
    <p:extLst>
      <p:ext uri="{BB962C8B-B14F-4D97-AF65-F5344CB8AC3E}">
        <p14:creationId xmlns:p14="http://schemas.microsoft.com/office/powerpoint/2010/main" val="28025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69241" y="188640"/>
            <a:ext cx="72106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Допустимые значения переменных,</a:t>
            </a:r>
          </a:p>
          <a:p>
            <a:pPr algn="ctr"/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входящих в дробное выражение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1770846"/>
            <a:ext cx="8784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447675" algn="just"/>
            <a:r>
              <a:rPr lang="ru-RU" sz="2800" dirty="0">
                <a:latin typeface="Times New Roman"/>
              </a:rPr>
              <a:t>Подставьте вместо * какое-нибудь число и назовите полученную дробь: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2494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300000"/>
              </a:lnSpc>
            </a:pPr>
            <a:r>
              <a:rPr lang="ru-RU" sz="2800" dirty="0">
                <a:latin typeface="Times New Roman"/>
              </a:rPr>
              <a:t>а) </a:t>
            </a:r>
            <a:r>
              <a:rPr lang="ru-RU" sz="2800" dirty="0" smtClean="0">
                <a:latin typeface="Times New Roman"/>
              </a:rPr>
              <a:t>     ;</a:t>
            </a:r>
            <a:r>
              <a:rPr lang="ru-RU" sz="2800" dirty="0">
                <a:latin typeface="Times New Roman"/>
              </a:rPr>
              <a:t>		б) </a:t>
            </a:r>
            <a:r>
              <a:rPr lang="ru-RU" sz="2800" dirty="0" smtClean="0">
                <a:latin typeface="Times New Roman"/>
              </a:rPr>
              <a:t>        ;       в</a:t>
            </a:r>
            <a:r>
              <a:rPr lang="ru-RU" sz="2800" dirty="0">
                <a:latin typeface="Times New Roman"/>
              </a:rPr>
              <a:t>) </a:t>
            </a:r>
            <a:r>
              <a:rPr lang="ru-RU" sz="2800" dirty="0" smtClean="0">
                <a:latin typeface="Times New Roman"/>
              </a:rPr>
              <a:t>     ;        г)     </a:t>
            </a:r>
            <a:r>
              <a:rPr lang="ru-RU" sz="2800" dirty="0">
                <a:latin typeface="Times New Roman"/>
              </a:rPr>
              <a:t>;</a:t>
            </a:r>
          </a:p>
          <a:p>
            <a:pPr marR="0" algn="just">
              <a:lnSpc>
                <a:spcPct val="300000"/>
              </a:lnSpc>
            </a:pPr>
            <a:r>
              <a:rPr lang="ru-RU" sz="2800" dirty="0">
                <a:latin typeface="Times New Roman"/>
              </a:rPr>
              <a:t>д</a:t>
            </a:r>
            <a:r>
              <a:rPr lang="ru-RU" sz="2800" dirty="0" smtClean="0">
                <a:latin typeface="Times New Roman"/>
              </a:rPr>
              <a:t>)            ;</a:t>
            </a:r>
            <a:r>
              <a:rPr lang="ru-RU" sz="2800" dirty="0">
                <a:latin typeface="Times New Roman"/>
              </a:rPr>
              <a:t>	</a:t>
            </a:r>
            <a:r>
              <a:rPr lang="ru-RU" sz="2800" dirty="0" smtClean="0">
                <a:latin typeface="Times New Roman"/>
              </a:rPr>
              <a:t>е)           ;</a:t>
            </a:r>
            <a:r>
              <a:rPr lang="ru-RU" sz="2800" dirty="0">
                <a:latin typeface="Times New Roman"/>
              </a:rPr>
              <a:t>	</a:t>
            </a:r>
            <a:r>
              <a:rPr lang="ru-RU" sz="2800" dirty="0" smtClean="0">
                <a:latin typeface="Times New Roman"/>
              </a:rPr>
              <a:t>ж)	     ;  з)     	    .</a:t>
            </a:r>
            <a:endParaRPr lang="ru-RU" sz="28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030228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Устно: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9" y="3356992"/>
            <a:ext cx="32695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2552"/>
            <a:ext cx="648072" cy="104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30" y="3322552"/>
            <a:ext cx="319658" cy="98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23" y="3383372"/>
            <a:ext cx="344933" cy="98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561861"/>
            <a:ext cx="900099" cy="104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91" y="4628253"/>
            <a:ext cx="831124" cy="9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12" y="4600200"/>
            <a:ext cx="801924" cy="9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8148"/>
            <a:ext cx="1056915" cy="93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3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1270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400" dirty="0">
                <a:latin typeface="Times New Roman"/>
              </a:rPr>
              <a:t>– Какую дробь называют рациональной?</a:t>
            </a:r>
          </a:p>
          <a:p>
            <a:pPr marR="0" algn="just"/>
            <a:r>
              <a:rPr lang="ru-RU" sz="2400" dirty="0">
                <a:latin typeface="Times New Roman"/>
              </a:rPr>
              <a:t>– Всякая ли дробь является дробным выражением?</a:t>
            </a:r>
          </a:p>
          <a:p>
            <a:pPr marR="0" algn="just"/>
            <a:r>
              <a:rPr lang="ru-RU" sz="2400" dirty="0">
                <a:latin typeface="Times New Roman"/>
              </a:rPr>
              <a:t>– Как найти значение рациональной дроби при заданных значениях входящих в неё переменных?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9464" y="243265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Устно: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5536" y="3212976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З а д а н и е. </a:t>
            </a:r>
            <a:r>
              <a:rPr lang="ru-RU" sz="2800" dirty="0">
                <a:latin typeface="Times New Roman"/>
              </a:rPr>
              <a:t>Найдите значение дроби при указанных значениях переменной:</a:t>
            </a:r>
          </a:p>
          <a:p>
            <a:pPr marR="0" algn="just"/>
            <a:r>
              <a:rPr lang="ru-RU" sz="2800" dirty="0">
                <a:latin typeface="Times New Roman"/>
              </a:rPr>
              <a:t>	</a:t>
            </a:r>
            <a:endParaRPr lang="ru-RU" sz="2800" dirty="0" smtClean="0">
              <a:latin typeface="Times New Roman"/>
            </a:endParaRPr>
          </a:p>
          <a:p>
            <a:pPr marR="0" algn="just"/>
            <a:r>
              <a:rPr lang="ru-RU" sz="2800" dirty="0">
                <a:latin typeface="Times New Roman"/>
              </a:rPr>
              <a:t> </a:t>
            </a:r>
            <a:r>
              <a:rPr lang="ru-RU" sz="2800" dirty="0" smtClean="0">
                <a:latin typeface="Times New Roman"/>
              </a:rPr>
              <a:t>                                при 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= 4; 0; 1.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62" y="4219612"/>
            <a:ext cx="1027326" cy="11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3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/>
              </a:rPr>
              <a:t> при  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= 1  невозможно  найти  значение  дроби.  </a:t>
            </a:r>
            <a:endParaRPr lang="ru-RU" sz="2800" dirty="0" smtClean="0">
              <a:latin typeface="Times New Roman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/>
              </a:rPr>
              <a:t>Это  </a:t>
            </a:r>
            <a:r>
              <a:rPr lang="ru-RU" sz="2800" dirty="0">
                <a:latin typeface="Times New Roman"/>
              </a:rPr>
              <a:t>позволяет  </a:t>
            </a:r>
            <a:r>
              <a:rPr lang="ru-RU" sz="2800" dirty="0" smtClean="0">
                <a:latin typeface="Times New Roman"/>
              </a:rPr>
              <a:t>сделать  </a:t>
            </a:r>
            <a:r>
              <a:rPr lang="ru-RU" sz="2800" dirty="0">
                <a:latin typeface="Times New Roman"/>
              </a:rPr>
              <a:t>следующий  </a:t>
            </a:r>
            <a:r>
              <a:rPr lang="ru-RU" sz="2800" dirty="0" smtClean="0">
                <a:latin typeface="Times New Roman"/>
              </a:rPr>
              <a:t>вывод</a:t>
            </a:r>
            <a:r>
              <a:rPr lang="ru-RU" sz="2800" dirty="0">
                <a:latin typeface="Times New Roman"/>
              </a:rPr>
              <a:t>: в рациональную дробь </a:t>
            </a:r>
            <a:r>
              <a:rPr lang="ru-RU" sz="2800" b="1" dirty="0">
                <a:latin typeface="Times New Roman"/>
              </a:rPr>
              <a:t>нельзя</a:t>
            </a:r>
            <a:r>
              <a:rPr lang="ru-RU" sz="2800" dirty="0">
                <a:latin typeface="Times New Roman"/>
              </a:rPr>
              <a:t> подставлять </a:t>
            </a:r>
            <a:r>
              <a:rPr lang="ru-RU" sz="2800" b="1" dirty="0">
                <a:latin typeface="Times New Roman"/>
              </a:rPr>
              <a:t>числа</a:t>
            </a:r>
            <a:r>
              <a:rPr lang="ru-RU" sz="2800" dirty="0">
                <a:latin typeface="Times New Roman"/>
              </a:rPr>
              <a:t>, которые </a:t>
            </a:r>
            <a:r>
              <a:rPr lang="ru-RU" sz="2800" b="1" dirty="0">
                <a:latin typeface="Times New Roman"/>
              </a:rPr>
              <a:t>обращают её знаменатель в </a:t>
            </a:r>
            <a:r>
              <a:rPr lang="ru-RU" sz="2800" b="1" dirty="0" smtClean="0">
                <a:latin typeface="Times New Roman"/>
              </a:rPr>
              <a:t>нуль.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29165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447675" algn="just"/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Все значения </a:t>
            </a:r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переменных, при которых рациональное выражение имеет смысл, называют 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допустимыми значениями переменных</a:t>
            </a:r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48" y="4210025"/>
            <a:ext cx="4924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7189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</a:rPr>
              <a:t>Как находить </a:t>
            </a:r>
            <a:r>
              <a:rPr lang="ru-RU" sz="2800" dirty="0">
                <a:latin typeface="Times New Roman"/>
              </a:rPr>
              <a:t>допустимые значения переменных?</a:t>
            </a:r>
            <a:endParaRPr lang="ru-RU" sz="2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97806" y="148478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800" dirty="0">
                <a:latin typeface="Times New Roman"/>
              </a:rPr>
              <a:t>1) Если выражение является целым, то все значения входящих в него переменных будут допустимыми.</a:t>
            </a:r>
          </a:p>
          <a:p>
            <a:pPr marR="0" algn="just"/>
            <a:r>
              <a:rPr lang="ru-RU" sz="2800" dirty="0">
                <a:latin typeface="Times New Roman"/>
              </a:rPr>
              <a:t>2) Чтобы найти допустимые значения переменных дробного выражения, нужно проверить, при каких значениях знаменатель обращается в нуль. Найденные числа не будут являться допустимыми значениями.</a:t>
            </a:r>
          </a:p>
        </p:txBody>
      </p:sp>
    </p:spTree>
    <p:extLst>
      <p:ext uri="{BB962C8B-B14F-4D97-AF65-F5344CB8AC3E}">
        <p14:creationId xmlns:p14="http://schemas.microsoft.com/office/powerpoint/2010/main" val="42713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728253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8638" y="1988840"/>
            <a:ext cx="8147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ru-RU" sz="2800" b="1" u="sng" dirty="0">
                <a:latin typeface="Times New Roman"/>
              </a:rPr>
              <a:t>О б р а з е ц   о ф о р м л е н и я</a:t>
            </a:r>
            <a:r>
              <a:rPr lang="ru-RU" sz="2800" b="1" u="sng" dirty="0" smtClean="0">
                <a:latin typeface="Times New Roman"/>
              </a:rPr>
              <a:t>:</a:t>
            </a:r>
          </a:p>
          <a:p>
            <a:pPr marR="0" algn="ctr"/>
            <a:endParaRPr lang="ru-RU" sz="2800" b="1" u="sng" dirty="0">
              <a:latin typeface="Times New Roman"/>
            </a:endParaRPr>
          </a:p>
          <a:p>
            <a:pPr marR="0" algn="ctr"/>
            <a:r>
              <a:rPr lang="ru-RU" sz="2800" dirty="0">
                <a:latin typeface="Times New Roman"/>
              </a:rPr>
              <a:t>№ 11.</a:t>
            </a:r>
          </a:p>
          <a:p>
            <a:pPr marR="0" algn="just"/>
            <a:r>
              <a:rPr lang="ru-RU" sz="2800" dirty="0">
                <a:latin typeface="Times New Roman"/>
              </a:rPr>
              <a:t>г) </a:t>
            </a:r>
            <a:endParaRPr lang="ru-RU" sz="2800" dirty="0" smtClean="0">
              <a:latin typeface="Times New Roman"/>
            </a:endParaRPr>
          </a:p>
          <a:p>
            <a:pPr marR="0" algn="just"/>
            <a:endParaRPr lang="ru-RU" sz="2800" dirty="0">
              <a:latin typeface="Times New Roman"/>
            </a:endParaRPr>
          </a:p>
          <a:p>
            <a:pPr marR="0" algn="just"/>
            <a:r>
              <a:rPr lang="ru-RU" sz="2800" dirty="0">
                <a:latin typeface="Times New Roman"/>
              </a:rPr>
              <a:t>4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(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+ 1) = 0</a:t>
            </a:r>
          </a:p>
          <a:p>
            <a:pPr algn="just"/>
            <a:r>
              <a:rPr lang="ru-RU" sz="2800" dirty="0">
                <a:latin typeface="Times New Roman"/>
              </a:rPr>
              <a:t>4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= 0          </a:t>
            </a:r>
            <a:r>
              <a:rPr lang="ru-RU" sz="2800" dirty="0" smtClean="0">
                <a:latin typeface="Times New Roman"/>
              </a:rPr>
              <a:t>или      </a:t>
            </a:r>
            <a:r>
              <a:rPr lang="ru-RU" sz="2800" i="1" dirty="0" smtClean="0">
                <a:latin typeface="Times New Roman"/>
              </a:rPr>
              <a:t>х</a:t>
            </a:r>
            <a:r>
              <a:rPr lang="ru-RU" sz="2800" dirty="0" smtClean="0">
                <a:latin typeface="Times New Roman"/>
              </a:rPr>
              <a:t> </a:t>
            </a:r>
            <a:r>
              <a:rPr lang="ru-RU" sz="2800" dirty="0">
                <a:latin typeface="Times New Roman"/>
              </a:rPr>
              <a:t>+ 1 = 0</a:t>
            </a:r>
          </a:p>
          <a:p>
            <a:r>
              <a:rPr lang="ru-RU" sz="2800" i="1" dirty="0" smtClean="0">
                <a:latin typeface="Times New Roman"/>
              </a:rPr>
              <a:t>х</a:t>
            </a:r>
            <a:r>
              <a:rPr lang="ru-RU" sz="2800" dirty="0" smtClean="0">
                <a:latin typeface="Times New Roman"/>
              </a:rPr>
              <a:t> = 0	                      </a:t>
            </a:r>
            <a:r>
              <a:rPr lang="ru-RU" sz="2800" i="1" dirty="0" smtClean="0">
                <a:latin typeface="Times New Roman"/>
              </a:rPr>
              <a:t>х</a:t>
            </a:r>
            <a:r>
              <a:rPr lang="ru-RU" sz="2800" dirty="0" smtClean="0">
                <a:latin typeface="Times New Roman"/>
              </a:rPr>
              <a:t> </a:t>
            </a:r>
            <a:r>
              <a:rPr lang="ru-RU" sz="2800" dirty="0">
                <a:latin typeface="Times New Roman"/>
              </a:rPr>
              <a:t>= –1	</a:t>
            </a:r>
          </a:p>
          <a:p>
            <a:pPr marR="0" algn="just"/>
            <a:r>
              <a:rPr lang="ru-RU" sz="2800" dirty="0">
                <a:latin typeface="Times New Roman"/>
              </a:rPr>
              <a:t>О т в е т: 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≠ 0 и 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≠ 1 (или все числа, кроме 0 и –1).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072" y="980728"/>
            <a:ext cx="2383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/>
            <a:r>
              <a:rPr lang="ru-RU" sz="2800" dirty="0">
                <a:latin typeface="Times New Roman"/>
              </a:rPr>
              <a:t>1. № 10, № 11.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16" y="3106751"/>
            <a:ext cx="1353936" cy="97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9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728253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28638" y="886073"/>
            <a:ext cx="323518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>
              <a:lnSpc>
                <a:spcPct val="250000"/>
              </a:lnSpc>
            </a:pPr>
            <a:r>
              <a:rPr lang="ru-RU" sz="2800" dirty="0">
                <a:latin typeface="Times New Roman"/>
              </a:rPr>
              <a:t>2. № 13.</a:t>
            </a:r>
          </a:p>
          <a:p>
            <a:pPr marR="0" algn="just">
              <a:lnSpc>
                <a:spcPct val="250000"/>
              </a:lnSpc>
            </a:pPr>
            <a:r>
              <a:rPr lang="ru-RU" sz="2800" dirty="0">
                <a:latin typeface="Times New Roman"/>
              </a:rPr>
              <a:t>3. № 14 (а, в), № 15</a:t>
            </a:r>
            <a:r>
              <a:rPr lang="ru-RU" sz="2800" dirty="0" smtClean="0">
                <a:latin typeface="Times New Roman"/>
              </a:rPr>
              <a:t>.</a:t>
            </a:r>
          </a:p>
          <a:p>
            <a:pPr marR="0" algn="just"/>
            <a:endParaRPr lang="ru-RU" sz="2800" dirty="0" smtClean="0">
              <a:latin typeface="Times New Roman"/>
            </a:endParaRPr>
          </a:p>
          <a:p>
            <a:pPr marR="0" algn="just"/>
            <a:r>
              <a:rPr lang="ru-RU" sz="2800" dirty="0" smtClean="0">
                <a:latin typeface="Times New Roman"/>
              </a:rPr>
              <a:t>4</a:t>
            </a:r>
            <a:r>
              <a:rPr lang="ru-RU" sz="2800" dirty="0">
                <a:latin typeface="Times New Roman"/>
              </a:rPr>
              <a:t>. № 17</a:t>
            </a:r>
            <a:r>
              <a:rPr lang="ru-RU" sz="2800" dirty="0" smtClean="0">
                <a:latin typeface="Times New Roman"/>
              </a:rPr>
              <a:t>.</a:t>
            </a:r>
            <a:endParaRPr lang="ru-RU" sz="2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70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728253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19872" y="501352"/>
            <a:ext cx="1066318" cy="984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>
              <a:lnSpc>
                <a:spcPct val="250000"/>
              </a:lnSpc>
            </a:pPr>
            <a:r>
              <a:rPr lang="ru-RU" sz="2800" dirty="0" smtClean="0">
                <a:latin typeface="Times New Roman"/>
              </a:rPr>
              <a:t>№ </a:t>
            </a:r>
            <a:r>
              <a:rPr lang="ru-RU" sz="2800" dirty="0">
                <a:latin typeface="Times New Roman"/>
              </a:rPr>
              <a:t>15.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638" y="1772816"/>
            <a:ext cx="79317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</a:pPr>
            <a:r>
              <a:rPr lang="ru-RU" sz="3200" dirty="0">
                <a:latin typeface="Times New Roman"/>
              </a:rPr>
              <a:t>г) </a:t>
            </a:r>
            <a:endParaRPr lang="ru-RU" sz="3200" dirty="0" smtClean="0">
              <a:latin typeface="Times New Roman"/>
            </a:endParaRPr>
          </a:p>
          <a:p>
            <a:pPr marR="0" algn="just">
              <a:lnSpc>
                <a:spcPct val="150000"/>
              </a:lnSpc>
            </a:pPr>
            <a:endParaRPr lang="ru-RU" sz="3200" dirty="0"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3200" i="1" dirty="0">
                <a:latin typeface="Times New Roman"/>
              </a:rPr>
              <a:t>х</a:t>
            </a:r>
            <a:r>
              <a:rPr lang="ru-RU" sz="3200" dirty="0">
                <a:latin typeface="Times New Roman"/>
              </a:rPr>
              <a:t> (</a:t>
            </a:r>
            <a:r>
              <a:rPr lang="ru-RU" sz="3200" i="1" dirty="0">
                <a:latin typeface="Times New Roman"/>
              </a:rPr>
              <a:t>х</a:t>
            </a:r>
            <a:r>
              <a:rPr lang="ru-RU" sz="3200" dirty="0">
                <a:latin typeface="Times New Roman"/>
              </a:rPr>
              <a:t> + 3) = </a:t>
            </a:r>
            <a:r>
              <a:rPr lang="ru-RU" sz="3200" dirty="0" smtClean="0">
                <a:latin typeface="Times New Roman"/>
              </a:rPr>
              <a:t>0                 2</a:t>
            </a:r>
            <a:r>
              <a:rPr lang="ru-RU" sz="3200" i="1" dirty="0" smtClean="0">
                <a:latin typeface="Times New Roman"/>
              </a:rPr>
              <a:t>х</a:t>
            </a:r>
            <a:r>
              <a:rPr lang="ru-RU" sz="3200" dirty="0" smtClean="0">
                <a:latin typeface="Times New Roman"/>
              </a:rPr>
              <a:t> </a:t>
            </a:r>
            <a:r>
              <a:rPr lang="ru-RU" sz="3200" dirty="0">
                <a:latin typeface="Times New Roman"/>
              </a:rPr>
              <a:t>+ 6 ≠ 0</a:t>
            </a:r>
          </a:p>
          <a:p>
            <a:pPr>
              <a:lnSpc>
                <a:spcPct val="150000"/>
              </a:lnSpc>
            </a:pPr>
            <a:r>
              <a:rPr lang="ru-RU" sz="3200" i="1" dirty="0" smtClean="0">
                <a:latin typeface="Times New Roman"/>
              </a:rPr>
              <a:t>х</a:t>
            </a:r>
            <a:r>
              <a:rPr lang="ru-RU" sz="3200" dirty="0" smtClean="0">
                <a:latin typeface="Times New Roman"/>
              </a:rPr>
              <a:t> </a:t>
            </a:r>
            <a:r>
              <a:rPr lang="ru-RU" sz="3200" dirty="0">
                <a:latin typeface="Times New Roman"/>
              </a:rPr>
              <a:t>= 0              или	</a:t>
            </a:r>
            <a:r>
              <a:rPr lang="ru-RU" sz="3200" dirty="0" smtClean="0">
                <a:latin typeface="Times New Roman"/>
              </a:rPr>
              <a:t> </a:t>
            </a:r>
            <a:r>
              <a:rPr lang="ru-RU" sz="3200" i="1" dirty="0" smtClean="0">
                <a:latin typeface="Times New Roman"/>
              </a:rPr>
              <a:t>х</a:t>
            </a:r>
            <a:r>
              <a:rPr lang="ru-RU" sz="3200" dirty="0" smtClean="0">
                <a:latin typeface="Times New Roman"/>
              </a:rPr>
              <a:t> </a:t>
            </a:r>
            <a:r>
              <a:rPr lang="ru-RU" sz="3200" dirty="0">
                <a:latin typeface="Times New Roman"/>
              </a:rPr>
              <a:t>= –3  </a:t>
            </a:r>
            <a:r>
              <a:rPr lang="ru-RU" sz="3200" dirty="0" smtClean="0">
                <a:latin typeface="Times New Roman"/>
              </a:rPr>
              <a:t>     </a:t>
            </a:r>
            <a:r>
              <a:rPr lang="ru-RU" sz="3200" i="1" dirty="0">
                <a:latin typeface="Times New Roman"/>
              </a:rPr>
              <a:t>х</a:t>
            </a:r>
            <a:r>
              <a:rPr lang="ru-RU" sz="3200" dirty="0">
                <a:latin typeface="Times New Roman"/>
              </a:rPr>
              <a:t> ≠ –3	</a:t>
            </a:r>
          </a:p>
          <a:p>
            <a:pPr marR="0" algn="just">
              <a:lnSpc>
                <a:spcPct val="150000"/>
              </a:lnSpc>
            </a:pPr>
            <a:r>
              <a:rPr lang="ru-RU" sz="3200" dirty="0">
                <a:latin typeface="Times New Roman"/>
              </a:rPr>
              <a:t>О т в е т: </a:t>
            </a:r>
            <a:r>
              <a:rPr lang="ru-RU" sz="3200" i="1" dirty="0">
                <a:latin typeface="Times New Roman"/>
              </a:rPr>
              <a:t>х</a:t>
            </a:r>
            <a:r>
              <a:rPr lang="ru-RU" sz="3200" dirty="0">
                <a:latin typeface="Times New Roman"/>
              </a:rPr>
              <a:t> = 0.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48968"/>
            <a:ext cx="1974235" cy="9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0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728253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Дополнительно*: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3528" y="1196752"/>
            <a:ext cx="2417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/>
              </a:rPr>
              <a:t>№ </a:t>
            </a:r>
            <a:r>
              <a:rPr lang="ru-RU" sz="3200" dirty="0">
                <a:latin typeface="Times New Roman"/>
              </a:rPr>
              <a:t>18 и № 20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13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6632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512" y="692696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400" dirty="0" smtClean="0">
                <a:latin typeface="Times New Roman"/>
              </a:rPr>
              <a:t>а</a:t>
            </a:r>
            <a:r>
              <a:rPr lang="ru-RU" sz="2400" dirty="0">
                <a:latin typeface="Times New Roman"/>
              </a:rPr>
              <a:t>) </a:t>
            </a:r>
            <a:r>
              <a:rPr lang="ru-RU" sz="2400" dirty="0" smtClean="0">
                <a:latin typeface="Times New Roman"/>
              </a:rPr>
              <a:t>            .</a:t>
            </a:r>
          </a:p>
          <a:p>
            <a:pPr marR="0" algn="just"/>
            <a:endParaRPr lang="ru-RU" sz="2400" dirty="0">
              <a:latin typeface="Times New Roman"/>
            </a:endParaRPr>
          </a:p>
          <a:p>
            <a:pPr marR="0" indent="450850" algn="just"/>
            <a:r>
              <a:rPr lang="ru-RU" sz="2400" dirty="0">
                <a:latin typeface="Times New Roman"/>
              </a:rPr>
              <a:t>Из всех дробей с одинаковым положительным числителем большей будет та, у которой знаменатель является наименьшим. То есть необходимо найти, при каком значении </a:t>
            </a:r>
            <a:r>
              <a:rPr lang="ru-RU" sz="2400" i="1" dirty="0">
                <a:latin typeface="Times New Roman"/>
              </a:rPr>
              <a:t>а</a:t>
            </a:r>
            <a:r>
              <a:rPr lang="ru-RU" sz="2400" dirty="0">
                <a:latin typeface="Times New Roman"/>
              </a:rPr>
              <a:t> выражение </a:t>
            </a:r>
            <a:r>
              <a:rPr lang="ru-RU" sz="2400" i="1" dirty="0">
                <a:latin typeface="Times New Roman"/>
              </a:rPr>
              <a:t>а</a:t>
            </a:r>
            <a:r>
              <a:rPr lang="ru-RU" sz="2400" baseline="30000" dirty="0">
                <a:latin typeface="Times New Roman"/>
              </a:rPr>
              <a:t>2</a:t>
            </a:r>
            <a:r>
              <a:rPr lang="ru-RU" sz="2400" dirty="0">
                <a:latin typeface="Times New Roman"/>
              </a:rPr>
              <a:t> + 5 принимает наименьшее значение.</a:t>
            </a:r>
          </a:p>
          <a:p>
            <a:pPr marR="0" indent="450850" algn="just"/>
            <a:r>
              <a:rPr lang="ru-RU" sz="2400" dirty="0">
                <a:latin typeface="Times New Roman"/>
              </a:rPr>
              <a:t>Поскольку выражение </a:t>
            </a:r>
            <a:r>
              <a:rPr lang="ru-RU" sz="2400" i="1" dirty="0">
                <a:latin typeface="Times New Roman"/>
              </a:rPr>
              <a:t>а</a:t>
            </a:r>
            <a:r>
              <a:rPr lang="ru-RU" sz="2400" baseline="30000" dirty="0">
                <a:latin typeface="Times New Roman"/>
              </a:rPr>
              <a:t>2</a:t>
            </a:r>
            <a:r>
              <a:rPr lang="ru-RU" sz="2400" dirty="0">
                <a:latin typeface="Times New Roman"/>
              </a:rPr>
              <a:t> не может быть отрицательным ни при каких значениях </a:t>
            </a:r>
            <a:r>
              <a:rPr lang="ru-RU" sz="2400" i="1" dirty="0">
                <a:latin typeface="Times New Roman"/>
              </a:rPr>
              <a:t>а</a:t>
            </a:r>
            <a:r>
              <a:rPr lang="ru-RU" sz="2400" dirty="0">
                <a:latin typeface="Times New Roman"/>
              </a:rPr>
              <a:t>, то выражение </a:t>
            </a:r>
            <a:r>
              <a:rPr lang="ru-RU" sz="2400" i="1" dirty="0">
                <a:latin typeface="Times New Roman"/>
              </a:rPr>
              <a:t>а</a:t>
            </a:r>
            <a:r>
              <a:rPr lang="ru-RU" sz="2400" baseline="30000" dirty="0">
                <a:latin typeface="Times New Roman"/>
              </a:rPr>
              <a:t>2</a:t>
            </a:r>
            <a:r>
              <a:rPr lang="ru-RU" sz="2400" dirty="0">
                <a:latin typeface="Times New Roman"/>
              </a:rPr>
              <a:t> + 5 будет принимать наименьшее значение при </a:t>
            </a:r>
            <a:r>
              <a:rPr lang="ru-RU" sz="2400" i="1" dirty="0">
                <a:latin typeface="Times New Roman"/>
              </a:rPr>
              <a:t>а</a:t>
            </a:r>
            <a:r>
              <a:rPr lang="ru-RU" sz="2400" dirty="0">
                <a:latin typeface="Times New Roman"/>
              </a:rPr>
              <a:t> = 0.</a:t>
            </a:r>
          </a:p>
          <a:p>
            <a:pPr marR="0" algn="just"/>
            <a:r>
              <a:rPr lang="ru-RU" sz="2400" dirty="0">
                <a:latin typeface="Times New Roman"/>
              </a:rPr>
              <a:t>О т в е т: </a:t>
            </a:r>
            <a:r>
              <a:rPr lang="ru-RU" sz="2400" i="1" dirty="0">
                <a:latin typeface="Times New Roman"/>
              </a:rPr>
              <a:t>а</a:t>
            </a:r>
            <a:r>
              <a:rPr lang="ru-RU" sz="2400" dirty="0">
                <a:latin typeface="Times New Roman"/>
              </a:rPr>
              <a:t> = 0.</a:t>
            </a:r>
          </a:p>
          <a:p>
            <a:pPr marR="0" algn="just"/>
            <a:r>
              <a:rPr lang="ru-RU" sz="2400" dirty="0">
                <a:latin typeface="Times New Roman"/>
              </a:rPr>
              <a:t>б) </a:t>
            </a:r>
            <a:r>
              <a:rPr lang="ru-RU" sz="2400" dirty="0" smtClean="0">
                <a:latin typeface="Times New Roman"/>
              </a:rPr>
              <a:t>                  .</a:t>
            </a:r>
          </a:p>
          <a:p>
            <a:pPr marR="0" algn="just"/>
            <a:endParaRPr lang="ru-RU" sz="2400" dirty="0">
              <a:latin typeface="Times New Roman"/>
            </a:endParaRPr>
          </a:p>
          <a:p>
            <a:pPr marR="0" algn="just"/>
            <a:r>
              <a:rPr lang="ru-RU" sz="2400" dirty="0">
                <a:latin typeface="Times New Roman"/>
              </a:rPr>
              <a:t>Рассуждая аналогично, получим, что необходимо найти то значение </a:t>
            </a:r>
            <a:r>
              <a:rPr lang="ru-RU" sz="2400" i="1" dirty="0">
                <a:latin typeface="Times New Roman"/>
              </a:rPr>
              <a:t>а</a:t>
            </a:r>
            <a:r>
              <a:rPr lang="ru-RU" sz="2400" dirty="0">
                <a:latin typeface="Times New Roman"/>
              </a:rPr>
              <a:t>, при котором выражение (</a:t>
            </a:r>
            <a:r>
              <a:rPr lang="ru-RU" sz="2400" i="1" dirty="0">
                <a:latin typeface="Times New Roman"/>
              </a:rPr>
              <a:t>а</a:t>
            </a:r>
            <a:r>
              <a:rPr lang="ru-RU" sz="2400" dirty="0">
                <a:latin typeface="Times New Roman"/>
              </a:rPr>
              <a:t> – 3)</a:t>
            </a:r>
            <a:r>
              <a:rPr lang="ru-RU" sz="2400" baseline="30000" dirty="0">
                <a:latin typeface="Times New Roman"/>
              </a:rPr>
              <a:t>2</a:t>
            </a:r>
            <a:r>
              <a:rPr lang="ru-RU" sz="2400" dirty="0">
                <a:latin typeface="Times New Roman"/>
              </a:rPr>
              <a:t> + 1 принимает наименьшее значение.</a:t>
            </a:r>
          </a:p>
          <a:p>
            <a:pPr marR="0" algn="just"/>
            <a:r>
              <a:rPr lang="ru-RU" sz="2400" dirty="0">
                <a:latin typeface="Times New Roman"/>
              </a:rPr>
              <a:t>О т в е т: </a:t>
            </a:r>
            <a:r>
              <a:rPr lang="ru-RU" sz="2400" i="1" dirty="0">
                <a:latin typeface="Times New Roman"/>
              </a:rPr>
              <a:t>а</a:t>
            </a:r>
            <a:r>
              <a:rPr lang="ru-RU" sz="2400" dirty="0">
                <a:latin typeface="Times New Roman"/>
              </a:rPr>
              <a:t> = 3</a:t>
            </a:r>
            <a:r>
              <a:rPr lang="ru-RU" sz="2400" dirty="0" smtClean="0">
                <a:latin typeface="Times New Roman"/>
              </a:rPr>
              <a:t>.</a:t>
            </a:r>
            <a:endParaRPr lang="ru-RU" sz="2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4234" y="343843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/>
              </a:rPr>
              <a:t>№ 18.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6417"/>
            <a:ext cx="865763" cy="78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293096"/>
            <a:ext cx="1361322" cy="78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2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6632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194234" y="343843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/>
              </a:rPr>
              <a:t>№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20.</a:t>
            </a:r>
            <a:endParaRPr lang="ru-RU" sz="24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728739"/>
            <a:ext cx="3107258" cy="109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" y="2348880"/>
            <a:ext cx="829172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8258" y="3429000"/>
            <a:ext cx="8628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2800" dirty="0">
                <a:latin typeface="Times New Roman"/>
              </a:rPr>
              <a:t>Дробь будет принимать наибольшее значение, если выражение (2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</a:t>
            </a:r>
            <a:r>
              <a:rPr lang="ru-RU" sz="2800" dirty="0" smtClean="0">
                <a:latin typeface="Times New Roman"/>
              </a:rPr>
              <a:t>+ </a:t>
            </a:r>
            <a:r>
              <a:rPr lang="ru-RU" sz="2800" i="1" dirty="0">
                <a:latin typeface="Times New Roman"/>
              </a:rPr>
              <a:t>у</a:t>
            </a:r>
            <a:r>
              <a:rPr lang="ru-RU" sz="2800" dirty="0">
                <a:latin typeface="Times New Roman"/>
              </a:rPr>
              <a:t>)</a:t>
            </a:r>
            <a:r>
              <a:rPr lang="ru-RU" sz="2800" baseline="30000" dirty="0">
                <a:latin typeface="Times New Roman"/>
              </a:rPr>
              <a:t>2</a:t>
            </a:r>
            <a:r>
              <a:rPr lang="ru-RU" sz="2800" dirty="0">
                <a:latin typeface="Times New Roman"/>
              </a:rPr>
              <a:t> + 9 </a:t>
            </a:r>
            <a:r>
              <a:rPr lang="ru-RU" sz="2800" dirty="0" smtClean="0">
                <a:latin typeface="Times New Roman"/>
              </a:rPr>
              <a:t> принимает </a:t>
            </a:r>
            <a:r>
              <a:rPr lang="ru-RU" sz="2800" dirty="0">
                <a:latin typeface="Times New Roman"/>
              </a:rPr>
              <a:t>наименьшее значение. Поскольку (2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+ </a:t>
            </a:r>
            <a:r>
              <a:rPr lang="ru-RU" sz="2800" i="1" dirty="0">
                <a:latin typeface="Times New Roman"/>
              </a:rPr>
              <a:t>у</a:t>
            </a:r>
            <a:r>
              <a:rPr lang="ru-RU" sz="2800" dirty="0">
                <a:latin typeface="Times New Roman"/>
              </a:rPr>
              <a:t>)</a:t>
            </a:r>
            <a:r>
              <a:rPr lang="ru-RU" sz="2800" baseline="30000" dirty="0">
                <a:latin typeface="Times New Roman"/>
              </a:rPr>
              <a:t>2</a:t>
            </a:r>
            <a:r>
              <a:rPr lang="ru-RU" sz="2800" dirty="0">
                <a:latin typeface="Times New Roman"/>
              </a:rPr>
              <a:t> не может принимать отрицательные значения, то наименьшее значение выражения (2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+ </a:t>
            </a:r>
            <a:r>
              <a:rPr lang="ru-RU" sz="2800" i="1" dirty="0">
                <a:latin typeface="Times New Roman"/>
              </a:rPr>
              <a:t>у</a:t>
            </a:r>
            <a:r>
              <a:rPr lang="ru-RU" sz="2800" dirty="0">
                <a:latin typeface="Times New Roman"/>
              </a:rPr>
              <a:t>)</a:t>
            </a:r>
            <a:r>
              <a:rPr lang="ru-RU" sz="2800" baseline="30000" dirty="0">
                <a:latin typeface="Times New Roman"/>
              </a:rPr>
              <a:t>2</a:t>
            </a:r>
            <a:r>
              <a:rPr lang="ru-RU" sz="2800" dirty="0">
                <a:latin typeface="Times New Roman"/>
              </a:rPr>
              <a:t> + 9 равно 9.</a:t>
            </a:r>
          </a:p>
          <a:p>
            <a:pPr marR="0" algn="just"/>
            <a:r>
              <a:rPr lang="ru-RU" sz="2800" dirty="0">
                <a:latin typeface="Times New Roman"/>
              </a:rPr>
              <a:t>Тогда значение исходной дроби равно  </a:t>
            </a:r>
            <a:r>
              <a:rPr lang="ru-RU" sz="2800" dirty="0" smtClean="0">
                <a:latin typeface="Times New Roman"/>
              </a:rPr>
              <a:t>     = </a:t>
            </a:r>
            <a:r>
              <a:rPr lang="ru-RU" sz="2800" dirty="0">
                <a:latin typeface="Times New Roman"/>
              </a:rPr>
              <a:t>2.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01208"/>
            <a:ext cx="535195" cy="10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0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705" y="0"/>
            <a:ext cx="52640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над ошибками</a:t>
            </a:r>
            <a:endParaRPr lang="ru-RU" sz="4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" y="896526"/>
            <a:ext cx="4342569" cy="578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40" y="836630"/>
            <a:ext cx="44211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0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977923" y="264578"/>
            <a:ext cx="29594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 урока: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2474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800" dirty="0">
                <a:latin typeface="Times New Roman"/>
              </a:rPr>
              <a:t>– Какие значения называются допустимыми значениями переменных, входящих в выражение?</a:t>
            </a:r>
          </a:p>
          <a:p>
            <a:pPr marR="0" algn="just"/>
            <a:r>
              <a:rPr lang="ru-RU" sz="2800" dirty="0">
                <a:latin typeface="Times New Roman"/>
              </a:rPr>
              <a:t>– Каковы допустимые значения переменных целого выражения?</a:t>
            </a:r>
          </a:p>
          <a:p>
            <a:pPr marR="0" algn="just"/>
            <a:r>
              <a:rPr lang="ru-RU" sz="2800" dirty="0">
                <a:latin typeface="Times New Roman"/>
              </a:rPr>
              <a:t>– Как найти допустимые значения переменных дробного выражения?</a:t>
            </a:r>
          </a:p>
          <a:p>
            <a:pPr marR="0" algn="just"/>
            <a:r>
              <a:rPr lang="ru-RU" sz="2800" dirty="0">
                <a:latin typeface="Times New Roman"/>
              </a:rPr>
              <a:t>– Существуют ли рациональные дроби, для которых все значения переменных являются допустимыми? Приведите примеры таких дробей.</a:t>
            </a:r>
          </a:p>
        </p:txBody>
      </p:sp>
    </p:spTree>
    <p:extLst>
      <p:ext uri="{BB962C8B-B14F-4D97-AF65-F5344CB8AC3E}">
        <p14:creationId xmlns:p14="http://schemas.microsoft.com/office/powerpoint/2010/main" val="42713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556792"/>
            <a:ext cx="49119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</a:rPr>
              <a:t>№ 2, № 5 (б), № 6, № 7 (б</a:t>
            </a:r>
            <a:r>
              <a:rPr lang="ru-RU" sz="2800" b="1" dirty="0" smtClean="0">
                <a:latin typeface="Times New Roman"/>
              </a:rPr>
              <a:t>). </a:t>
            </a:r>
          </a:p>
          <a:p>
            <a:r>
              <a:rPr lang="ru-RU" sz="2800" b="1" dirty="0" smtClean="0">
                <a:latin typeface="Times New Roman"/>
              </a:rPr>
              <a:t>№ </a:t>
            </a:r>
            <a:r>
              <a:rPr lang="ru-RU" sz="2800" b="1" dirty="0">
                <a:latin typeface="Times New Roman"/>
              </a:rPr>
              <a:t>12, № 14 (б, г), № 212.</a:t>
            </a:r>
          </a:p>
          <a:p>
            <a:r>
              <a:rPr lang="ru-RU" sz="2800" b="1" dirty="0">
                <a:latin typeface="Times New Roman"/>
              </a:rPr>
              <a:t>Д о п о л н и т е л ь н о: № 19.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15616" y="264578"/>
            <a:ext cx="6684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самоподготовку: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566" y="593339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Алгебpа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8 класс. Учебник. ФГОС. Ю.Н. Макарычев, Н.Г.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Миндюк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Нешков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С.Б. Суворова. Под ред.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С.А.Теляковского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2013г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Алгебра, 8 класс, Поурочные планы,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Дюмина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Т.Ю., Махонина А.А., 2012: CD;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http://www.arms-expo.ru/049049052052124049051054055.html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http://s4.goodfon.ru/wallpaper/previews-middle/219776.jp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707" y="222469"/>
            <a:ext cx="365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 и Интернет–ресурсы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0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158205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Алгебраическим выражением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называется выражение, составленное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чисел и переменных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помощью действий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сложения, вычитания, умножения, деления, возведения в степень и с помощью скобок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90" y="3199937"/>
                <a:ext cx="1026178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𝒃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0" y="3199937"/>
                <a:ext cx="1026178" cy="47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3608" y="3160644"/>
                <a:ext cx="385836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ru-RU" sz="2400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160644"/>
                <a:ext cx="3858364" cy="5091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60032" y="3070362"/>
                <a:ext cx="3508759" cy="689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𝟏𝟎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𝒃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i="0" smtClean="0">
                          <a:latin typeface="Cambria Math"/>
                        </a:rPr>
                        <m:t>, 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:</m:t>
                      </m:r>
                      <m:r>
                        <a:rPr lang="en-US" sz="20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000" b="1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070362"/>
                <a:ext cx="3508759" cy="6897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48" y="4749942"/>
            <a:ext cx="4616847" cy="177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9882" y="2061794"/>
            <a:ext cx="852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400" b="1" u="sng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выражения составлены из чисел и переменных с помощью действий сложения, вычитания и умножения, а также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деления на число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отличное 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нуля.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9882" y="379197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/>
            <a:r>
              <a:rPr lang="ru-RU" sz="24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Дробные</a:t>
            </a: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выражения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помимо действий сложения, вычитания и умножения, содержат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деление на выражение с переменными</a:t>
            </a:r>
          </a:p>
        </p:txBody>
      </p:sp>
    </p:spTree>
    <p:extLst>
      <p:ext uri="{BB962C8B-B14F-4D97-AF65-F5344CB8AC3E}">
        <p14:creationId xmlns:p14="http://schemas.microsoft.com/office/powerpoint/2010/main" val="40265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517563"/>
                <a:ext cx="116775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17563"/>
                <a:ext cx="1167756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58578" y="1500632"/>
                <a:ext cx="437491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1" i="0" smtClean="0">
                          <a:latin typeface="Cambria Math"/>
                        </a:rPr>
                        <m:t>, (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b="1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578" y="1500632"/>
                <a:ext cx="4374916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0466" y="2193929"/>
                <a:ext cx="4763442" cy="928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: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800" b="1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66" y="2193929"/>
                <a:ext cx="4763442" cy="928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3" y="3179161"/>
            <a:ext cx="4616847" cy="177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67544" y="1588554"/>
            <a:ext cx="0" cy="145638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7544" y="3410677"/>
            <a:ext cx="0" cy="145638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56062" y="548680"/>
            <a:ext cx="40734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4400" b="1" u="sng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08520" y="1727283"/>
            <a:ext cx="677108" cy="1278555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целые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08520" y="3270604"/>
            <a:ext cx="677108" cy="1724190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дробные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508104" y="1517563"/>
            <a:ext cx="462170" cy="3549298"/>
          </a:xfrm>
          <a:prstGeom prst="rightBrace">
            <a:avLst>
              <a:gd name="adj1" fmla="val 41308"/>
              <a:gd name="adj2" fmla="val 50268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85070" y="2567516"/>
            <a:ext cx="3348225" cy="1200329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рациональные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7959" y="5929184"/>
            <a:ext cx="7392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Рациональными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называются целые и дробные выражения.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9147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82586" y="260648"/>
            <a:ext cx="6583937" cy="773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Переместите выражения в соответствующие столбцы </a:t>
            </a:r>
            <a:endParaRPr lang="ru-RU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90040"/>
              </p:ext>
            </p:extLst>
          </p:nvPr>
        </p:nvGraphicFramePr>
        <p:xfrm>
          <a:off x="1187624" y="1034258"/>
          <a:ext cx="6456040" cy="441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020"/>
                <a:gridCol w="3228020"/>
              </a:tblGrid>
              <a:tr h="64230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Дробные выражения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Целые выражения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865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23" y="5836313"/>
            <a:ext cx="792088" cy="7920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65093"/>
            <a:ext cx="676709" cy="78244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87182"/>
            <a:ext cx="825333" cy="71017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5" y="5877272"/>
            <a:ext cx="1529597" cy="71017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61" y="5877272"/>
            <a:ext cx="1723019" cy="75894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75" y="5886953"/>
            <a:ext cx="936104" cy="76058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68212"/>
            <a:ext cx="1047353" cy="74810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0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084272"/>
              </p:ext>
            </p:extLst>
          </p:nvPr>
        </p:nvGraphicFramePr>
        <p:xfrm>
          <a:off x="251520" y="1124744"/>
          <a:ext cx="4104456" cy="51583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29007"/>
                <a:gridCol w="2375449"/>
              </a:tblGrid>
              <a:tr h="792088"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 / Изделия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БМП-2, боевая машина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пехоты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Электропитание, 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</a:t>
                      </a:r>
                    </a:p>
                  </a:txBody>
                  <a:tcPr marL="66675" marR="6667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Расчет, чел.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(десант)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Пушка, тип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-мм 2А42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Пулемет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7.62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-мм ПКТ (ПКТМ)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Боекомплект, шт: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-мм х 500,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7,62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-мм х 2000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Двигатель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УТД-20, мощность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л.с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шоссе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плаву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 хода по шоссе, км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59592"/>
              </p:ext>
            </p:extLst>
          </p:nvPr>
        </p:nvGraphicFramePr>
        <p:xfrm>
          <a:off x="4644008" y="1124744"/>
          <a:ext cx="3923928" cy="53498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61964"/>
                <a:gridCol w="1961964"/>
              </a:tblGrid>
              <a:tr h="63161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Параметры / Изделия </a:t>
                      </a:r>
                    </a:p>
                  </a:txBody>
                  <a:tcPr marL="65404" marR="65404" marT="46717" marB="46717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БМП-3, гусеничная плавающая боевая машина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пехоты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25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1600" b="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18700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</a:tr>
              <a:tr h="3625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Электропитание, В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</a:t>
                      </a:r>
                    </a:p>
                  </a:txBody>
                  <a:tcPr marL="65404" marR="65404" marT="46717" marB="46717"/>
                </a:tc>
              </a:tr>
              <a:tr h="3625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Расчет, чел.</a:t>
                      </a:r>
                      <a:endParaRPr lang="ru-RU" sz="1600" b="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7 </a:t>
                      </a:r>
                    </a:p>
                  </a:txBody>
                  <a:tcPr marL="65404" marR="65404" marT="46717" marB="46717"/>
                </a:tc>
              </a:tr>
              <a:tr h="3625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Пушка, тип</a:t>
                      </a:r>
                      <a:endParaRPr lang="ru-RU" sz="1600" b="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1х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-мм 2А70, 1х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-мм 2А72 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</a:tr>
              <a:tr h="3625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Пулемет</a:t>
                      </a:r>
                      <a:endParaRPr lang="ru-RU" sz="1600" b="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3х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7,62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-мм ПКТ 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</a:tr>
              <a:tr h="63161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Боекомплект, шт:</a:t>
                      </a:r>
                      <a:endParaRPr lang="ru-RU" sz="1600" b="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х100-мм, в </a:t>
                      </a:r>
                      <a:r>
                        <a:rPr lang="ru-RU" sz="16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8 УР; 500х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-мм; 6000х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7,62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-мм  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</a:tr>
              <a:tr h="3625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Двигатель</a:t>
                      </a:r>
                      <a:endParaRPr lang="ru-RU" sz="1600" b="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УТД-29, дизель 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</a:tr>
              <a:tr h="3625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шоссе</a:t>
                      </a:r>
                      <a:endParaRPr lang="ru-RU" sz="1600" b="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70 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</a:tr>
              <a:tr h="3625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плаву</a:t>
                      </a:r>
                      <a:endParaRPr lang="ru-RU" sz="1600" b="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</a:tr>
              <a:tr h="3625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 хода по шоссе, км</a:t>
                      </a:r>
                      <a:endParaRPr lang="ru-RU" sz="1600" b="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600 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404" marR="65404" marT="46717" marB="46717"/>
                </a:tc>
              </a:tr>
            </a:tbl>
          </a:graphicData>
        </a:graphic>
      </p:graphicFrame>
      <p:pic>
        <p:nvPicPr>
          <p:cNvPr id="3074" name="Picture 2" descr="БМП-3. Фото А. Чирят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1734" y="5517232"/>
            <a:ext cx="2066692" cy="11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одернизированная БМП-2. Фото ОАО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46" y="5416277"/>
            <a:ext cx="1905000" cy="13681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96305"/>
            <a:ext cx="7018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сколько раз масса БМП-3 больше массы БМП-2?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Составить целое выражение.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0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942136"/>
            <a:ext cx="5472608" cy="11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7544" y="245071"/>
            <a:ext cx="3117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9347" y="3126003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800" b="1" dirty="0">
                <a:latin typeface="Times New Roman"/>
              </a:rPr>
              <a:t>О б р а з е ц   о ф о р м л е н и я:</a:t>
            </a:r>
          </a:p>
          <a:p>
            <a:pPr marR="0" algn="ctr"/>
            <a:r>
              <a:rPr lang="ru-RU" sz="2800" dirty="0">
                <a:latin typeface="Times New Roman"/>
              </a:rPr>
              <a:t>№ 5 (а).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5" y="4080110"/>
            <a:ext cx="1843744" cy="102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0" y="5412937"/>
            <a:ext cx="5746961" cy="104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67024" y="4294629"/>
            <a:ext cx="3039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latin typeface="Times New Roman"/>
              </a:rPr>
              <a:t>;   а</a:t>
            </a:r>
            <a:r>
              <a:rPr lang="ru-RU" sz="3200" dirty="0" smtClean="0">
                <a:latin typeface="Times New Roman"/>
              </a:rPr>
              <a:t> </a:t>
            </a:r>
            <a:r>
              <a:rPr lang="ru-RU" sz="3200" dirty="0">
                <a:latin typeface="Times New Roman"/>
              </a:rPr>
              <a:t>= –3, </a:t>
            </a:r>
            <a:r>
              <a:rPr lang="en-US" sz="3200" i="1" dirty="0">
                <a:latin typeface="Times New Roman"/>
              </a:rPr>
              <a:t>b</a:t>
            </a:r>
            <a:r>
              <a:rPr lang="en-US" sz="3200" dirty="0">
                <a:latin typeface="Times New Roman"/>
              </a:rPr>
              <a:t> = –1.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1001" y="564074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/>
              </a:rPr>
              <a:t>1,5.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458" y="967741"/>
            <a:ext cx="4846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1) Учебник № 3, № 4, № 5 (а)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7544" y="245071"/>
            <a:ext cx="3117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458" y="967741"/>
            <a:ext cx="2523448" cy="1953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Учебник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 №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 (а), 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3) №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9, 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16.</a:t>
            </a:r>
          </a:p>
        </p:txBody>
      </p:sp>
    </p:spTree>
    <p:extLst>
      <p:ext uri="{BB962C8B-B14F-4D97-AF65-F5344CB8AC3E}">
        <p14:creationId xmlns:p14="http://schemas.microsoft.com/office/powerpoint/2010/main" val="24184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728253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Устно: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8638" y="116632"/>
            <a:ext cx="829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7504" y="404664"/>
            <a:ext cx="0" cy="626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95536" y="112474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800" dirty="0">
                <a:latin typeface="Times New Roman"/>
              </a:rPr>
              <a:t>– Какое выражение называется целым? дробным?</a:t>
            </a:r>
          </a:p>
          <a:p>
            <a:pPr marR="0" algn="just"/>
            <a:r>
              <a:rPr lang="ru-RU" sz="2800" dirty="0">
                <a:latin typeface="Times New Roman"/>
              </a:rPr>
              <a:t>– Как называются целые и дробные выражения?</a:t>
            </a:r>
          </a:p>
          <a:p>
            <a:pPr marR="0" algn="just"/>
            <a:r>
              <a:rPr lang="ru-RU" sz="2800" dirty="0">
                <a:latin typeface="Times New Roman"/>
              </a:rPr>
              <a:t>– Что такое рациональная дробь?</a:t>
            </a:r>
          </a:p>
          <a:p>
            <a:pPr marR="0" algn="just"/>
            <a:r>
              <a:rPr lang="ru-RU" sz="2800" dirty="0" smtClean="0">
                <a:latin typeface="Times New Roman"/>
              </a:rPr>
              <a:t>– Всякая </a:t>
            </a:r>
            <a:r>
              <a:rPr lang="ru-RU" sz="2800" dirty="0">
                <a:latin typeface="Times New Roman"/>
              </a:rPr>
              <a:t>ли рациональная дробь является дробным выражением? Приведите примеры.</a:t>
            </a:r>
          </a:p>
          <a:p>
            <a:pPr marR="0" algn="just"/>
            <a:r>
              <a:rPr lang="ru-RU" sz="2800" dirty="0">
                <a:latin typeface="Times New Roman"/>
              </a:rPr>
              <a:t>– Как найти значение рациональной дроби при заданных значениях входящих в неё переменных?</a:t>
            </a:r>
          </a:p>
        </p:txBody>
      </p:sp>
    </p:spTree>
    <p:extLst>
      <p:ext uri="{BB962C8B-B14F-4D97-AF65-F5344CB8AC3E}">
        <p14:creationId xmlns:p14="http://schemas.microsoft.com/office/powerpoint/2010/main" val="8653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1092</Words>
  <Application>Microsoft Office PowerPoint</Application>
  <PresentationFormat>Экран (4:3)</PresentationFormat>
  <Paragraphs>162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79</cp:revision>
  <dcterms:created xsi:type="dcterms:W3CDTF">2013-09-08T08:06:42Z</dcterms:created>
  <dcterms:modified xsi:type="dcterms:W3CDTF">2013-10-06T19:59:59Z</dcterms:modified>
</cp:coreProperties>
</file>