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2" r:id="rId6"/>
    <p:sldId id="258" r:id="rId7"/>
    <p:sldId id="268" r:id="rId8"/>
    <p:sldId id="265" r:id="rId9"/>
    <p:sldId id="260" r:id="rId10"/>
    <p:sldId id="259" r:id="rId11"/>
    <p:sldId id="264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6" autoAdjust="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\&#1056;&#1072;&#1073;&#1086;&#1095;&#1080;&#1081;%20&#1089;&#1090;&#1086;&#1083;\&#1091;&#1095;&#1080;&#1090;&#1077;&#1083;&#1100;%20&#1075;&#1086;&#1076;&#1072;\&#1086;&#1090;&#1082;&#1088;&#1099;&#1090;&#1099;&#1081;%20&#1091;&#1088;&#1086;&#1082;\&#1057;&#1072;&#1084;&#1099;&#1081;%20&#1089;&#1090;&#1088;&#1072;&#1096;&#1085;&#1099;&#1081;%20&#1095;&#1077;&#1083;&#1086;&#1074;&#1077;&#1082;%20&#1056;&#1086;&#1089;&#1089;&#1080;&#1080;%20(convert-video-online.com).av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91;&#1095;&#1080;&#1090;&#1077;&#1083;&#1100;%20&#1075;&#1086;&#1076;&#1072;\&#1086;&#1090;&#1082;&#1088;&#1099;&#1090;&#1099;&#1081;%20&#1091;&#1088;&#1086;&#1082;\&#1047;&#1072;&#1082;&#1086;&#1085;%20&#1082;&#1072;&#1084;&#1077;&#1085;&#1085;&#1099;&#1093;%20&#1076;&#1078;&#1091;&#1085;&#1075;&#1083;&#1077;&#1081;&#1475;%20&#1054;&#1090;&#1094;&#1072;%20&#1088;&#1086;&#1076;&#1085;&#1086;&#1075;&#1086;%20&#1091;&#1073;&#1080;&#1083;%20(&#1083;&#1091;&#1095;&#1096;&#1080;&#1077;%20&#1084;&#1086;&#1084;&#1077;&#1085;&#1090;&#1099;)%20(convert-video-online.com)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91;&#1095;&#1080;&#1090;&#1077;&#1083;&#1100;%20&#1075;&#1086;&#1076;&#1072;\&#1086;&#1090;&#1082;&#1088;&#1099;&#1090;&#1099;&#1081;%20&#1091;&#1088;&#1086;&#1082;\&#1055;&#1088;&#1086;&#1089;&#1080;&#1090;&#1100;%20&#1078;&#1072;&#1083;&#1086;&#1073;&#1085;&#1091;&#1102;%20&#1082;&#1085;&#1080;&#1075;&#1091;%20&#1089;&#1090;&#1072;&#1083;&#1086;%20&#1086;&#1087;&#1072;&#1089;&#1085;&#1086;%20(convert-video-online.com)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амый страшный человек России (convert-video-online.com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8715436" cy="671514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Задание (10 мин)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357298"/>
            <a:ext cx="8643998" cy="49292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Мини-проект. Классифицировать санкции.</a:t>
            </a: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Защитить проект. Определить  виды санкций для своих социальных норм.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06942" y="142852"/>
            <a:ext cx="68595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Виды социальных санкций: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083359"/>
          <a:ext cx="7429552" cy="5398008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27008"/>
                <a:gridCol w="2505714"/>
                <a:gridCol w="2996830"/>
              </a:tblGrid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ПОЗИТИВНЫЕ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НЕГАТИВНЫЕ</a:t>
                      </a:r>
                      <a:endParaRPr lang="ru-RU" sz="14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01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ФОРМАЛЬНЫЕ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Правительстенные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награды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Государственные премии, 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стипендии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Пожалованные титулы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Ученые степени и звания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Сооружение памятника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Штраф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Тюремное заключение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Увольнение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Депримирование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Конфискация 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имущества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Понижение в 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должности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Смертная казнь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Отлучение от церкви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НЕФОРМАЛЬНЫЕ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Дружеская похвала</a:t>
                      </a:r>
                      <a:endParaRPr lang="ru-RU" sz="140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Комплименты</a:t>
                      </a:r>
                      <a:endParaRPr lang="ru-RU" sz="140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Молчаливое признание</a:t>
                      </a:r>
                      <a:endParaRPr lang="ru-RU" sz="140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Доброжелательное расположение</a:t>
                      </a:r>
                      <a:endParaRPr lang="ru-RU" sz="140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Аплодисменты</a:t>
                      </a:r>
                      <a:endParaRPr lang="ru-RU" sz="140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Слава</a:t>
                      </a:r>
                      <a:endParaRPr lang="ru-RU" sz="140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Почет</a:t>
                      </a:r>
                      <a:endParaRPr lang="ru-RU" sz="140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Лестные отзывы</a:t>
                      </a:r>
                      <a:endParaRPr lang="ru-RU" sz="140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Улыбка</a:t>
                      </a:r>
                      <a:endParaRPr lang="ru-RU" sz="14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Порицание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Замечание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Насмешка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Издёвка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Злая шутка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Нелестная кличка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Клевета, распускание 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слухов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Разоблачительная 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статья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Жалоба</a:t>
                      </a:r>
                      <a:endParaRPr lang="ru-RU" sz="14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ДЗ источники социальных отклонений от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норм-девиации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Д/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параграф 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Выяснить причины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девиантного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поведения.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Эссе « Нас формируют те поступки, которые мы совершаем»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Аристотель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Эссе « Отклоняющееся поведение – добро или зло?»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Эссе "Алкоголизм делает больше опустошения, чем три исторических бича вместе взятые: голод, чума и война”. У.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Гладстоу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кон каменных джунглей׃ Отца родного убил (лучшие моменты) (convert-video-online.com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8835024" cy="646273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осить жалобную книгу стало опасно (convert-video-online.com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8886725" cy="657229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501122" cy="214314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714488"/>
            <a:ext cx="8286808" cy="3643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СОЦИАЛЬНЫЕ НОРМЫ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ОТКЛОНЯЮЩЕЕСЯ ПОВЕДЕНИЕ</a:t>
            </a:r>
            <a:endParaRPr lang="ru-RU" sz="4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214554"/>
            <a:ext cx="78581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Социальные нормы–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правила (предписания, требования, пожелания,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ожидания) поведения человека в обществе в соответствии с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общепринятыми ценностями.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Задание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( 5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мин):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разделиться на три группы по типу социальных норм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(правовые, религиозные, традиции и обычаи)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5 минут.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57356" y="2428868"/>
            <a:ext cx="5357850" cy="22145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Социальные нормы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357166"/>
            <a:ext cx="2857520" cy="15001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Bookman Old Style" pitchFamily="18" charset="0"/>
              </a:rPr>
              <a:t>р</a:t>
            </a:r>
            <a:r>
              <a:rPr lang="ru-RU" sz="2600" b="1" dirty="0" smtClean="0">
                <a:latin typeface="Bookman Old Style" pitchFamily="18" charset="0"/>
              </a:rPr>
              <a:t>елигиозные</a:t>
            </a:r>
            <a:r>
              <a:rPr lang="ru-RU" sz="2800" b="1" dirty="0" smtClean="0">
                <a:latin typeface="Bookman Old Style" pitchFamily="18" charset="0"/>
              </a:rPr>
              <a:t> нормы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357166"/>
            <a:ext cx="2786082" cy="15001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п</a:t>
            </a:r>
            <a:r>
              <a:rPr lang="ru-RU" sz="2800" b="1" dirty="0" smtClean="0">
                <a:latin typeface="Bookman Old Style" pitchFamily="18" charset="0"/>
              </a:rPr>
              <a:t>равовые нормы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5214950"/>
            <a:ext cx="2786082" cy="15001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э</a:t>
            </a:r>
            <a:r>
              <a:rPr lang="ru-RU" sz="2400" b="1" dirty="0" smtClean="0">
                <a:latin typeface="Bookman Old Style" pitchFamily="18" charset="0"/>
              </a:rPr>
              <a:t>стетические нормы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5214950"/>
            <a:ext cx="2786082" cy="15001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т</a:t>
            </a:r>
            <a:r>
              <a:rPr lang="ru-RU" sz="2800" b="1" dirty="0" smtClean="0">
                <a:latin typeface="Bookman Old Style" pitchFamily="18" charset="0"/>
              </a:rPr>
              <a:t>радиции и обычаи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5214950"/>
            <a:ext cx="2786082" cy="15001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Корпоративные нормы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357166"/>
            <a:ext cx="2786082" cy="15001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м</a:t>
            </a:r>
            <a:r>
              <a:rPr lang="ru-RU" sz="2800" b="1" dirty="0" smtClean="0">
                <a:latin typeface="Bookman Old Style" pitchFamily="18" charset="0"/>
              </a:rPr>
              <a:t>оральные нормы</a:t>
            </a:r>
            <a:endParaRPr lang="ru-RU" sz="2800" b="1" dirty="0">
              <a:latin typeface="Bookman Old Style" pitchFamily="18" charset="0"/>
            </a:endParaRPr>
          </a:p>
        </p:txBody>
      </p:sp>
      <p:cxnSp>
        <p:nvCxnSpPr>
          <p:cNvPr id="12" name="Прямая со стрелкой 11"/>
          <p:cNvCxnSpPr>
            <a:stCxn id="4" idx="1"/>
            <a:endCxn id="5" idx="2"/>
          </p:cNvCxnSpPr>
          <p:nvPr/>
        </p:nvCxnSpPr>
        <p:spPr>
          <a:xfrm rot="16200000" flipV="1">
            <a:off x="1658890" y="1770079"/>
            <a:ext cx="895821" cy="1070392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4"/>
            <a:endCxn id="8" idx="0"/>
          </p:cNvCxnSpPr>
          <p:nvPr/>
        </p:nvCxnSpPr>
        <p:spPr>
          <a:xfrm rot="5400000">
            <a:off x="4250529" y="4929198"/>
            <a:ext cx="571504" cy="158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5"/>
            <a:endCxn id="9" idx="0"/>
          </p:cNvCxnSpPr>
          <p:nvPr/>
        </p:nvCxnSpPr>
        <p:spPr>
          <a:xfrm rot="16200000" flipH="1">
            <a:off x="6535711" y="4213983"/>
            <a:ext cx="895821" cy="110611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  <a:endCxn id="7" idx="0"/>
          </p:cNvCxnSpPr>
          <p:nvPr/>
        </p:nvCxnSpPr>
        <p:spPr>
          <a:xfrm rot="5400000">
            <a:off x="1641031" y="4213984"/>
            <a:ext cx="895821" cy="110611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2"/>
          </p:cNvCxnSpPr>
          <p:nvPr/>
        </p:nvCxnSpPr>
        <p:spPr>
          <a:xfrm rot="5400000" flipH="1" flipV="1">
            <a:off x="4321967" y="2142322"/>
            <a:ext cx="570710" cy="794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7"/>
            <a:endCxn id="10" idx="2"/>
          </p:cNvCxnSpPr>
          <p:nvPr/>
        </p:nvCxnSpPr>
        <p:spPr>
          <a:xfrm rot="5400000" flipH="1" flipV="1">
            <a:off x="6571430" y="1716501"/>
            <a:ext cx="895821" cy="117754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71713743_qycuxxd6r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01122" cy="6286544"/>
          </a:xfrm>
        </p:spPr>
      </p:pic>
      <p:pic>
        <p:nvPicPr>
          <p:cNvPr id="5" name="Рисунок 4" descr="10e7e457873847edf657c18280eb03ab_s-61.jpg"/>
          <p:cNvPicPr>
            <a:picLocks noChangeAspect="1"/>
          </p:cNvPicPr>
          <p:nvPr/>
        </p:nvPicPr>
        <p:blipFill>
          <a:blip r:embed="rId3" cstate="print"/>
          <a:srcRect l="3012" t="7638" b="14286"/>
          <a:stretch>
            <a:fillRect/>
          </a:stretch>
        </p:blipFill>
        <p:spPr>
          <a:xfrm>
            <a:off x="928662" y="142852"/>
            <a:ext cx="7072362" cy="6572296"/>
          </a:xfrm>
          <a:prstGeom prst="rect">
            <a:avLst/>
          </a:prstGeom>
        </p:spPr>
      </p:pic>
      <p:pic>
        <p:nvPicPr>
          <p:cNvPr id="6" name="Рисунок 5" descr="56281d1d0dc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8786842" cy="6638947"/>
          </a:xfrm>
          <a:prstGeom prst="rect">
            <a:avLst/>
          </a:prstGeom>
        </p:spPr>
      </p:pic>
      <p:pic>
        <p:nvPicPr>
          <p:cNvPr id="7" name="Рисунок 6" descr="0_12cbd_49456331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0"/>
            <a:ext cx="7000924" cy="6858000"/>
          </a:xfrm>
          <a:prstGeom prst="rect">
            <a:avLst/>
          </a:prstGeom>
        </p:spPr>
      </p:pic>
      <p:pic>
        <p:nvPicPr>
          <p:cNvPr id="8" name="Рисунок 7" descr="file642vvrms9t2mm0jcb9g_800_4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4290"/>
            <a:ext cx="9175246" cy="6399734"/>
          </a:xfrm>
          <a:prstGeom prst="rect">
            <a:avLst/>
          </a:prstGeom>
        </p:spPr>
      </p:pic>
      <p:pic>
        <p:nvPicPr>
          <p:cNvPr id="9" name="Рисунок 8" descr="1399425480_282612_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52" y="0"/>
            <a:ext cx="6286544" cy="7648982"/>
          </a:xfrm>
          <a:prstGeom prst="rect">
            <a:avLst/>
          </a:prstGeom>
        </p:spPr>
      </p:pic>
      <p:pic>
        <p:nvPicPr>
          <p:cNvPr id="21" name="Рисунок 20" descr="1366250447_kala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42908" y="214290"/>
            <a:ext cx="9501222" cy="6438430"/>
          </a:xfrm>
          <a:prstGeom prst="rect">
            <a:avLst/>
          </a:prstGeom>
        </p:spPr>
      </p:pic>
      <p:pic>
        <p:nvPicPr>
          <p:cNvPr id="22" name="Рисунок 21" descr="karelin_120307191405_640x3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85728"/>
            <a:ext cx="9286908" cy="6286535"/>
          </a:xfrm>
          <a:prstGeom prst="rect">
            <a:avLst/>
          </a:prstGeom>
        </p:spPr>
      </p:pic>
      <p:pic>
        <p:nvPicPr>
          <p:cNvPr id="23" name="Рисунок 22" descr="img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14290"/>
            <a:ext cx="9224440" cy="6357982"/>
          </a:xfrm>
          <a:prstGeom prst="rect">
            <a:avLst/>
          </a:prstGeom>
        </p:spPr>
      </p:pic>
      <p:pic>
        <p:nvPicPr>
          <p:cNvPr id="24" name="Рисунок 23" descr="1332836763_zhenskiy-alkogoliz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14290"/>
            <a:ext cx="9542637" cy="6257721"/>
          </a:xfrm>
          <a:prstGeom prst="rect">
            <a:avLst/>
          </a:prstGeom>
        </p:spPr>
      </p:pic>
      <p:pic>
        <p:nvPicPr>
          <p:cNvPr id="28" name="Рисунок 27" descr="0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42908" y="0"/>
            <a:ext cx="9971563" cy="6589456"/>
          </a:xfrm>
          <a:prstGeom prst="rect">
            <a:avLst/>
          </a:prstGeom>
        </p:spPr>
      </p:pic>
      <p:pic>
        <p:nvPicPr>
          <p:cNvPr id="29" name="Рисунок 28" descr="4978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681062" cy="6424616"/>
          </a:xfrm>
          <a:prstGeom prst="rect">
            <a:avLst/>
          </a:prstGeom>
        </p:spPr>
      </p:pic>
      <p:pic>
        <p:nvPicPr>
          <p:cNvPr id="32" name="Рисунок 31" descr="attack17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0"/>
            <a:ext cx="9144000" cy="6858000"/>
          </a:xfrm>
          <a:prstGeom prst="rect">
            <a:avLst/>
          </a:prstGeom>
        </p:spPr>
      </p:pic>
      <p:pic>
        <p:nvPicPr>
          <p:cNvPr id="33" name="Рисунок 32" descr="iran-iraq-war0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142908" y="142852"/>
            <a:ext cx="9709727" cy="648042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4500570"/>
            <a:ext cx="5286412" cy="21431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КОНФОРМНОЕ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2357430"/>
            <a:ext cx="5357850" cy="21431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ДЕЛИНКВЕНТНОЕ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42852"/>
            <a:ext cx="5286412" cy="22145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девиантное</a:t>
            </a:r>
            <a:endParaRPr lang="ru-RU" sz="5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256</TotalTime>
  <Words>217</Words>
  <Application>Microsoft Office PowerPoint</Application>
  <PresentationFormat>Экран (4:3)</PresentationFormat>
  <Paragraphs>72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Задание (10 мин)</vt:lpstr>
      <vt:lpstr>Слайд 11</vt:lpstr>
      <vt:lpstr>ДЗ источники социальных отклонений от норм-девиации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2015-11-25T18:24:46Z</dcterms:modified>
</cp:coreProperties>
</file>