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Default Extension="png" ContentType="image/png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diagrams/quickStyle2.xml" ContentType="application/vnd.openxmlformats-officedocument.drawingml.diagramStyl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Override PartName="/ppt/diagrams/quickStyle1.xml" ContentType="application/vnd.openxmlformats-officedocument.drawingml.diagramStyle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64" r:id="rId2"/>
    <p:sldId id="257" r:id="rId3"/>
    <p:sldId id="256" r:id="rId4"/>
    <p:sldId id="263" r:id="rId5"/>
    <p:sldId id="259" r:id="rId6"/>
    <p:sldId id="258" r:id="rId7"/>
    <p:sldId id="262" r:id="rId8"/>
    <p:sldId id="265" r:id="rId9"/>
    <p:sldId id="261" r:id="rId10"/>
    <p:sldId id="267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i="1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b="1" i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99"/>
    <a:srgbClr val="FF996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83" d="100"/>
          <a:sy n="83" d="100"/>
        </p:scale>
        <p:origin x="-1578" y="-15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4">
  <dgm:title val=""/>
  <dgm:desc val=""/>
  <dgm:catLst>
    <dgm:cat type="accent1" pri="11400"/>
  </dgm:catLst>
  <dgm:styleLbl name="node0">
    <dgm:fillClrLst meth="cycle">
      <a:schemeClr val="accent1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1">
        <a:shade val="50000"/>
      </a:schemeClr>
      <a:schemeClr val="accent1">
        <a:tint val="55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/>
    <dgm:txEffectClrLst/>
  </dgm:styleLbl>
  <dgm:styleLbl name="lnNode1">
    <dgm:fillClrLst meth="cycle">
      <a:schemeClr val="accent1">
        <a:shade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1">
        <a:shade val="80000"/>
        <a:alpha val="50000"/>
      </a:schemeClr>
      <a:schemeClr val="accent1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1">
        <a:shade val="90000"/>
      </a:schemeClr>
      <a:schemeClr val="accent1">
        <a:tint val="50000"/>
      </a:schemeClr>
    </dgm:fillClrLst>
    <dgm:linClrLst meth="cycle">
      <a:schemeClr val="accent1">
        <a:shade val="90000"/>
      </a:schemeClr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1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1">
        <a:shade val="8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>
        <a:tint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>
        <a:tint val="7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>
        <a:tint val="5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1">
        <a:shade val="50000"/>
      </a:schemeClr>
      <a:schemeClr val="accent1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55000"/>
      </a:schemeClr>
    </dgm:fillClrLst>
    <dgm:linClrLst meth="repeat">
      <a:schemeClr val="accent1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55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F0F8C88-CAA9-4A0C-BA44-2A18A09ADF91}" type="doc">
      <dgm:prSet loTypeId="urn:microsoft.com/office/officeart/2005/8/layout/matrix1" loCatId="matrix" qsTypeId="urn:microsoft.com/office/officeart/2005/8/quickstyle/simple3" qsCatId="simple" csTypeId="urn:microsoft.com/office/officeart/2005/8/colors/accent1_4" csCatId="accent1" phldr="1"/>
      <dgm:spPr/>
      <dgm:t>
        <a:bodyPr/>
        <a:lstStyle/>
        <a:p>
          <a:endParaRPr lang="ru-RU"/>
        </a:p>
      </dgm:t>
    </dgm:pt>
    <dgm:pt modelId="{72A0280A-7684-4B22-8A9C-B8B32CBADCDA}">
      <dgm:prSet phldrT="[Текст]" custT="1"/>
      <dgm:spPr/>
      <dgm:t>
        <a:bodyPr/>
        <a:lstStyle/>
        <a:p>
          <a:pPr>
            <a:lnSpc>
              <a:spcPct val="150000"/>
            </a:lnSpc>
            <a:spcAft>
              <a:spcPts val="0"/>
            </a:spcAft>
          </a:pPr>
          <a:r>
            <a:rPr lang="ru-RU" sz="2000" b="1" u="sng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СТРУКТУРА ГРАЖДАНСКОГО ОБЩЕСТВА</a:t>
          </a:r>
          <a:endParaRPr lang="ru-RU" sz="2000" b="1" u="sng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gm:t>
    </dgm:pt>
    <dgm:pt modelId="{BE61EEF0-1911-451E-B1C5-7359B9045503}" type="parTrans" cxnId="{17C2C9A2-0ED8-4458-84C8-05F3EE919BD5}">
      <dgm:prSet/>
      <dgm:spPr/>
      <dgm:t>
        <a:bodyPr/>
        <a:lstStyle/>
        <a:p>
          <a:endParaRPr lang="ru-RU"/>
        </a:p>
      </dgm:t>
    </dgm:pt>
    <dgm:pt modelId="{BFD4B02E-1059-4000-B97B-17E686DA1161}" type="sibTrans" cxnId="{17C2C9A2-0ED8-4458-84C8-05F3EE919BD5}">
      <dgm:prSet/>
      <dgm:spPr/>
      <dgm:t>
        <a:bodyPr/>
        <a:lstStyle/>
        <a:p>
          <a:endParaRPr lang="ru-RU"/>
        </a:p>
      </dgm:t>
    </dgm:pt>
    <dgm:pt modelId="{C7F07034-017E-4805-BB5F-AFB7B78B30C9}">
      <dgm:prSet phldrT="[Текст]" custT="1"/>
      <dgm:spPr/>
      <dgm:t>
        <a:bodyPr/>
        <a:lstStyle/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Социальная подсистема </a:t>
          </a:r>
        </a:p>
        <a:p>
          <a:pPr algn="ctr">
            <a:lnSpc>
              <a:spcPct val="100000"/>
            </a:lnSpc>
            <a:spcAft>
              <a:spcPts val="0"/>
            </a:spcAft>
          </a:pPr>
          <a:r>
            <a:rPr lang="ru-RU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(семья, группы друзей)</a:t>
          </a:r>
          <a:endParaRPr lang="ru-RU" sz="2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2498964-BCCE-4363-A1C2-84460A5D87C1}" type="parTrans" cxnId="{D2FC236A-979C-4538-BD42-0DDD096F23E0}">
      <dgm:prSet/>
      <dgm:spPr/>
      <dgm:t>
        <a:bodyPr/>
        <a:lstStyle/>
        <a:p>
          <a:endParaRPr lang="ru-RU"/>
        </a:p>
      </dgm:t>
    </dgm:pt>
    <dgm:pt modelId="{A19A2E90-3DB4-4410-A444-CBF8F41BB0FD}" type="sibTrans" cxnId="{D2FC236A-979C-4538-BD42-0DDD096F23E0}">
      <dgm:prSet/>
      <dgm:spPr/>
      <dgm:t>
        <a:bodyPr/>
        <a:lstStyle/>
        <a:p>
          <a:endParaRPr lang="ru-RU"/>
        </a:p>
      </dgm:t>
    </dgm:pt>
    <dgm:pt modelId="{61BA69ED-9647-4406-A4FA-DF5C08CA4562}">
      <dgm:prSet phldrT="[Текст]" custT="1"/>
      <dgm:spPr/>
      <dgm:t>
        <a:bodyPr/>
        <a:lstStyle/>
        <a:p>
          <a:endParaRPr lang="ru-RU" sz="2800" b="1" dirty="0" smtClean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r>
            <a:rPr lang="ru-RU" sz="24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Экономическая подсистема </a:t>
          </a:r>
        </a:p>
        <a:p>
          <a:r>
            <a:rPr lang="ru-RU" sz="24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(частная собственность, свободный труд)</a:t>
          </a:r>
        </a:p>
        <a:p>
          <a:endParaRPr lang="ru-RU" sz="3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79944EED-F662-4740-8F87-085115C97752}" type="parTrans" cxnId="{3BF0D55F-346F-4BFF-A544-0961FD9A233A}">
      <dgm:prSet/>
      <dgm:spPr/>
      <dgm:t>
        <a:bodyPr/>
        <a:lstStyle/>
        <a:p>
          <a:endParaRPr lang="ru-RU"/>
        </a:p>
      </dgm:t>
    </dgm:pt>
    <dgm:pt modelId="{1E21C02B-C7A9-49C6-A63E-B22DA5BA2D21}" type="sibTrans" cxnId="{3BF0D55F-346F-4BFF-A544-0961FD9A233A}">
      <dgm:prSet/>
      <dgm:spPr/>
      <dgm:t>
        <a:bodyPr/>
        <a:lstStyle/>
        <a:p>
          <a:endParaRPr lang="ru-RU"/>
        </a:p>
      </dgm:t>
    </dgm:pt>
    <dgm:pt modelId="{1682F2AA-856B-4693-A179-D34B281BCDA9}">
      <dgm:prSet phldrT="[Текст]" custT="1"/>
      <dgm:spPr/>
      <dgm:t>
        <a:bodyPr/>
        <a:lstStyle/>
        <a:p>
          <a:pPr algn="l"/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Духовная подсистема </a:t>
          </a:r>
          <a:r>
            <a:rPr lang="ru-RU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800" b="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образоват</a:t>
          </a:r>
          <a:r>
            <a:rPr lang="ru-RU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., культурные учреждения, СМИ, церковь)</a:t>
          </a:r>
          <a:endParaRPr lang="ru-RU" sz="2800" b="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57284E14-454B-487C-9DF3-77C41F6FACC1}" type="parTrans" cxnId="{72CDC0CA-E6B6-4B60-B33F-52FF7C915B09}">
      <dgm:prSet/>
      <dgm:spPr/>
      <dgm:t>
        <a:bodyPr/>
        <a:lstStyle/>
        <a:p>
          <a:endParaRPr lang="ru-RU"/>
        </a:p>
      </dgm:t>
    </dgm:pt>
    <dgm:pt modelId="{9CDEC615-16F5-4388-9C15-8A7C4C91E39C}" type="sibTrans" cxnId="{72CDC0CA-E6B6-4B60-B33F-52FF7C915B09}">
      <dgm:prSet/>
      <dgm:spPr/>
      <dgm:t>
        <a:bodyPr/>
        <a:lstStyle/>
        <a:p>
          <a:endParaRPr lang="ru-RU"/>
        </a:p>
      </dgm:t>
    </dgm:pt>
    <dgm:pt modelId="{718FBCC0-6289-41A5-A517-1E23A8EFB2C4}">
      <dgm:prSet phldrT="[Текст]" custT="1"/>
      <dgm:spPr/>
      <dgm:t>
        <a:bodyPr/>
        <a:lstStyle/>
        <a:p>
          <a:pPr algn="ctr"/>
          <a:r>
            <a:rPr lang="ru-RU" sz="2800" b="1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Политическая подсистема </a:t>
          </a:r>
          <a:r>
            <a:rPr lang="ru-RU" sz="2800" b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800" dirty="0" err="1" smtClean="0">
              <a:latin typeface="Times New Roman" pitchFamily="18" charset="0"/>
              <a:cs typeface="Times New Roman" pitchFamily="18" charset="0"/>
            </a:rPr>
            <a:t>политич</a:t>
          </a:r>
          <a:r>
            <a:rPr lang="ru-RU" sz="2800" dirty="0" smtClean="0">
              <a:latin typeface="Times New Roman" pitchFamily="18" charset="0"/>
              <a:cs typeface="Times New Roman" pitchFamily="18" charset="0"/>
            </a:rPr>
            <a:t>. партии, местное самоуправление)</a:t>
          </a:r>
          <a:endParaRPr lang="ru-RU" sz="2800" dirty="0">
            <a:latin typeface="Times New Roman" pitchFamily="18" charset="0"/>
            <a:cs typeface="Times New Roman" pitchFamily="18" charset="0"/>
          </a:endParaRPr>
        </a:p>
      </dgm:t>
    </dgm:pt>
    <dgm:pt modelId="{0A0F9C7E-CB71-4CE4-8CA5-7188A795B02E}" type="parTrans" cxnId="{9791E135-A09E-4A0F-8C0F-D4034A9FB2A0}">
      <dgm:prSet/>
      <dgm:spPr/>
      <dgm:t>
        <a:bodyPr/>
        <a:lstStyle/>
        <a:p>
          <a:endParaRPr lang="ru-RU"/>
        </a:p>
      </dgm:t>
    </dgm:pt>
    <dgm:pt modelId="{BA1B16F8-55C2-4649-A494-79DEA9559971}" type="sibTrans" cxnId="{9791E135-A09E-4A0F-8C0F-D4034A9FB2A0}">
      <dgm:prSet/>
      <dgm:spPr/>
      <dgm:t>
        <a:bodyPr/>
        <a:lstStyle/>
        <a:p>
          <a:endParaRPr lang="ru-RU"/>
        </a:p>
      </dgm:t>
    </dgm:pt>
    <dgm:pt modelId="{48398B7A-6157-4B7A-B579-DCAF635246AD}" type="pres">
      <dgm:prSet presAssocID="{DF0F8C88-CAA9-4A0C-BA44-2A18A09ADF91}" presName="diagram" presStyleCnt="0">
        <dgm:presLayoutVars>
          <dgm:chMax val="1"/>
          <dgm:dir/>
          <dgm:animLvl val="ctr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21B50612-F53C-49E4-B518-96DFB6C85CC3}" type="pres">
      <dgm:prSet presAssocID="{DF0F8C88-CAA9-4A0C-BA44-2A18A09ADF91}" presName="matrix" presStyleCnt="0"/>
      <dgm:spPr/>
    </dgm:pt>
    <dgm:pt modelId="{035560B0-5C7F-4B43-9F12-0DF44E2E3E81}" type="pres">
      <dgm:prSet presAssocID="{DF0F8C88-CAA9-4A0C-BA44-2A18A09ADF91}" presName="tile1" presStyleLbl="node1" presStyleIdx="0" presStyleCnt="4" custScaleX="92557" custLinFactNeighborX="-1724" custLinFactNeighborY="-4255"/>
      <dgm:spPr/>
      <dgm:t>
        <a:bodyPr/>
        <a:lstStyle/>
        <a:p>
          <a:endParaRPr lang="ru-RU"/>
        </a:p>
      </dgm:t>
    </dgm:pt>
    <dgm:pt modelId="{85934F98-B36F-4E9B-86A3-3C49102C6774}" type="pres">
      <dgm:prSet presAssocID="{DF0F8C88-CAA9-4A0C-BA44-2A18A09ADF91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335030F4-EAE4-4C0D-A31F-BA9686ED5DC3}" type="pres">
      <dgm:prSet presAssocID="{DF0F8C88-CAA9-4A0C-BA44-2A18A09ADF91}" presName="tile2" presStyleLbl="node1" presStyleIdx="1" presStyleCnt="4" custScaleX="106332" custLinFactNeighborX="52951" custLinFactNeighborY="-1181"/>
      <dgm:spPr/>
      <dgm:t>
        <a:bodyPr/>
        <a:lstStyle/>
        <a:p>
          <a:endParaRPr lang="ru-RU"/>
        </a:p>
      </dgm:t>
    </dgm:pt>
    <dgm:pt modelId="{0D851793-6A2B-4D32-8A86-B0E17E148CE6}" type="pres">
      <dgm:prSet presAssocID="{DF0F8C88-CAA9-4A0C-BA44-2A18A09ADF91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32C9555-9DEE-48C4-BBB8-2CF2314B9307}" type="pres">
      <dgm:prSet presAssocID="{DF0F8C88-CAA9-4A0C-BA44-2A18A09ADF91}" presName="tile3" presStyleLbl="node1" presStyleIdx="2" presStyleCnt="4" custScaleX="92179" custLinFactNeighborX="2986"/>
      <dgm:spPr/>
      <dgm:t>
        <a:bodyPr/>
        <a:lstStyle/>
        <a:p>
          <a:endParaRPr lang="ru-RU"/>
        </a:p>
      </dgm:t>
    </dgm:pt>
    <dgm:pt modelId="{24B97C2B-937B-4BDE-8CC7-A2DB2A3488E4}" type="pres">
      <dgm:prSet presAssocID="{DF0F8C88-CAA9-4A0C-BA44-2A18A09ADF91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FE43CF3-EABF-4C98-BAB5-53D471350837}" type="pres">
      <dgm:prSet presAssocID="{DF0F8C88-CAA9-4A0C-BA44-2A18A09ADF91}" presName="tile4" presStyleLbl="node1" presStyleIdx="3" presStyleCnt="4" custScaleX="105048" custLinFactNeighborX="1813" custLinFactNeighborY="0"/>
      <dgm:spPr/>
      <dgm:t>
        <a:bodyPr/>
        <a:lstStyle/>
        <a:p>
          <a:endParaRPr lang="ru-RU"/>
        </a:p>
      </dgm:t>
    </dgm:pt>
    <dgm:pt modelId="{9533485C-B15E-45F2-B111-366D2A61017E}" type="pres">
      <dgm:prSet presAssocID="{DF0F8C88-CAA9-4A0C-BA44-2A18A09ADF91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C1CCB2C-79DF-41FD-B986-A109D08D5398}" type="pres">
      <dgm:prSet presAssocID="{DF0F8C88-CAA9-4A0C-BA44-2A18A09ADF91}" presName="centerTile" presStyleLbl="fgShp" presStyleIdx="0" presStyleCnt="1" custScaleY="159102" custLinFactNeighborX="3333" custLinFactNeighborY="-13829">
        <dgm:presLayoutVars>
          <dgm:chMax val="0"/>
          <dgm:chPref val="0"/>
        </dgm:presLayoutVars>
      </dgm:prSet>
      <dgm:spPr/>
      <dgm:t>
        <a:bodyPr/>
        <a:lstStyle/>
        <a:p>
          <a:endParaRPr lang="ru-RU"/>
        </a:p>
      </dgm:t>
    </dgm:pt>
  </dgm:ptLst>
  <dgm:cxnLst>
    <dgm:cxn modelId="{1BBCF1A8-595F-488B-B80D-829840E2DDDC}" type="presOf" srcId="{718FBCC0-6289-41A5-A517-1E23A8EFB2C4}" destId="{FFE43CF3-EABF-4C98-BAB5-53D471350837}" srcOrd="0" destOrd="0" presId="urn:microsoft.com/office/officeart/2005/8/layout/matrix1"/>
    <dgm:cxn modelId="{87511F9E-82A9-413F-93EE-81045DE22CD2}" type="presOf" srcId="{DF0F8C88-CAA9-4A0C-BA44-2A18A09ADF91}" destId="{48398B7A-6157-4B7A-B579-DCAF635246AD}" srcOrd="0" destOrd="0" presId="urn:microsoft.com/office/officeart/2005/8/layout/matrix1"/>
    <dgm:cxn modelId="{3BF0D55F-346F-4BFF-A544-0961FD9A233A}" srcId="{72A0280A-7684-4B22-8A9C-B8B32CBADCDA}" destId="{61BA69ED-9647-4406-A4FA-DF5C08CA4562}" srcOrd="1" destOrd="0" parTransId="{79944EED-F662-4740-8F87-085115C97752}" sibTransId="{1E21C02B-C7A9-49C6-A63E-B22DA5BA2D21}"/>
    <dgm:cxn modelId="{BF24AD4B-94E2-40C2-8115-D531D946689B}" type="presOf" srcId="{C7F07034-017E-4805-BB5F-AFB7B78B30C9}" destId="{035560B0-5C7F-4B43-9F12-0DF44E2E3E81}" srcOrd="0" destOrd="0" presId="urn:microsoft.com/office/officeart/2005/8/layout/matrix1"/>
    <dgm:cxn modelId="{17C2C9A2-0ED8-4458-84C8-05F3EE919BD5}" srcId="{DF0F8C88-CAA9-4A0C-BA44-2A18A09ADF91}" destId="{72A0280A-7684-4B22-8A9C-B8B32CBADCDA}" srcOrd="0" destOrd="0" parTransId="{BE61EEF0-1911-451E-B1C5-7359B9045503}" sibTransId="{BFD4B02E-1059-4000-B97B-17E686DA1161}"/>
    <dgm:cxn modelId="{5047D275-C308-491E-A4BB-F54D8F944B55}" type="presOf" srcId="{61BA69ED-9647-4406-A4FA-DF5C08CA4562}" destId="{0D851793-6A2B-4D32-8A86-B0E17E148CE6}" srcOrd="1" destOrd="0" presId="urn:microsoft.com/office/officeart/2005/8/layout/matrix1"/>
    <dgm:cxn modelId="{D2FC236A-979C-4538-BD42-0DDD096F23E0}" srcId="{72A0280A-7684-4B22-8A9C-B8B32CBADCDA}" destId="{C7F07034-017E-4805-BB5F-AFB7B78B30C9}" srcOrd="0" destOrd="0" parTransId="{B2498964-BCCE-4363-A1C2-84460A5D87C1}" sibTransId="{A19A2E90-3DB4-4410-A444-CBF8F41BB0FD}"/>
    <dgm:cxn modelId="{10267C80-8A46-4EAB-83A9-A03355320E83}" type="presOf" srcId="{72A0280A-7684-4B22-8A9C-B8B32CBADCDA}" destId="{AC1CCB2C-79DF-41FD-B986-A109D08D5398}" srcOrd="0" destOrd="0" presId="urn:microsoft.com/office/officeart/2005/8/layout/matrix1"/>
    <dgm:cxn modelId="{F63503AE-40E2-4A1A-8999-131EC42213D0}" type="presOf" srcId="{718FBCC0-6289-41A5-A517-1E23A8EFB2C4}" destId="{9533485C-B15E-45F2-B111-366D2A61017E}" srcOrd="1" destOrd="0" presId="urn:microsoft.com/office/officeart/2005/8/layout/matrix1"/>
    <dgm:cxn modelId="{3111C01E-13C9-4A82-8DAF-B574260543EB}" type="presOf" srcId="{61BA69ED-9647-4406-A4FA-DF5C08CA4562}" destId="{335030F4-EAE4-4C0D-A31F-BA9686ED5DC3}" srcOrd="0" destOrd="0" presId="urn:microsoft.com/office/officeart/2005/8/layout/matrix1"/>
    <dgm:cxn modelId="{9791E135-A09E-4A0F-8C0F-D4034A9FB2A0}" srcId="{72A0280A-7684-4B22-8A9C-B8B32CBADCDA}" destId="{718FBCC0-6289-41A5-A517-1E23A8EFB2C4}" srcOrd="3" destOrd="0" parTransId="{0A0F9C7E-CB71-4CE4-8CA5-7188A795B02E}" sibTransId="{BA1B16F8-55C2-4649-A494-79DEA9559971}"/>
    <dgm:cxn modelId="{7A1480B6-85B0-42A5-A903-4443332DA87E}" type="presOf" srcId="{1682F2AA-856B-4693-A179-D34B281BCDA9}" destId="{24B97C2B-937B-4BDE-8CC7-A2DB2A3488E4}" srcOrd="1" destOrd="0" presId="urn:microsoft.com/office/officeart/2005/8/layout/matrix1"/>
    <dgm:cxn modelId="{048BDFF2-82BB-4B0E-82A5-CDC233252BCF}" type="presOf" srcId="{1682F2AA-856B-4693-A179-D34B281BCDA9}" destId="{632C9555-9DEE-48C4-BBB8-2CF2314B9307}" srcOrd="0" destOrd="0" presId="urn:microsoft.com/office/officeart/2005/8/layout/matrix1"/>
    <dgm:cxn modelId="{72CDC0CA-E6B6-4B60-B33F-52FF7C915B09}" srcId="{72A0280A-7684-4B22-8A9C-B8B32CBADCDA}" destId="{1682F2AA-856B-4693-A179-D34B281BCDA9}" srcOrd="2" destOrd="0" parTransId="{57284E14-454B-487C-9DF3-77C41F6FACC1}" sibTransId="{9CDEC615-16F5-4388-9C15-8A7C4C91E39C}"/>
    <dgm:cxn modelId="{AC63399E-40EF-465A-97B8-117885526EB4}" type="presOf" srcId="{C7F07034-017E-4805-BB5F-AFB7B78B30C9}" destId="{85934F98-B36F-4E9B-86A3-3C49102C6774}" srcOrd="1" destOrd="0" presId="urn:microsoft.com/office/officeart/2005/8/layout/matrix1"/>
    <dgm:cxn modelId="{8BCD8A05-B092-443A-9ACD-66DC4067A7BC}" type="presParOf" srcId="{48398B7A-6157-4B7A-B579-DCAF635246AD}" destId="{21B50612-F53C-49E4-B518-96DFB6C85CC3}" srcOrd="0" destOrd="0" presId="urn:microsoft.com/office/officeart/2005/8/layout/matrix1"/>
    <dgm:cxn modelId="{41FE3CBC-58F2-4B2D-AADD-0BF27F213415}" type="presParOf" srcId="{21B50612-F53C-49E4-B518-96DFB6C85CC3}" destId="{035560B0-5C7F-4B43-9F12-0DF44E2E3E81}" srcOrd="0" destOrd="0" presId="urn:microsoft.com/office/officeart/2005/8/layout/matrix1"/>
    <dgm:cxn modelId="{3234BE24-15B5-46F0-874B-35AB57004D19}" type="presParOf" srcId="{21B50612-F53C-49E4-B518-96DFB6C85CC3}" destId="{85934F98-B36F-4E9B-86A3-3C49102C6774}" srcOrd="1" destOrd="0" presId="urn:microsoft.com/office/officeart/2005/8/layout/matrix1"/>
    <dgm:cxn modelId="{6813D03B-419A-4783-B214-253981F9F2F6}" type="presParOf" srcId="{21B50612-F53C-49E4-B518-96DFB6C85CC3}" destId="{335030F4-EAE4-4C0D-A31F-BA9686ED5DC3}" srcOrd="2" destOrd="0" presId="urn:microsoft.com/office/officeart/2005/8/layout/matrix1"/>
    <dgm:cxn modelId="{8498D573-1D1B-4ABA-B8BC-A08C330B5D84}" type="presParOf" srcId="{21B50612-F53C-49E4-B518-96DFB6C85CC3}" destId="{0D851793-6A2B-4D32-8A86-B0E17E148CE6}" srcOrd="3" destOrd="0" presId="urn:microsoft.com/office/officeart/2005/8/layout/matrix1"/>
    <dgm:cxn modelId="{42A95B64-6625-4ACF-B7AE-5448C2CBDE8B}" type="presParOf" srcId="{21B50612-F53C-49E4-B518-96DFB6C85CC3}" destId="{632C9555-9DEE-48C4-BBB8-2CF2314B9307}" srcOrd="4" destOrd="0" presId="urn:microsoft.com/office/officeart/2005/8/layout/matrix1"/>
    <dgm:cxn modelId="{B1A6B92E-507A-4C60-B56C-4BB0DC375CD4}" type="presParOf" srcId="{21B50612-F53C-49E4-B518-96DFB6C85CC3}" destId="{24B97C2B-937B-4BDE-8CC7-A2DB2A3488E4}" srcOrd="5" destOrd="0" presId="urn:microsoft.com/office/officeart/2005/8/layout/matrix1"/>
    <dgm:cxn modelId="{F34D0156-1D9C-495B-BAD3-E4217FF026E6}" type="presParOf" srcId="{21B50612-F53C-49E4-B518-96DFB6C85CC3}" destId="{FFE43CF3-EABF-4C98-BAB5-53D471350837}" srcOrd="6" destOrd="0" presId="urn:microsoft.com/office/officeart/2005/8/layout/matrix1"/>
    <dgm:cxn modelId="{ABF30816-E282-40AD-B5A9-006B4FDD89DE}" type="presParOf" srcId="{21B50612-F53C-49E4-B518-96DFB6C85CC3}" destId="{9533485C-B15E-45F2-B111-366D2A61017E}" srcOrd="7" destOrd="0" presId="urn:microsoft.com/office/officeart/2005/8/layout/matrix1"/>
    <dgm:cxn modelId="{193D0A61-B5E1-412B-9971-F0AB88175988}" type="presParOf" srcId="{48398B7A-6157-4B7A-B579-DCAF635246AD}" destId="{AC1CCB2C-79DF-41FD-B986-A109D08D5398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6DB6CC3-8312-46B5-9D09-C6C2E703FBB4}" type="doc">
      <dgm:prSet loTypeId="urn:microsoft.com/office/officeart/2005/8/layout/chevron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424DA5C0-704F-47EF-B9B8-14CA60250408}">
      <dgm:prSet phldrT="[Текст]" custT="1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sz="4400" dirty="0" smtClean="0">
              <a:solidFill>
                <a:srgbClr val="FF0000"/>
              </a:solidFill>
            </a:rPr>
            <a:t>!</a:t>
          </a:r>
          <a:endParaRPr lang="ru-RU" sz="4400" dirty="0">
            <a:solidFill>
              <a:srgbClr val="FF0000"/>
            </a:solidFill>
          </a:endParaRPr>
        </a:p>
      </dgm:t>
    </dgm:pt>
    <dgm:pt modelId="{B2BD8E06-3E59-47AD-9A5B-876FA8BECF91}" type="parTrans" cxnId="{7EE0B20C-A2A1-4B40-92F4-E0BB65B2716F}">
      <dgm:prSet/>
      <dgm:spPr/>
      <dgm:t>
        <a:bodyPr/>
        <a:lstStyle/>
        <a:p>
          <a:endParaRPr lang="ru-RU"/>
        </a:p>
      </dgm:t>
    </dgm:pt>
    <dgm:pt modelId="{918AEE5A-E10B-4967-9572-07713F5A618B}" type="sibTrans" cxnId="{7EE0B20C-A2A1-4B40-92F4-E0BB65B2716F}">
      <dgm:prSet/>
      <dgm:spPr/>
      <dgm:t>
        <a:bodyPr/>
        <a:lstStyle/>
        <a:p>
          <a:endParaRPr lang="ru-RU"/>
        </a:p>
      </dgm:t>
    </dgm:pt>
    <dgm:pt modelId="{FB8C5A03-8DE0-48F8-81E0-26D97C8A6352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Советская  официальная доктрина долгое время считала неприемлемой самую идею правового государства, поскольку она была провозглашена в условиях капиталистического общественного строя. Во время перестройки правовая наука вернулась к изучению правового государства без идеологических шаблонов.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BD4996FE-FB40-4DBA-900E-45DDE27AD4E0}" type="parTrans" cxnId="{15EB9A8B-BC83-45F4-9405-A2990296F54B}">
      <dgm:prSet/>
      <dgm:spPr/>
      <dgm:t>
        <a:bodyPr/>
        <a:lstStyle/>
        <a:p>
          <a:endParaRPr lang="ru-RU"/>
        </a:p>
      </dgm:t>
    </dgm:pt>
    <dgm:pt modelId="{CF58DF92-9209-447E-949D-8A90FFF40E1C}" type="sibTrans" cxnId="{15EB9A8B-BC83-45F4-9405-A2990296F54B}">
      <dgm:prSet/>
      <dgm:spPr/>
      <dgm:t>
        <a:bodyPr/>
        <a:lstStyle/>
        <a:p>
          <a:endParaRPr lang="ru-RU"/>
        </a:p>
      </dgm:t>
    </dgm:pt>
    <dgm:pt modelId="{99EBB94D-3227-44BD-9398-B29D6ED9F65D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!</a:t>
          </a:r>
          <a:endParaRPr lang="ru-RU" dirty="0">
            <a:solidFill>
              <a:srgbClr val="FF0000"/>
            </a:solidFill>
          </a:endParaRPr>
        </a:p>
      </dgm:t>
    </dgm:pt>
    <dgm:pt modelId="{01524F70-F8A6-4543-B08E-29D3E643BFD1}" type="parTrans" cxnId="{7C892FA7-8F13-42D5-B8A2-1947857A6877}">
      <dgm:prSet/>
      <dgm:spPr/>
      <dgm:t>
        <a:bodyPr/>
        <a:lstStyle/>
        <a:p>
          <a:endParaRPr lang="ru-RU"/>
        </a:p>
      </dgm:t>
    </dgm:pt>
    <dgm:pt modelId="{4171AD7F-D561-4D86-A993-584BCD6E921F}" type="sibTrans" cxnId="{7C892FA7-8F13-42D5-B8A2-1947857A6877}">
      <dgm:prSet/>
      <dgm:spPr/>
      <dgm:t>
        <a:bodyPr/>
        <a:lstStyle/>
        <a:p>
          <a:endParaRPr lang="ru-RU"/>
        </a:p>
      </dgm:t>
    </dgm:pt>
    <dgm:pt modelId="{EA2B0DE3-B510-430E-9266-E77241D9E4A9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Впервые о необходимости создания правового государства в России было официально заявлено в Декларации о государственном суверенитете РСФСР от 12 июня 1990 года. По Конституции Россия является правовым государством. Статья 1 Конституции РФ гласит: «</a:t>
          </a:r>
          <a:r>
            <a:rPr lang="ru-RU" sz="1600" b="0" i="0" u="sng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Россия есть демократическое федеративное правовое государство</a:t>
          </a:r>
          <a:r>
            <a:rPr lang="ru-RU" sz="1600" b="0" i="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». В то же время текущий текст Конституции РФ не раскрывает это понятие.</a:t>
          </a:r>
          <a:endParaRPr lang="ru-RU" sz="1600" b="1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gm:t>
    </dgm:pt>
    <dgm:pt modelId="{82102CDD-0779-4388-B266-89F0F7313FD5}" type="parTrans" cxnId="{ACC6EA9C-08BE-4CF0-BEF4-807D30EBB07B}">
      <dgm:prSet/>
      <dgm:spPr/>
      <dgm:t>
        <a:bodyPr/>
        <a:lstStyle/>
        <a:p>
          <a:endParaRPr lang="ru-RU"/>
        </a:p>
      </dgm:t>
    </dgm:pt>
    <dgm:pt modelId="{CDDE7672-8FE0-41DD-9C0E-B0902FBDFCBE}" type="sibTrans" cxnId="{ACC6EA9C-08BE-4CF0-BEF4-807D30EBB07B}">
      <dgm:prSet/>
      <dgm:spPr/>
      <dgm:t>
        <a:bodyPr/>
        <a:lstStyle/>
        <a:p>
          <a:endParaRPr lang="ru-RU"/>
        </a:p>
      </dgm:t>
    </dgm:pt>
    <dgm:pt modelId="{85625C6F-9D0F-41E3-93B2-5176791897FF}">
      <dgm:prSet phldrT="[Текст]"/>
      <dgm:spPr>
        <a:solidFill>
          <a:schemeClr val="accent2">
            <a:lumMod val="40000"/>
            <a:lumOff val="60000"/>
          </a:schemeClr>
        </a:solidFill>
      </dgm:spPr>
      <dgm:t>
        <a:bodyPr/>
        <a:lstStyle/>
        <a:p>
          <a:r>
            <a:rPr lang="ru-RU" dirty="0" smtClean="0">
              <a:solidFill>
                <a:srgbClr val="FF0000"/>
              </a:solidFill>
            </a:rPr>
            <a:t>!</a:t>
          </a:r>
          <a:endParaRPr lang="ru-RU" dirty="0">
            <a:solidFill>
              <a:srgbClr val="FF0000"/>
            </a:solidFill>
          </a:endParaRPr>
        </a:p>
      </dgm:t>
    </dgm:pt>
    <dgm:pt modelId="{519AC623-5E1F-461E-A61E-7C1F7FE9C9A0}" type="parTrans" cxnId="{F2DD7338-7479-409A-9FA7-5875E9E0291B}">
      <dgm:prSet/>
      <dgm:spPr/>
      <dgm:t>
        <a:bodyPr/>
        <a:lstStyle/>
        <a:p>
          <a:endParaRPr lang="ru-RU"/>
        </a:p>
      </dgm:t>
    </dgm:pt>
    <dgm:pt modelId="{904EE67B-180C-4011-96DA-67BE3315C538}" type="sibTrans" cxnId="{F2DD7338-7479-409A-9FA7-5875E9E0291B}">
      <dgm:prSet/>
      <dgm:spPr/>
      <dgm:t>
        <a:bodyPr/>
        <a:lstStyle/>
        <a:p>
          <a:endParaRPr lang="ru-RU"/>
        </a:p>
      </dgm:t>
    </dgm:pt>
    <dgm:pt modelId="{3A4F66C2-11A3-4E6D-B53B-FC21041CFDA7}">
      <dgm:prSet phldrT="[Текст]" custT="1"/>
      <dgm:spPr>
        <a:solidFill>
          <a:schemeClr val="accent6">
            <a:lumMod val="20000"/>
            <a:lumOff val="80000"/>
            <a:alpha val="90000"/>
          </a:schemeClr>
        </a:solidFill>
      </dgm:spPr>
      <dgm:t>
        <a:bodyPr/>
        <a:lstStyle/>
        <a:p>
          <a:r>
            <a:rPr lang="ru-RU" sz="1600" b="0" i="0" dirty="0" smtClean="0">
              <a:latin typeface="Times New Roman" pitchFamily="18" charset="0"/>
              <a:cs typeface="Times New Roman" pitchFamily="18" charset="0"/>
            </a:rPr>
            <a:t>Некоторые исследователи ставят под сомнение, является ли Россия правовым государством. В рейтинге верховенства права Мирового банка Россия находится на уровне Доминиканской Республики и Того (уступая Мали, Танзании и Габону, но выше Украины, Азербайджана, Ирана), причём в последние годы этот показатель вырос. Если в 1998 году он составлял 18,2 балла, то в 2005 году — 20,1 балла, в 2011 году — 25,4 балла (из 100 возможных).</a:t>
          </a:r>
          <a:endParaRPr lang="ru-RU" sz="1600" b="1" dirty="0">
            <a:latin typeface="Times New Roman" pitchFamily="18" charset="0"/>
            <a:cs typeface="Times New Roman" pitchFamily="18" charset="0"/>
          </a:endParaRPr>
        </a:p>
      </dgm:t>
    </dgm:pt>
    <dgm:pt modelId="{06DF85E5-43FC-4974-BFCB-02A96F983036}" type="parTrans" cxnId="{FA6CD9EC-B157-4CDB-B503-0A6CB21B06B4}">
      <dgm:prSet/>
      <dgm:spPr/>
      <dgm:t>
        <a:bodyPr/>
        <a:lstStyle/>
        <a:p>
          <a:endParaRPr lang="ru-RU"/>
        </a:p>
      </dgm:t>
    </dgm:pt>
    <dgm:pt modelId="{EF4765AE-3480-41DD-ADE4-9E01B2CEA4F7}" type="sibTrans" cxnId="{FA6CD9EC-B157-4CDB-B503-0A6CB21B06B4}">
      <dgm:prSet/>
      <dgm:spPr/>
      <dgm:t>
        <a:bodyPr/>
        <a:lstStyle/>
        <a:p>
          <a:endParaRPr lang="ru-RU"/>
        </a:p>
      </dgm:t>
    </dgm:pt>
    <dgm:pt modelId="{291ABE96-6B9D-4F0D-A538-83140503DE1A}" type="pres">
      <dgm:prSet presAssocID="{06DB6CC3-8312-46B5-9D09-C6C2E703FBB4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FC9D09FD-0159-4B03-9675-1260D1F2A24B}" type="pres">
      <dgm:prSet presAssocID="{424DA5C0-704F-47EF-B9B8-14CA60250408}" presName="composite" presStyleCnt="0"/>
      <dgm:spPr/>
    </dgm:pt>
    <dgm:pt modelId="{FBE1A61D-9509-4E70-B222-7BB65286B70F}" type="pres">
      <dgm:prSet presAssocID="{424DA5C0-704F-47EF-B9B8-14CA6025040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7090516-2D76-4D89-88CB-5DA04CBA2080}" type="pres">
      <dgm:prSet presAssocID="{424DA5C0-704F-47EF-B9B8-14CA6025040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39DE28-261D-4E2E-B958-9E1584FE4075}" type="pres">
      <dgm:prSet presAssocID="{918AEE5A-E10B-4967-9572-07713F5A618B}" presName="sp" presStyleCnt="0"/>
      <dgm:spPr/>
    </dgm:pt>
    <dgm:pt modelId="{947303F7-D6B7-47E4-83F6-FAA1A758E458}" type="pres">
      <dgm:prSet presAssocID="{99EBB94D-3227-44BD-9398-B29D6ED9F65D}" presName="composite" presStyleCnt="0"/>
      <dgm:spPr/>
    </dgm:pt>
    <dgm:pt modelId="{AAEE0EFA-5F37-4830-8F5F-562FE890745E}" type="pres">
      <dgm:prSet presAssocID="{99EBB94D-3227-44BD-9398-B29D6ED9F65D}" presName="parentText" presStyleLbl="alignNode1" presStyleIdx="1" presStyleCnt="3" custLinFactNeighborX="0" custLinFactNeighborY="2045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077DEC6-EAF4-404B-8F9E-0ADF05661E41}" type="pres">
      <dgm:prSet presAssocID="{99EBB94D-3227-44BD-9398-B29D6ED9F65D}" presName="descendantText" presStyleLbl="alignAcc1" presStyleIdx="1" presStyleCnt="3" custScaleY="13348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3F77FB1-799E-49A1-842C-8949EB75E665}" type="pres">
      <dgm:prSet presAssocID="{4171AD7F-D561-4D86-A993-584BCD6E921F}" presName="sp" presStyleCnt="0"/>
      <dgm:spPr/>
    </dgm:pt>
    <dgm:pt modelId="{498E513A-A271-4220-8496-34A06E4F6FB6}" type="pres">
      <dgm:prSet presAssocID="{85625C6F-9D0F-41E3-93B2-5176791897FF}" presName="composite" presStyleCnt="0"/>
      <dgm:spPr/>
    </dgm:pt>
    <dgm:pt modelId="{BAECE401-D5DF-4B82-AD75-71E73CE6F0FF}" type="pres">
      <dgm:prSet presAssocID="{85625C6F-9D0F-41E3-93B2-5176791897F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38D50E8-C1F6-49E1-B334-8454257E4AFA}" type="pres">
      <dgm:prSet presAssocID="{85625C6F-9D0F-41E3-93B2-5176791897FF}" presName="descendantText" presStyleLbl="alignAcc1" presStyleIdx="2" presStyleCnt="3" custScaleY="14466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F2DD7338-7479-409A-9FA7-5875E9E0291B}" srcId="{06DB6CC3-8312-46B5-9D09-C6C2E703FBB4}" destId="{85625C6F-9D0F-41E3-93B2-5176791897FF}" srcOrd="2" destOrd="0" parTransId="{519AC623-5E1F-461E-A61E-7C1F7FE9C9A0}" sibTransId="{904EE67B-180C-4011-96DA-67BE3315C538}"/>
    <dgm:cxn modelId="{8F86614A-5F4B-47B4-823E-8B6A8DD471D0}" type="presOf" srcId="{FB8C5A03-8DE0-48F8-81E0-26D97C8A6352}" destId="{17090516-2D76-4D89-88CB-5DA04CBA2080}" srcOrd="0" destOrd="0" presId="urn:microsoft.com/office/officeart/2005/8/layout/chevron2"/>
    <dgm:cxn modelId="{9E5E71D4-75A3-43DF-AEE9-96726500095A}" type="presOf" srcId="{3A4F66C2-11A3-4E6D-B53B-FC21041CFDA7}" destId="{E38D50E8-C1F6-49E1-B334-8454257E4AFA}" srcOrd="0" destOrd="0" presId="urn:microsoft.com/office/officeart/2005/8/layout/chevron2"/>
    <dgm:cxn modelId="{7EE0B20C-A2A1-4B40-92F4-E0BB65B2716F}" srcId="{06DB6CC3-8312-46B5-9D09-C6C2E703FBB4}" destId="{424DA5C0-704F-47EF-B9B8-14CA60250408}" srcOrd="0" destOrd="0" parTransId="{B2BD8E06-3E59-47AD-9A5B-876FA8BECF91}" sibTransId="{918AEE5A-E10B-4967-9572-07713F5A618B}"/>
    <dgm:cxn modelId="{FA6CD9EC-B157-4CDB-B503-0A6CB21B06B4}" srcId="{85625C6F-9D0F-41E3-93B2-5176791897FF}" destId="{3A4F66C2-11A3-4E6D-B53B-FC21041CFDA7}" srcOrd="0" destOrd="0" parTransId="{06DF85E5-43FC-4974-BFCB-02A96F983036}" sibTransId="{EF4765AE-3480-41DD-ADE4-9E01B2CEA4F7}"/>
    <dgm:cxn modelId="{7348EDD6-F3FE-4363-868A-0D1F13875D2E}" type="presOf" srcId="{EA2B0DE3-B510-430E-9266-E77241D9E4A9}" destId="{E077DEC6-EAF4-404B-8F9E-0ADF05661E41}" srcOrd="0" destOrd="0" presId="urn:microsoft.com/office/officeart/2005/8/layout/chevron2"/>
    <dgm:cxn modelId="{F5812371-3067-4974-B915-00D601844416}" type="presOf" srcId="{06DB6CC3-8312-46B5-9D09-C6C2E703FBB4}" destId="{291ABE96-6B9D-4F0D-A538-83140503DE1A}" srcOrd="0" destOrd="0" presId="urn:microsoft.com/office/officeart/2005/8/layout/chevron2"/>
    <dgm:cxn modelId="{7C892FA7-8F13-42D5-B8A2-1947857A6877}" srcId="{06DB6CC3-8312-46B5-9D09-C6C2E703FBB4}" destId="{99EBB94D-3227-44BD-9398-B29D6ED9F65D}" srcOrd="1" destOrd="0" parTransId="{01524F70-F8A6-4543-B08E-29D3E643BFD1}" sibTransId="{4171AD7F-D561-4D86-A993-584BCD6E921F}"/>
    <dgm:cxn modelId="{A3CC5DC0-CB7E-41DA-949C-4BCA58D58F59}" type="presOf" srcId="{85625C6F-9D0F-41E3-93B2-5176791897FF}" destId="{BAECE401-D5DF-4B82-AD75-71E73CE6F0FF}" srcOrd="0" destOrd="0" presId="urn:microsoft.com/office/officeart/2005/8/layout/chevron2"/>
    <dgm:cxn modelId="{ACC6EA9C-08BE-4CF0-BEF4-807D30EBB07B}" srcId="{99EBB94D-3227-44BD-9398-B29D6ED9F65D}" destId="{EA2B0DE3-B510-430E-9266-E77241D9E4A9}" srcOrd="0" destOrd="0" parTransId="{82102CDD-0779-4388-B266-89F0F7313FD5}" sibTransId="{CDDE7672-8FE0-41DD-9C0E-B0902FBDFCBE}"/>
    <dgm:cxn modelId="{15EB9A8B-BC83-45F4-9405-A2990296F54B}" srcId="{424DA5C0-704F-47EF-B9B8-14CA60250408}" destId="{FB8C5A03-8DE0-48F8-81E0-26D97C8A6352}" srcOrd="0" destOrd="0" parTransId="{BD4996FE-FB40-4DBA-900E-45DDE27AD4E0}" sibTransId="{CF58DF92-9209-447E-949D-8A90FFF40E1C}"/>
    <dgm:cxn modelId="{75AED88E-F231-44F1-BFC7-5698B7E381F6}" type="presOf" srcId="{424DA5C0-704F-47EF-B9B8-14CA60250408}" destId="{FBE1A61D-9509-4E70-B222-7BB65286B70F}" srcOrd="0" destOrd="0" presId="urn:microsoft.com/office/officeart/2005/8/layout/chevron2"/>
    <dgm:cxn modelId="{87D0B972-2A3E-41C2-86BA-256F3C7D0575}" type="presOf" srcId="{99EBB94D-3227-44BD-9398-B29D6ED9F65D}" destId="{AAEE0EFA-5F37-4830-8F5F-562FE890745E}" srcOrd="0" destOrd="0" presId="urn:microsoft.com/office/officeart/2005/8/layout/chevron2"/>
    <dgm:cxn modelId="{3FD2BACA-732F-4510-BF2B-415268B43111}" type="presParOf" srcId="{291ABE96-6B9D-4F0D-A538-83140503DE1A}" destId="{FC9D09FD-0159-4B03-9675-1260D1F2A24B}" srcOrd="0" destOrd="0" presId="urn:microsoft.com/office/officeart/2005/8/layout/chevron2"/>
    <dgm:cxn modelId="{4FC5E3DF-C621-4621-BFA5-DD56D2BC1953}" type="presParOf" srcId="{FC9D09FD-0159-4B03-9675-1260D1F2A24B}" destId="{FBE1A61D-9509-4E70-B222-7BB65286B70F}" srcOrd="0" destOrd="0" presId="urn:microsoft.com/office/officeart/2005/8/layout/chevron2"/>
    <dgm:cxn modelId="{72629E5A-ED0F-4065-A5CC-E9D2BA073B02}" type="presParOf" srcId="{FC9D09FD-0159-4B03-9675-1260D1F2A24B}" destId="{17090516-2D76-4D89-88CB-5DA04CBA2080}" srcOrd="1" destOrd="0" presId="urn:microsoft.com/office/officeart/2005/8/layout/chevron2"/>
    <dgm:cxn modelId="{477D168F-1215-4ED7-AFC5-E5023EA58500}" type="presParOf" srcId="{291ABE96-6B9D-4F0D-A538-83140503DE1A}" destId="{8539DE28-261D-4E2E-B958-9E1584FE4075}" srcOrd="1" destOrd="0" presId="urn:microsoft.com/office/officeart/2005/8/layout/chevron2"/>
    <dgm:cxn modelId="{2A3F3668-94B3-4B14-9E7E-88F76BC3C7BC}" type="presParOf" srcId="{291ABE96-6B9D-4F0D-A538-83140503DE1A}" destId="{947303F7-D6B7-47E4-83F6-FAA1A758E458}" srcOrd="2" destOrd="0" presId="urn:microsoft.com/office/officeart/2005/8/layout/chevron2"/>
    <dgm:cxn modelId="{1A76A7DC-427C-4884-941A-65816A4A74B0}" type="presParOf" srcId="{947303F7-D6B7-47E4-83F6-FAA1A758E458}" destId="{AAEE0EFA-5F37-4830-8F5F-562FE890745E}" srcOrd="0" destOrd="0" presId="urn:microsoft.com/office/officeart/2005/8/layout/chevron2"/>
    <dgm:cxn modelId="{977BA907-66FC-46F3-83C2-BFE9074DCF38}" type="presParOf" srcId="{947303F7-D6B7-47E4-83F6-FAA1A758E458}" destId="{E077DEC6-EAF4-404B-8F9E-0ADF05661E41}" srcOrd="1" destOrd="0" presId="urn:microsoft.com/office/officeart/2005/8/layout/chevron2"/>
    <dgm:cxn modelId="{50321F08-EBBB-4F81-8302-601EAD968F02}" type="presParOf" srcId="{291ABE96-6B9D-4F0D-A538-83140503DE1A}" destId="{93F77FB1-799E-49A1-842C-8949EB75E665}" srcOrd="3" destOrd="0" presId="urn:microsoft.com/office/officeart/2005/8/layout/chevron2"/>
    <dgm:cxn modelId="{AC861871-2C52-4DA7-8FFF-5684FEA0C026}" type="presParOf" srcId="{291ABE96-6B9D-4F0D-A538-83140503DE1A}" destId="{498E513A-A271-4220-8496-34A06E4F6FB6}" srcOrd="4" destOrd="0" presId="urn:microsoft.com/office/officeart/2005/8/layout/chevron2"/>
    <dgm:cxn modelId="{177196F1-B440-4FE8-9B6D-22C031CDD85B}" type="presParOf" srcId="{498E513A-A271-4220-8496-34A06E4F6FB6}" destId="{BAECE401-D5DF-4B82-AD75-71E73CE6F0FF}" srcOrd="0" destOrd="0" presId="urn:microsoft.com/office/officeart/2005/8/layout/chevron2"/>
    <dgm:cxn modelId="{F7708943-1CA4-4671-A8E9-6D9479E4E4D6}" type="presParOf" srcId="{498E513A-A271-4220-8496-34A06E4F6FB6}" destId="{E38D50E8-C1F6-49E1-B334-8454257E4AFA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35560B0-5C7F-4B43-9F12-0DF44E2E3E81}">
      <dsp:nvSpPr>
        <dsp:cNvPr id="0" name=""/>
        <dsp:cNvSpPr/>
      </dsp:nvSpPr>
      <dsp:spPr>
        <a:xfrm rot="16200000">
          <a:off x="387482" y="-387482"/>
          <a:ext cx="3357574" cy="4132539"/>
        </a:xfrm>
        <a:prstGeom prst="round1Rect">
          <a:avLst/>
        </a:prstGeom>
        <a:gradFill rotWithShape="0">
          <a:gsLst>
            <a:gs pos="0">
              <a:schemeClr val="accent1">
                <a:shade val="50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Социальная подсистема </a:t>
          </a:r>
        </a:p>
        <a:p>
          <a:pPr lvl="0" algn="ctr" defTabSz="1244600">
            <a:lnSpc>
              <a:spcPct val="100000"/>
            </a:lnSpc>
            <a:spcBef>
              <a:spcPct val="0"/>
            </a:spcBef>
            <a:spcAft>
              <a:spcPts val="0"/>
            </a:spcAft>
          </a:pPr>
          <a:r>
            <a:rPr lang="ru-RU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(семья, группы друзей)</a:t>
          </a:r>
          <a:endParaRPr lang="ru-RU" sz="2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5400000">
        <a:off x="0" y="0"/>
        <a:ext cx="4132539" cy="2518180"/>
      </dsp:txXfrm>
    </dsp:sp>
    <dsp:sp modelId="{335030F4-EAE4-4C0D-A31F-BA9686ED5DC3}">
      <dsp:nvSpPr>
        <dsp:cNvPr id="0" name=""/>
        <dsp:cNvSpPr/>
      </dsp:nvSpPr>
      <dsp:spPr>
        <a:xfrm>
          <a:off x="4182144" y="0"/>
          <a:ext cx="4747573" cy="3357574"/>
        </a:xfrm>
        <a:prstGeom prst="round1Rect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80719"/>
                <a:satOff val="-3780"/>
                <a:lumOff val="2103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2800" b="1" kern="1200" dirty="0" smtClean="0">
            <a:solidFill>
              <a:schemeClr val="accent6">
                <a:lumMod val="50000"/>
              </a:schemeClr>
            </a:solidFill>
            <a:latin typeface="Times New Roman" pitchFamily="18" charset="0"/>
            <a:cs typeface="Times New Roman" pitchFamily="18" charset="0"/>
          </a:endParaRP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Экономическая подсистема 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(частная собственность, свободный труд)</a:t>
          </a:r>
        </a:p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ru-RU" sz="3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>
        <a:off x="4182144" y="0"/>
        <a:ext cx="4747573" cy="2518180"/>
      </dsp:txXfrm>
    </dsp:sp>
    <dsp:sp modelId="{632C9555-9DEE-48C4-BBB8-2CF2314B9307}">
      <dsp:nvSpPr>
        <dsp:cNvPr id="0" name=""/>
        <dsp:cNvSpPr/>
      </dsp:nvSpPr>
      <dsp:spPr>
        <a:xfrm rot="10800000">
          <a:off x="154160" y="3357574"/>
          <a:ext cx="4115662" cy="3357574"/>
        </a:xfrm>
        <a:prstGeom prst="round1Rect">
          <a:avLst/>
        </a:prstGeom>
        <a:gradFill rotWithShape="0">
          <a:gsLst>
            <a:gs pos="0">
              <a:schemeClr val="accent1">
                <a:shade val="50000"/>
                <a:hueOff val="361437"/>
                <a:satOff val="-7560"/>
                <a:lumOff val="42063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361437"/>
                <a:satOff val="-7560"/>
                <a:lumOff val="42063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361437"/>
                <a:satOff val="-7560"/>
                <a:lumOff val="42063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Духовная подсистема </a:t>
          </a:r>
          <a:r>
            <a:rPr lang="ru-RU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800" b="0" kern="1200" dirty="0" err="1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образоват</a:t>
          </a:r>
          <a:r>
            <a:rPr lang="ru-RU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., культурные учреждения, СМИ, церковь)</a:t>
          </a:r>
          <a:endParaRPr lang="ru-RU" sz="2800" b="0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10800000">
        <a:off x="154160" y="4196968"/>
        <a:ext cx="4115662" cy="2518180"/>
      </dsp:txXfrm>
    </dsp:sp>
    <dsp:sp modelId="{FFE43CF3-EABF-4C98-BAB5-53D471350837}">
      <dsp:nvSpPr>
        <dsp:cNvPr id="0" name=""/>
        <dsp:cNvSpPr/>
      </dsp:nvSpPr>
      <dsp:spPr>
        <a:xfrm rot="5400000">
          <a:off x="4905808" y="2691239"/>
          <a:ext cx="3357574" cy="4690245"/>
        </a:xfrm>
        <a:prstGeom prst="round1Rect">
          <a:avLst/>
        </a:prstGeom>
        <a:gradFill rotWithShape="0">
          <a:gsLst>
            <a:gs pos="0">
              <a:schemeClr val="accent1">
                <a:shade val="50000"/>
                <a:hueOff val="180719"/>
                <a:satOff val="-3780"/>
                <a:lumOff val="21031"/>
                <a:alphaOff val="0"/>
                <a:tint val="50000"/>
                <a:satMod val="300000"/>
              </a:schemeClr>
            </a:gs>
            <a:gs pos="35000">
              <a:schemeClr val="accent1">
                <a:shade val="50000"/>
                <a:hueOff val="180719"/>
                <a:satOff val="-3780"/>
                <a:lumOff val="21031"/>
                <a:alphaOff val="0"/>
                <a:tint val="37000"/>
                <a:satMod val="300000"/>
              </a:schemeClr>
            </a:gs>
            <a:gs pos="100000">
              <a:schemeClr val="accent1">
                <a:shade val="50000"/>
                <a:hueOff val="180719"/>
                <a:satOff val="-3780"/>
                <a:lumOff val="21031"/>
                <a:alphaOff val="0"/>
                <a:tint val="15000"/>
                <a:satMod val="350000"/>
              </a:schemeClr>
            </a:gs>
          </a:gsLst>
          <a:lin ang="16200000" scaled="1"/>
        </a:gradFill>
        <a:ln>
          <a:noFill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9136" tIns="199136" rIns="199136" bIns="199136" numCol="1" spcCol="1270" anchor="ctr" anchorCtr="0">
          <a:noAutofit/>
        </a:bodyPr>
        <a:lstStyle/>
        <a:p>
          <a:pPr lvl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800" b="1" kern="1200" dirty="0" smtClean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rPr>
            <a:t>Политическая подсистема </a:t>
          </a:r>
          <a:r>
            <a:rPr lang="ru-RU" sz="2800" b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(</a:t>
          </a:r>
          <a:r>
            <a:rPr lang="ru-RU" sz="2800" kern="1200" dirty="0" err="1" smtClean="0">
              <a:latin typeface="Times New Roman" pitchFamily="18" charset="0"/>
              <a:cs typeface="Times New Roman" pitchFamily="18" charset="0"/>
            </a:rPr>
            <a:t>политич</a:t>
          </a:r>
          <a:r>
            <a:rPr lang="ru-RU" sz="2800" kern="1200" dirty="0" smtClean="0">
              <a:latin typeface="Times New Roman" pitchFamily="18" charset="0"/>
              <a:cs typeface="Times New Roman" pitchFamily="18" charset="0"/>
            </a:rPr>
            <a:t>. партии, местное самоуправление)</a:t>
          </a:r>
          <a:endParaRPr lang="ru-RU" sz="2800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4239473" y="4196968"/>
        <a:ext cx="4690245" cy="2518180"/>
      </dsp:txXfrm>
    </dsp:sp>
    <dsp:sp modelId="{AC1CCB2C-79DF-41FD-B986-A109D08D5398}">
      <dsp:nvSpPr>
        <dsp:cNvPr id="0" name=""/>
        <dsp:cNvSpPr/>
      </dsp:nvSpPr>
      <dsp:spPr>
        <a:xfrm>
          <a:off x="3214689" y="1789922"/>
          <a:ext cx="2678915" cy="2670984"/>
        </a:xfrm>
        <a:prstGeom prst="roundRect">
          <a:avLst/>
        </a:prstGeom>
        <a:gradFill rotWithShape="0">
          <a:gsLst>
            <a:gs pos="0">
              <a:schemeClr val="accent1">
                <a:tint val="55000"/>
                <a:hueOff val="0"/>
                <a:satOff val="0"/>
                <a:lumOff val="0"/>
                <a:alphaOff val="0"/>
                <a:tint val="50000"/>
                <a:satMod val="300000"/>
              </a:schemeClr>
            </a:gs>
            <a:gs pos="35000">
              <a:schemeClr val="accent1">
                <a:tint val="55000"/>
                <a:hueOff val="0"/>
                <a:satOff val="0"/>
                <a:lumOff val="0"/>
                <a:alphaOff val="0"/>
                <a:tint val="37000"/>
                <a:satMod val="300000"/>
              </a:schemeClr>
            </a:gs>
            <a:gs pos="100000">
              <a:schemeClr val="accent1">
                <a:tint val="55000"/>
                <a:hueOff val="0"/>
                <a:satOff val="0"/>
                <a:lumOff val="0"/>
                <a:alphaOff val="0"/>
                <a:tint val="15000"/>
                <a:satMod val="350000"/>
              </a:schemeClr>
            </a:gs>
          </a:gsLst>
          <a:lin ang="16200000" scaled="1"/>
        </a:gradFill>
        <a:ln w="95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1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ctr" defTabSz="889000">
            <a:lnSpc>
              <a:spcPct val="150000"/>
            </a:lnSpc>
            <a:spcBef>
              <a:spcPct val="0"/>
            </a:spcBef>
            <a:spcAft>
              <a:spcPts val="0"/>
            </a:spcAft>
          </a:pPr>
          <a:r>
            <a:rPr lang="ru-RU" sz="2000" b="1" u="sng" kern="1200" dirty="0" smtClean="0">
              <a:solidFill>
                <a:schemeClr val="accent6">
                  <a:lumMod val="50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rPr>
            <a:t>СТРУКТУРА ГРАЖДАНСКОГО ОБЩЕСТВА</a:t>
          </a:r>
          <a:endParaRPr lang="ru-RU" sz="2000" b="1" u="sng" kern="1200" dirty="0">
            <a:solidFill>
              <a:schemeClr val="accent6">
                <a:lumMod val="50000"/>
              </a:schemeClr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Times New Roman" pitchFamily="18" charset="0"/>
            <a:cs typeface="Times New Roman" pitchFamily="18" charset="0"/>
          </a:endParaRPr>
        </a:p>
      </dsp:txBody>
      <dsp:txXfrm>
        <a:off x="3345076" y="1920309"/>
        <a:ext cx="2418141" cy="2410210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BE1A61D-9509-4E70-B222-7BB65286B70F}">
      <dsp:nvSpPr>
        <dsp:cNvPr id="0" name=""/>
        <dsp:cNvSpPr/>
      </dsp:nvSpPr>
      <dsp:spPr>
        <a:xfrm rot="5400000">
          <a:off x="-264180" y="287128"/>
          <a:ext cx="1761206" cy="1232844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1955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4400" kern="1200" dirty="0" smtClean="0">
              <a:solidFill>
                <a:srgbClr val="FF0000"/>
              </a:solidFill>
            </a:rPr>
            <a:t>!</a:t>
          </a:r>
          <a:endParaRPr lang="ru-RU" sz="4400" kern="1200" dirty="0">
            <a:solidFill>
              <a:srgbClr val="FF0000"/>
            </a:solidFill>
          </a:endParaRPr>
        </a:p>
      </dsp:txBody>
      <dsp:txXfrm rot="-5400000">
        <a:off x="1" y="639369"/>
        <a:ext cx="1232844" cy="528362"/>
      </dsp:txXfrm>
    </dsp:sp>
    <dsp:sp modelId="{17090516-2D76-4D89-88CB-5DA04CBA2080}">
      <dsp:nvSpPr>
        <dsp:cNvPr id="0" name=""/>
        <dsp:cNvSpPr/>
      </dsp:nvSpPr>
      <dsp:spPr>
        <a:xfrm rot="5400000">
          <a:off x="4079976" y="-2824184"/>
          <a:ext cx="1145386" cy="683964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Советская  официальная доктрина долгое время считала неприемлемой самую идею правового государства, поскольку она была провозглашена в условиях капиталистического общественного строя. Во время перестройки правовая наука вернулась к изучению правового государства без идеологических шаблонов.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32845" y="78860"/>
        <a:ext cx="6783736" cy="1033560"/>
      </dsp:txXfrm>
    </dsp:sp>
    <dsp:sp modelId="{AAEE0EFA-5F37-4830-8F5F-562FE890745E}">
      <dsp:nvSpPr>
        <dsp:cNvPr id="0" name=""/>
        <dsp:cNvSpPr/>
      </dsp:nvSpPr>
      <dsp:spPr>
        <a:xfrm rot="5400000">
          <a:off x="-264180" y="2102224"/>
          <a:ext cx="1761206" cy="1232844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rgbClr val="FF0000"/>
              </a:solidFill>
            </a:rPr>
            <a:t>!</a:t>
          </a:r>
          <a:endParaRPr lang="ru-RU" sz="3400" kern="1200" dirty="0">
            <a:solidFill>
              <a:srgbClr val="FF0000"/>
            </a:solidFill>
          </a:endParaRPr>
        </a:p>
      </dsp:txBody>
      <dsp:txXfrm rot="-5400000">
        <a:off x="1" y="2454465"/>
        <a:ext cx="1232844" cy="528362"/>
      </dsp:txXfrm>
    </dsp:sp>
    <dsp:sp modelId="{E077DEC6-EAF4-404B-8F9E-0ADF05661E41}">
      <dsp:nvSpPr>
        <dsp:cNvPr id="0" name=""/>
        <dsp:cNvSpPr/>
      </dsp:nvSpPr>
      <dsp:spPr>
        <a:xfrm rot="5400000">
          <a:off x="3888634" y="-1045405"/>
          <a:ext cx="1528069" cy="683964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Впервые о необходимости создания правового государства в России было официально заявлено в Декларации о государственном суверенитете РСФСР от 12 июня 1990 года. По Конституции Россия является правовым государством. Статья 1 Конституции РФ гласит: «</a:t>
          </a:r>
          <a:r>
            <a:rPr lang="ru-RU" sz="1600" b="0" i="0" u="sng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Россия есть демократическое федеративное правовое государство</a:t>
          </a:r>
          <a:r>
            <a:rPr lang="ru-RU" sz="1600" b="0" i="0" kern="1200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rPr>
            <a:t>». В то же время текущий текст Конституции РФ не раскрывает это понятие.</a:t>
          </a:r>
          <a:endParaRPr lang="ru-RU" sz="1600" b="1" kern="1200" dirty="0">
            <a:solidFill>
              <a:schemeClr val="tx1"/>
            </a:solidFill>
            <a:latin typeface="Times New Roman" pitchFamily="18" charset="0"/>
            <a:cs typeface="Times New Roman" pitchFamily="18" charset="0"/>
          </a:endParaRPr>
        </a:p>
      </dsp:txBody>
      <dsp:txXfrm rot="-5400000">
        <a:off x="1232844" y="1684979"/>
        <a:ext cx="6765055" cy="1378881"/>
      </dsp:txXfrm>
    </dsp:sp>
    <dsp:sp modelId="{BAECE401-D5DF-4B82-AD75-71E73CE6F0FF}">
      <dsp:nvSpPr>
        <dsp:cNvPr id="0" name=""/>
        <dsp:cNvSpPr/>
      </dsp:nvSpPr>
      <dsp:spPr>
        <a:xfrm rot="5400000">
          <a:off x="-264180" y="3909315"/>
          <a:ext cx="1761206" cy="1232844"/>
        </a:xfrm>
        <a:prstGeom prst="chevron">
          <a:avLst/>
        </a:prstGeom>
        <a:solidFill>
          <a:schemeClr val="accent2">
            <a:lumMod val="40000"/>
            <a:lumOff val="6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3400" kern="1200" dirty="0" smtClean="0">
              <a:solidFill>
                <a:srgbClr val="FF0000"/>
              </a:solidFill>
            </a:rPr>
            <a:t>!</a:t>
          </a:r>
          <a:endParaRPr lang="ru-RU" sz="3400" kern="1200" dirty="0">
            <a:solidFill>
              <a:srgbClr val="FF0000"/>
            </a:solidFill>
          </a:endParaRPr>
        </a:p>
      </dsp:txBody>
      <dsp:txXfrm rot="-5400000">
        <a:off x="1" y="4261556"/>
        <a:ext cx="1232844" cy="528362"/>
      </dsp:txXfrm>
    </dsp:sp>
    <dsp:sp modelId="{E38D50E8-C1F6-49E1-B334-8454257E4AFA}">
      <dsp:nvSpPr>
        <dsp:cNvPr id="0" name=""/>
        <dsp:cNvSpPr/>
      </dsp:nvSpPr>
      <dsp:spPr>
        <a:xfrm rot="5400000">
          <a:off x="3824606" y="797701"/>
          <a:ext cx="1656124" cy="6839649"/>
        </a:xfrm>
        <a:prstGeom prst="round2SameRect">
          <a:avLst/>
        </a:prstGeom>
        <a:solidFill>
          <a:schemeClr val="accent6">
            <a:lumMod val="20000"/>
            <a:lumOff val="80000"/>
            <a:alpha val="9000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ru-RU" sz="1600" b="0" i="0" kern="1200" dirty="0" smtClean="0">
              <a:latin typeface="Times New Roman" pitchFamily="18" charset="0"/>
              <a:cs typeface="Times New Roman" pitchFamily="18" charset="0"/>
            </a:rPr>
            <a:t>Некоторые исследователи ставят под сомнение, является ли Россия правовым государством. В рейтинге верховенства права Мирового банка Россия находится на уровне Доминиканской Республики и Того (уступая Мали, Танзании и Габону, но выше Украины, Азербайджана, Ирана), причём в последние годы этот показатель вырос. Если в 1998 году он составлял 18,2 балла, то в 2005 году — 20,1 балла, в 2011 году — 25,4 балла (из 100 возможных).</a:t>
          </a:r>
          <a:endParaRPr lang="ru-RU" sz="1600" b="1" kern="1200" dirty="0">
            <a:latin typeface="Times New Roman" pitchFamily="18" charset="0"/>
            <a:cs typeface="Times New Roman" pitchFamily="18" charset="0"/>
          </a:endParaRPr>
        </a:p>
      </dsp:txBody>
      <dsp:txXfrm rot="-5400000">
        <a:off x="1232844" y="3470309"/>
        <a:ext cx="6758804" cy="149443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+mn-lt"/>
              </a:defRPr>
            </a:lvl1pPr>
          </a:lstStyle>
          <a:p>
            <a:pPr>
              <a:defRPr/>
            </a:pPr>
            <a:fld id="{6877B53D-161B-4D73-9760-5DA0DF09582E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+mn-lt"/>
              </a:defRPr>
            </a:lvl1pPr>
          </a:lstStyle>
          <a:p>
            <a:pPr>
              <a:defRPr/>
            </a:pPr>
            <a:fld id="{36384783-AA14-4948-B7B4-1A65EEE2BAD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6002548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822346-5399-4B8C-904B-D1348B92AA60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2C3E01-01D6-4D5D-9317-A0394FBB8E3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DEB88A-AEEB-4FAA-BCF3-B5B8982E2513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D32DF5-7D1E-41E5-A7C5-52C609D548B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4AD3B3-CE40-43DF-A77B-1238B367F0ED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46005B-21D0-40E1-BBFB-33AC73C84AD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B8623D-FBA2-473E-A3FC-EAF6F15BD345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82816-BEBE-4030-A58D-15752780260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11565A-F877-473B-934F-B2E0B0D4ADEA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8AB096-AF26-447E-A395-90BA99CC513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26F24A6-4A1C-473A-A948-FA111723D5D1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53E8682-6640-42D3-859E-EDBD0FBB0A3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42C313-EEBF-4C96-857B-1CF45974055D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812B84-094B-4B82-9FF1-EC5A6800743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30A2FA-EDE8-481D-9C72-A5BCC50086BC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EE41F1-BAEB-4C5D-ABE6-FB7F4C22D8C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15A47C-E821-409B-AFCB-86F0B1868624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113AF7E-EAF7-41D3-B2C8-65E61BA1F8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15D79A-80E0-439C-9B18-49D18EAF751F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AB10DA-838F-48E6-AA4E-F201772790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25D95C-C963-4769-9094-8E7790F7B914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15EA7F8-A25C-414C-AAE8-5C4C0FB3C32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BD5E68F-CDFD-4B5C-97D1-DBCCD6779BAB}" type="datetimeFigureOut">
              <a:rPr lang="ru-RU"/>
              <a:pPr>
                <a:defRPr/>
              </a:pPr>
              <a:t>16.01.2016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b="0" i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57363F91-2872-4EEB-B8E0-E940AE6A523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58" r:id="rId2"/>
    <p:sldLayoutId id="2147483657" r:id="rId3"/>
    <p:sldLayoutId id="2147483656" r:id="rId4"/>
    <p:sldLayoutId id="2147483655" r:id="rId5"/>
    <p:sldLayoutId id="2147483654" r:id="rId6"/>
    <p:sldLayoutId id="2147483653" r:id="rId7"/>
    <p:sldLayoutId id="2147483652" r:id="rId8"/>
    <p:sldLayoutId id="2147483651" r:id="rId9"/>
    <p:sldLayoutId id="2147483650" r:id="rId10"/>
    <p:sldLayoutId id="214748364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7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7" Type="http://schemas.microsoft.com/office/2007/relationships/diagramDrawing" Target="../diagrams/drawing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.jpeg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500174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Гражданское общество и правовое государство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54000">
              <a:srgbClr val="FBEAC7">
                <a:alpha val="37000"/>
              </a:srgbClr>
            </a:gs>
            <a:gs pos="17999">
              <a:srgbClr val="FEE7F2"/>
            </a:gs>
            <a:gs pos="36000">
              <a:srgbClr val="FAC77D"/>
            </a:gs>
            <a:gs pos="61000">
              <a:srgbClr val="FBA97D"/>
            </a:gs>
            <a:gs pos="82001">
              <a:srgbClr val="FBD49C"/>
            </a:gs>
            <a:gs pos="100000">
              <a:srgbClr val="FEE7F2"/>
            </a:gs>
          </a:gsLst>
          <a:path path="shape">
            <a:fillToRect l="50000" t="50000" r="50000" b="50000"/>
          </a:path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14348" y="1071546"/>
            <a:ext cx="7772400" cy="1470025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/>
            <a:scene3d>
              <a:camera prst="orthographicFront"/>
              <a:lightRig rig="brightRoom" dir="t"/>
            </a:scene3d>
            <a:sp3d contourW="6350" prstMaterial="plastic">
              <a:bevelT w="20320" h="20320" prst="angle"/>
              <a:contourClr>
                <a:schemeClr val="accent1">
                  <a:tint val="100000"/>
                  <a:shade val="100000"/>
                  <a:hueMod val="100000"/>
                  <a:satMod val="100000"/>
                </a:schemeClr>
              </a:contourClr>
            </a:sp3d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cap="all" dirty="0" smtClean="0">
                <a:ln/>
                <a:solidFill>
                  <a:schemeClr val="accent1"/>
                </a:solidFill>
                <a:effectLst>
                  <a:outerShdw blurRad="19685" dist="12700" dir="5400000" algn="tl" rotWithShape="0">
                    <a:schemeClr val="accent1">
                      <a:satMod val="130000"/>
                      <a:alpha val="60000"/>
                    </a:schemeClr>
                  </a:outerShdw>
                  <a:reflection blurRad="10000" stA="55000" endPos="48000" dist="500" dir="5400000" sy="-100000" algn="bl" rotWithShape="0"/>
                </a:effectLst>
                <a:latin typeface="Times New Roman" pitchFamily="18" charset="0"/>
                <a:cs typeface="Times New Roman" pitchFamily="18" charset="0"/>
              </a:rPr>
              <a:t>Домашнее задание</a:t>
            </a:r>
            <a:endParaRPr lang="ru-RU" b="1" cap="all" dirty="0">
              <a:ln/>
              <a:solidFill>
                <a:schemeClr val="accent1"/>
              </a:solidFill>
              <a:effectLst>
                <a:outerShdw blurRad="19685" dist="12700" dir="5400000" algn="tl" rotWithShape="0">
                  <a:schemeClr val="accent1">
                    <a:satMod val="130000"/>
                    <a:alpha val="60000"/>
                  </a:schemeClr>
                </a:outerShdw>
                <a:reflection blurRad="10000" stA="55000" endPos="48000" dist="500" dir="5400000" sy="-100000" algn="bl" rotWithShape="0"/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642910" y="3214686"/>
            <a:ext cx="8001056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eaLnBrk="1" hangingPunct="1">
              <a:buAutoNum type="arabicParenR"/>
            </a:pPr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§ 4-5 по учебнику;</a:t>
            </a:r>
          </a:p>
          <a:p>
            <a:pPr marL="457200" indent="-457200" eaLnBrk="1" hangingPunct="1"/>
            <a:endParaRPr lang="ru-RU" sz="3200" b="0" i="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/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2) Подготовиться к написанию эссе по теме: «Трудности в формировании гражданского общества и правового государства в России»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60000"/>
            <a:lumOff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FFFFFF"/>
                  </a:outerShdw>
                </a:effectLst>
                <a:latin typeface="Times New Roman" pitchFamily="18" charset="0"/>
                <a:cs typeface="Times New Roman" pitchFamily="18" charset="0"/>
              </a:rPr>
              <a:t>Что такое гражданское общество?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571500" y="2000250"/>
            <a:ext cx="8072438" cy="2529923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6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Гражданское общество – </a:t>
            </a:r>
            <a:endParaRPr lang="ru-RU" sz="3600" i="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endParaRPr lang="ru-RU" sz="2800" b="0" i="0" dirty="0" smtClean="0"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2800" b="0" i="0" dirty="0" smtClean="0">
                <a:latin typeface="Times New Roman" pitchFamily="18" charset="0"/>
                <a:cs typeface="Times New Roman" pitchFamily="18" charset="0"/>
              </a:rPr>
              <a:t>совокупность различных связей и взаимоотношений между людьми, объединившихся для </a:t>
            </a:r>
            <a:r>
              <a:rPr lang="ru-RU" sz="2800" i="0" dirty="0" smtClean="0">
                <a:latin typeface="Times New Roman" pitchFamily="18" charset="0"/>
                <a:cs typeface="Times New Roman" pitchFamily="18" charset="0"/>
              </a:rPr>
              <a:t>совместной</a:t>
            </a:r>
            <a:r>
              <a:rPr lang="ru-RU" sz="2800" b="0" i="0" dirty="0" smtClean="0">
                <a:latin typeface="Times New Roman" pitchFamily="18" charset="0"/>
                <a:cs typeface="Times New Roman" pitchFamily="18" charset="0"/>
              </a:rPr>
              <a:t> реализации </a:t>
            </a:r>
            <a:r>
              <a:rPr lang="ru-RU" sz="2800" i="0" dirty="0" smtClean="0">
                <a:latin typeface="Times New Roman" pitchFamily="18" charset="0"/>
                <a:cs typeface="Times New Roman" pitchFamily="18" charset="0"/>
              </a:rPr>
              <a:t>личных</a:t>
            </a:r>
            <a:r>
              <a:rPr lang="ru-RU" sz="2800" b="0" i="0" dirty="0" smtClean="0">
                <a:latin typeface="Times New Roman" pitchFamily="18" charset="0"/>
                <a:cs typeface="Times New Roman" pitchFamily="18" charset="0"/>
              </a:rPr>
              <a:t> интересов; оно независимо от власти государства</a:t>
            </a:r>
            <a:r>
              <a:rPr lang="ru-RU" sz="2800" i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ru-RU" sz="2800" i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4" name="Picture 5" descr="PE01565_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5143500"/>
            <a:ext cx="1785937" cy="1714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Схема 1"/>
          <p:cNvGraphicFramePr/>
          <p:nvPr>
            <p:extLst>
              <p:ext uri="{D42A27DB-BD31-4B8C-83A1-F6EECF244321}">
                <p14:modId xmlns:p14="http://schemas.microsoft.com/office/powerpoint/2010/main" xmlns="" val="1282162212"/>
              </p:ext>
            </p:extLst>
          </p:nvPr>
        </p:nvGraphicFramePr>
        <p:xfrm>
          <a:off x="61882" y="39664"/>
          <a:ext cx="8929718" cy="671514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099" name="Text Box 3"/>
          <p:cNvSpPr txBox="1">
            <a:spLocks noChangeArrowheads="1"/>
          </p:cNvSpPr>
          <p:nvPr/>
        </p:nvSpPr>
        <p:spPr bwMode="auto">
          <a:xfrm>
            <a:off x="323850" y="2205038"/>
            <a:ext cx="2952750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Первичный, основополагающий пласт </a:t>
            </a:r>
            <a:r>
              <a:rPr lang="ru-RU" sz="2000" dirty="0" err="1">
                <a:latin typeface="Times New Roman" pitchFamily="18" charset="0"/>
                <a:cs typeface="Times New Roman" pitchFamily="18" charset="0"/>
              </a:rPr>
              <a:t>гражд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общества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6227763" y="2492375"/>
            <a:ext cx="2735262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Удовлетворение матер. потребностей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5720" y="571480"/>
            <a:ext cx="8661004" cy="616270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sp>
        <p:nvSpPr>
          <p:cNvPr id="5123" name="Text Box 3"/>
          <p:cNvSpPr txBox="1">
            <a:spLocks noChangeArrowheads="1"/>
          </p:cNvSpPr>
          <p:nvPr/>
        </p:nvSpPr>
        <p:spPr bwMode="auto">
          <a:xfrm>
            <a:off x="214282" y="0"/>
            <a:ext cx="8786874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i="0" dirty="0">
                <a:latin typeface="Times New Roman" pitchFamily="18" charset="0"/>
                <a:cs typeface="Times New Roman" pitchFamily="18" charset="0"/>
              </a:rPr>
              <a:t>Взаимоотношения </a:t>
            </a:r>
            <a:r>
              <a:rPr lang="ru-RU" i="0" dirty="0" smtClean="0">
                <a:latin typeface="Times New Roman" pitchFamily="18" charset="0"/>
                <a:cs typeface="Times New Roman" pitchFamily="18" charset="0"/>
              </a:rPr>
              <a:t>гражданского общества </a:t>
            </a:r>
            <a:r>
              <a:rPr lang="ru-RU" i="0" dirty="0">
                <a:latin typeface="Times New Roman" pitchFamily="18" charset="0"/>
                <a:cs typeface="Times New Roman" pitchFamily="18" charset="0"/>
              </a:rPr>
              <a:t>и государства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868610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2800" b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Местное самоуправление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b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играет важную роль в гражданском обществе. </a:t>
            </a:r>
            <a:br>
              <a:rPr lang="ru-RU" sz="2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b="1" dirty="0" smtClean="0">
                <a:latin typeface="Times New Roman" pitchFamily="18" charset="0"/>
                <a:cs typeface="Times New Roman" pitchFamily="18" charset="0"/>
              </a:rPr>
              <a:t>Это – негосударственная форма выражения народовластия; осуществляется территориальным сообществом при самостоятельном решении населением вопросов местного значения.</a:t>
            </a:r>
            <a:endParaRPr lang="ru-RU" sz="28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285720" y="3286124"/>
            <a:ext cx="8643938" cy="2622321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3200" b="0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i="0" u="sng" dirty="0" smtClean="0">
                <a:latin typeface="Times New Roman" pitchFamily="18" charset="0"/>
                <a:cs typeface="Times New Roman" pitchFamily="18" charset="0"/>
              </a:rPr>
              <a:t>ФОРМЫ</a:t>
            </a:r>
            <a:r>
              <a:rPr lang="ru-RU" sz="2000" b="0" i="0" dirty="0">
                <a:latin typeface="Times New Roman" pitchFamily="18" charset="0"/>
                <a:cs typeface="Times New Roman" pitchFamily="18" charset="0"/>
              </a:rPr>
              <a:t>: местный референдум, выборы органов местного самоуправления, общие собрания (сходы) </a:t>
            </a:r>
            <a:r>
              <a:rPr lang="ru-RU" sz="2000" b="0" i="0" dirty="0" smtClean="0">
                <a:latin typeface="Times New Roman" pitchFamily="18" charset="0"/>
                <a:cs typeface="Times New Roman" pitchFamily="18" charset="0"/>
              </a:rPr>
              <a:t>граждан</a:t>
            </a:r>
            <a:endParaRPr lang="ru-RU" sz="2000" b="0" i="0" dirty="0">
              <a:latin typeface="Times New Roman" pitchFamily="18" charset="0"/>
              <a:cs typeface="Times New Roman" pitchFamily="18" charset="0"/>
            </a:endParaRP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0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i="0" u="sng" dirty="0" smtClean="0">
                <a:latin typeface="Times New Roman" pitchFamily="18" charset="0"/>
                <a:cs typeface="Times New Roman" pitchFamily="18" charset="0"/>
              </a:rPr>
              <a:t>ПРЕДСТАВИТЕЛЬНЫЕ </a:t>
            </a:r>
            <a:r>
              <a:rPr lang="ru-RU" sz="2000" b="0" i="0" u="sng" dirty="0">
                <a:latin typeface="Times New Roman" pitchFamily="18" charset="0"/>
                <a:cs typeface="Times New Roman" pitchFamily="18" charset="0"/>
              </a:rPr>
              <a:t>ОРГАНЫ</a:t>
            </a:r>
            <a:r>
              <a:rPr lang="ru-RU" sz="2000" b="0" i="0" dirty="0">
                <a:latin typeface="Times New Roman" pitchFamily="18" charset="0"/>
                <a:cs typeface="Times New Roman" pitchFamily="18" charset="0"/>
              </a:rPr>
              <a:t>: думы, городские и сельские советы</a:t>
            </a:r>
          </a:p>
          <a:p>
            <a:pPr indent="457200" fontAlgn="auto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  <a:defRPr/>
            </a:pPr>
            <a:r>
              <a:rPr lang="ru-RU" sz="2000" b="0" i="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000" b="0" i="0" u="sng" dirty="0" smtClean="0">
                <a:latin typeface="Times New Roman" pitchFamily="18" charset="0"/>
                <a:cs typeface="Times New Roman" pitchFamily="18" charset="0"/>
              </a:rPr>
              <a:t>ФУНКЦИИ</a:t>
            </a:r>
            <a:r>
              <a:rPr lang="ru-RU" sz="2000" b="0" i="0" dirty="0">
                <a:latin typeface="Times New Roman" pitchFamily="18" charset="0"/>
                <a:cs typeface="Times New Roman" pitchFamily="18" charset="0"/>
              </a:rPr>
              <a:t>: формируют, утверждают и исполняют местный бюджет, самостоятельно решают вопросы местного значения.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6">
            <a:lumMod val="40000"/>
            <a:lumOff val="6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6848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Существует ли взаимосвязь гражданского общества и </a:t>
            </a:r>
            <a:r>
              <a:rPr lang="ru-RU" sz="3200" b="1" smtClean="0">
                <a:latin typeface="Times New Roman" pitchFamily="18" charset="0"/>
                <a:cs typeface="Times New Roman" pitchFamily="18" charset="0"/>
              </a:rPr>
              <a:t>правового государства?</a:t>
            </a:r>
            <a:endParaRPr lang="ru-RU" sz="32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428596" y="2413000"/>
            <a:ext cx="8286779" cy="403225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Становление </a:t>
            </a:r>
            <a:r>
              <a:rPr lang="ru-RU" sz="3200" i="0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гражданского общества</a:t>
            </a: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связано с утверждением </a:t>
            </a:r>
            <a:r>
              <a:rPr lang="ru-RU" sz="3200" i="0" u="sng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правового государства</a:t>
            </a: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endParaRPr lang="ru-RU" sz="3200" i="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i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Правовое </a:t>
            </a: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государство немыслимо без развитого гражданского общества. </a:t>
            </a:r>
            <a:endParaRPr lang="ru-RU" sz="3200" i="0" dirty="0" smtClean="0">
              <a:solidFill>
                <a:schemeClr val="accent1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buFont typeface="Wingdings" pitchFamily="2" charset="2"/>
              <a:buNone/>
              <a:defRPr/>
            </a:pPr>
            <a:r>
              <a:rPr lang="ru-RU" sz="3200" i="0" dirty="0" smtClean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Гражданское </a:t>
            </a:r>
            <a:r>
              <a:rPr lang="ru-RU" sz="3200" i="0" dirty="0">
                <a:solidFill>
                  <a:schemeClr val="accent1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общество возможно лишь в условиях демократического режима, правового государства.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50"/>
            <a:ext cx="7772400" cy="1643063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Правовое государство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857250" y="2428875"/>
            <a:ext cx="7643813" cy="3429000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Tx/>
              <a:buChar char="-"/>
              <a:defRPr/>
            </a:pPr>
            <a:r>
              <a:rPr lang="ru-RU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это государство, вся деятельность которого подчинена нормам и фундаментальным принципам права </a:t>
            </a:r>
          </a:p>
          <a:p>
            <a:pPr fontAlgn="auto">
              <a:spcAft>
                <a:spcPts val="0"/>
              </a:spcAft>
              <a:defRPr/>
            </a:pPr>
            <a:endParaRPr lang="ru-RU" sz="1000" b="1" dirty="0" smtClean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  <a:p>
            <a:pPr fontAlgn="auto">
              <a:spcAft>
                <a:spcPts val="0"/>
              </a:spcAft>
              <a:defRPr/>
            </a:pPr>
            <a:r>
              <a:rPr lang="ru-RU" sz="2400" b="1" dirty="0" smtClean="0">
                <a:solidFill>
                  <a:schemeClr val="accent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(реальное разделение властей, гарантии свободы личности и контроль за властью со стороны общества)</a:t>
            </a:r>
            <a:endParaRPr lang="ru-RU" sz="2400" b="1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196" name="Picture 2" descr="C:\Documents and Settings\Сафонова Наталья\Рабочий стол\картинки для презентаций\original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500813" y="285750"/>
            <a:ext cx="1928812" cy="185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 descr="C:\Documents and Settings\Сафонова Наталья\Рабочий стол\фото к урокам\156880_1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00034" y="4929198"/>
            <a:ext cx="2436814" cy="1785938"/>
          </a:xfrm>
          <a:prstGeom prst="rect">
            <a:avLst/>
          </a:prstGeom>
          <a:ln w="190500" cap="sq">
            <a:solidFill>
              <a:srgbClr val="C8C6BD"/>
            </a:solidFill>
            <a:prstDash val="solid"/>
            <a:miter lim="800000"/>
          </a:ln>
          <a:effectLst>
            <a:outerShdw blurRad="254000" algn="bl" rotWithShape="0">
              <a:srgbClr val="000000">
                <a:alpha val="43000"/>
              </a:srgbClr>
            </a:outerShdw>
          </a:effectLst>
          <a:scene3d>
            <a:camera prst="perspectiveFront" fov="5400000"/>
            <a:lightRig rig="threePt" dir="t">
              <a:rot lat="0" lon="0" rev="2100000"/>
            </a:lightRig>
          </a:scene3d>
          <a:sp3d extrusionH="25400">
            <a:bevelT w="304800" h="152400" prst="hardEdge"/>
            <a:extrusionClr>
              <a:srgbClr val="000000"/>
            </a:extrusionClr>
          </a:sp3d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85751"/>
            <a:ext cx="7772400" cy="928672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Правовое государство</a:t>
            </a:r>
            <a:endParaRPr lang="ru-RU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7158" y="1428736"/>
            <a:ext cx="8501122" cy="1571636"/>
          </a:xfr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marL="342900" indent="-342900">
              <a:lnSpc>
                <a:spcPct val="90000"/>
              </a:lnSpc>
              <a:defRPr/>
            </a:pPr>
            <a:r>
              <a:rPr lang="ru-RU" sz="24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Идея правового государства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, прежде всего, противоположна </a:t>
            </a:r>
            <a:r>
              <a:rPr lang="ru-RU" sz="24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произволу</a:t>
            </a:r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 всех его разновидностях: диктатуре большинства, деспотизму, полицейскому государству, равно как и отсутствию правопорядка.</a:t>
            </a:r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одзаголовок 2"/>
          <p:cNvSpPr txBox="1">
            <a:spLocks/>
          </p:cNvSpPr>
          <p:nvPr/>
        </p:nvSpPr>
        <p:spPr bwMode="auto">
          <a:xfrm>
            <a:off x="357158" y="3214686"/>
            <a:ext cx="8501122" cy="3000396"/>
          </a:xfrm>
          <a:prstGeom prst="rect">
            <a:avLst/>
          </a:prstGeom>
          <a:ln w="9525" cap="flat" cmpd="sng" algn="ctr">
            <a:solidFill>
              <a:schemeClr val="accent6">
                <a:shade val="95000"/>
                <a:satMod val="105000"/>
              </a:schemeClr>
            </a:solidFill>
            <a:prstDash val="solid"/>
            <a:miter lim="800000"/>
            <a:headEnd/>
            <a:tailEnd/>
          </a:ln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rmAutofit fontScale="40000" lnSpcReduction="20000"/>
          </a:bodyPr>
          <a:lstStyle/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r>
              <a:rPr kumimoji="0" lang="ru-RU" sz="6000" b="1" i="0" u="sng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+mn-ea"/>
                <a:cs typeface="Times New Roman" pitchFamily="18" charset="0"/>
              </a:rPr>
              <a:t>Принципы правового государства:</a:t>
            </a:r>
          </a:p>
          <a:p>
            <a:pPr eaLnBrk="1" hangingPunct="1">
              <a:lnSpc>
                <a:spcPct val="90000"/>
              </a:lnSpc>
            </a:pPr>
            <a:endParaRPr lang="ru-RU" sz="6000" b="0" dirty="0" smtClean="0">
              <a:latin typeface="Times New Roman" pitchFamily="18" charset="0"/>
              <a:cs typeface="Times New Roman" pitchFamily="18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верховенство закона;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разделение государственной власти на законодательную, исполнительную и судебную;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взаимная ответственность граждан и государства;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гарантированность прав и свобод граждан;</a:t>
            </a:r>
          </a:p>
          <a:p>
            <a:pPr eaLnBrk="1" hangingPunct="1">
              <a:lnSpc>
                <a:spcPct val="90000"/>
              </a:lnSpc>
            </a:pPr>
            <a:r>
              <a:rPr lang="ru-RU" sz="6000" b="0" dirty="0" smtClean="0">
                <a:latin typeface="Times New Roman" pitchFamily="18" charset="0"/>
                <a:cs typeface="Times New Roman" pitchFamily="18" charset="0"/>
              </a:rPr>
              <a:t>- соответствие национального (внутреннего) законодательства общепризнанным стандартам и нормам международного права.</a:t>
            </a: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400" b="1" i="0" u="sng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  <a:p>
            <a:pPr marL="342900" marR="0" lvl="0" indent="-342900" algn="ctr" defTabSz="914400" rtl="0" eaLnBrk="1" fontAlgn="base" latinLnBrk="0" hangingPunct="1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charset="0"/>
              <a:buNone/>
              <a:tabLst/>
              <a:defRPr/>
            </a:pPr>
            <a:endParaRPr kumimoji="0" lang="ru-RU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+mn-ea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0063" y="142875"/>
            <a:ext cx="8229600" cy="92867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>
            <a:normAutofit/>
          </a:bodyPr>
          <a:lstStyle/>
          <a:p>
            <a:pPr algn="l" fontAlgn="auto">
              <a:spcAft>
                <a:spcPts val="0"/>
              </a:spcAft>
              <a:defRPr/>
            </a:pPr>
            <a:r>
              <a:rPr lang="ru-RU" sz="2400" b="1" dirty="0" smtClean="0">
                <a:latin typeface="Times New Roman" pitchFamily="18" charset="0"/>
                <a:cs typeface="Times New Roman" pitchFamily="18" charset="0"/>
              </a:rPr>
              <a:t>Российская модель правового государства</a:t>
            </a:r>
            <a:endParaRPr lang="ru-RU" sz="2400" b="1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3" name="Схема 2"/>
          <p:cNvGraphicFramePr/>
          <p:nvPr/>
        </p:nvGraphicFramePr>
        <p:xfrm>
          <a:off x="571472" y="1285860"/>
          <a:ext cx="8072494" cy="542928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098" name="Picture 2" descr="https://upload.wikimedia.org/wikipedia/commons/thumb/a/a7/%D0%9A%D0%BE%D0%BD%D1%81%D1%82%D0%B8%D1%82%D1%83%D1%86%D0%B8%D0%BE%D0%BD%D0%BD%D1%8B%D0%B9_%D1%81%D1%83%D0%B4.jpg/220px-%D0%9A%D0%BE%D0%BD%D1%81%D1%82%D0%B8%D1%82%D1%83%D1%86%D0%B8%D0%BE%D0%BD%D0%BD%D1%8B%D0%B9_%D1%81%D1%83%D0%B4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572396" y="142852"/>
            <a:ext cx="1357322" cy="100013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307</TotalTime>
  <Words>337</Words>
  <Application>Microsoft Office PowerPoint</Application>
  <PresentationFormat>Экран (4:3)</PresentationFormat>
  <Paragraphs>48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Гражданское общество и правовое государство</vt:lpstr>
      <vt:lpstr>Что такое гражданское общество?</vt:lpstr>
      <vt:lpstr>Слайд 3</vt:lpstr>
      <vt:lpstr>Слайд 4</vt:lpstr>
      <vt:lpstr>Местное самоуправление  играет важную роль в гражданском обществе.  Это – негосударственная форма выражения народовластия; осуществляется территориальным сообществом при самостоятельном решении населением вопросов местного значения.</vt:lpstr>
      <vt:lpstr>Существует ли взаимосвязь гражданского общества и правового государства?</vt:lpstr>
      <vt:lpstr>Правовое государство</vt:lpstr>
      <vt:lpstr>Правовое государство</vt:lpstr>
      <vt:lpstr>Российская модель правового государства</vt:lpstr>
      <vt:lpstr>Домашнее задание</vt:lpstr>
    </vt:vector>
  </TitlesOfParts>
  <Company>8-22-5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Сафонова Н.С.</dc:creator>
  <cp:lastModifiedBy>Светлана</cp:lastModifiedBy>
  <cp:revision>32</cp:revision>
  <dcterms:created xsi:type="dcterms:W3CDTF">2010-02-22T13:51:47Z</dcterms:created>
  <dcterms:modified xsi:type="dcterms:W3CDTF">2016-01-16T20:11:56Z</dcterms:modified>
</cp:coreProperties>
</file>