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3" r:id="rId2"/>
    <p:sldId id="256" r:id="rId3"/>
    <p:sldId id="260" r:id="rId4"/>
    <p:sldId id="257" r:id="rId5"/>
    <p:sldId id="262" r:id="rId6"/>
    <p:sldId id="261" r:id="rId7"/>
    <p:sldId id="263" r:id="rId8"/>
    <p:sldId id="258" r:id="rId9"/>
    <p:sldId id="259" r:id="rId10"/>
    <p:sldId id="264" r:id="rId11"/>
    <p:sldId id="265" r:id="rId12"/>
    <p:sldId id="267" r:id="rId13"/>
    <p:sldId id="268" r:id="rId14"/>
    <p:sldId id="269" r:id="rId15"/>
    <p:sldId id="270" r:id="rId16"/>
    <p:sldId id="271" r:id="rId17"/>
    <p:sldId id="272" r:id="rId18"/>
  </p:sldIdLst>
  <p:sldSz cx="9144000" cy="6858000" type="screen4x3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588" autoAdjust="0"/>
    <p:restoredTop sz="94574" autoAdjust="0"/>
  </p:normalViewPr>
  <p:slideViewPr>
    <p:cSldViewPr>
      <p:cViewPr varScale="1">
        <p:scale>
          <a:sx n="51" d="100"/>
          <a:sy n="51" d="100"/>
        </p:scale>
        <p:origin x="-1253" y="-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add title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1/9/2016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1/9/2016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1/9/2016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1/9/2016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1/9/2016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1/9/2016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60000"/>
            <a:lum/>
          </a:blip>
          <a:srcRect/>
          <a:stretch>
            <a:fillRect l="-22000" r="-2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AF463A-BC7C-46EE-9F1E-7F377CCA4891}" type="datetimeFigureOut">
              <a:rPr lang="en-US" smtClean="0"/>
              <a:pPr/>
              <a:t>1/9/2016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latinLnBrk="0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latinLnBrk="0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latinLnBrk="0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latinLnBrk="0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latinLnBrk="0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latinLnBrk="0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Relationship Id="rId5" Type="http://schemas.microsoft.com/office/2007/relationships/hdphoto" Target="../media/hdphoto1.wdp"/><Relationship Id="rId4" Type="http://schemas.openxmlformats.org/officeDocument/2006/relationships/image" Target="../media/image20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71538" y="2214554"/>
            <a:ext cx="6858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Святые воины</a:t>
            </a:r>
            <a:endParaRPr lang="ru-RU" sz="4400" b="1" dirty="0">
              <a:solidFill>
                <a:schemeClr val="tx1">
                  <a:lumMod val="85000"/>
                  <a:lumOff val="15000"/>
                </a:schemeClr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643274" y="3786190"/>
            <a:ext cx="5500726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latin typeface="Arial" pitchFamily="34" charset="0"/>
                <a:cs typeface="Arial" pitchFamily="34" charset="0"/>
              </a:rPr>
              <a:t>Презентацию сделал: 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Чорный А.Б.</a:t>
            </a:r>
          </a:p>
          <a:p>
            <a:r>
              <a:rPr lang="ru-RU" sz="2000" b="1" dirty="0" smtClean="0">
                <a:latin typeface="Arial" pitchFamily="34" charset="0"/>
                <a:cs typeface="Arial" pitchFamily="34" charset="0"/>
              </a:rPr>
              <a:t>Должность: 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Педагог дополнительного образования</a:t>
            </a:r>
          </a:p>
          <a:p>
            <a:r>
              <a:rPr lang="ru-RU" sz="2000" b="1" dirty="0" smtClean="0">
                <a:latin typeface="Arial" pitchFamily="34" charset="0"/>
                <a:cs typeface="Arial" pitchFamily="34" charset="0"/>
              </a:rPr>
              <a:t>Место </a:t>
            </a:r>
            <a:r>
              <a:rPr lang="ru-RU" sz="2000" b="1" dirty="0" err="1" smtClean="0">
                <a:latin typeface="Arial" pitchFamily="34" charset="0"/>
                <a:cs typeface="Arial" pitchFamily="34" charset="0"/>
              </a:rPr>
              <a:t>работы:</a:t>
            </a:r>
            <a:r>
              <a:rPr lang="ru-RU" sz="2000" dirty="0" err="1" smtClean="0">
                <a:latin typeface="Arial" pitchFamily="34" charset="0"/>
                <a:cs typeface="Arial" pitchFamily="34" charset="0"/>
              </a:rPr>
              <a:t>МБОУ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 МО г. </a:t>
            </a:r>
            <a:r>
              <a:rPr lang="ru-RU" sz="2000" dirty="0" err="1" smtClean="0">
                <a:latin typeface="Arial" pitchFamily="34" charset="0"/>
                <a:cs typeface="Arial" pitchFamily="34" charset="0"/>
              </a:rPr>
              <a:t>Нягань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 СОШ №14 (ХМАО, г. </a:t>
            </a:r>
            <a:r>
              <a:rPr lang="ru-RU" sz="2000" dirty="0" err="1" smtClean="0">
                <a:latin typeface="Arial" pitchFamily="34" charset="0"/>
                <a:cs typeface="Arial" pitchFamily="34" charset="0"/>
              </a:rPr>
              <a:t>Нягань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)</a:t>
            </a:r>
          </a:p>
          <a:p>
            <a:r>
              <a:rPr lang="ru-RU" sz="2000" b="1" dirty="0" smtClean="0">
                <a:latin typeface="Arial" pitchFamily="34" charset="0"/>
                <a:cs typeface="Arial" pitchFamily="34" charset="0"/>
              </a:rPr>
              <a:t>Предмет: 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Основы православной культуры, изобразительное искусство.</a:t>
            </a:r>
          </a:p>
          <a:p>
            <a:r>
              <a:rPr lang="ru-RU" sz="2000" b="1" dirty="0" smtClean="0">
                <a:latin typeface="Arial" pitchFamily="34" charset="0"/>
                <a:cs typeface="Arial" pitchFamily="34" charset="0"/>
              </a:rPr>
              <a:t>Класс: 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6</a:t>
            </a:r>
            <a:endParaRPr lang="ru-RU" sz="20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/>
        </p:blipFill>
        <p:spPr>
          <a:xfrm>
            <a:off x="152400" y="152400"/>
            <a:ext cx="4685631" cy="54102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029200" y="152400"/>
            <a:ext cx="3886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Св. Илия Печерский (Муромец)</a:t>
            </a:r>
            <a:endParaRPr lang="ru-RU" sz="2400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93104" y="1066800"/>
            <a:ext cx="2932981" cy="38862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90500" y="5715000"/>
            <a:ext cx="8763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/>
              <a:t>Илия Печерский </a:t>
            </a:r>
            <a:r>
              <a:rPr lang="ru-RU" sz="2000" dirty="0"/>
              <a:t>— инок Киево-Печерского монастыря. </a:t>
            </a:r>
            <a:r>
              <a:rPr lang="ru-RU" sz="2000" dirty="0" smtClean="0"/>
              <a:t>Скончался около </a:t>
            </a:r>
            <a:r>
              <a:rPr lang="ru-RU" sz="2000" dirty="0"/>
              <a:t>1188 года. </a:t>
            </a:r>
            <a:r>
              <a:rPr lang="ru-RU" sz="2000" dirty="0" smtClean="0"/>
              <a:t>Православной Церковью причислен к </a:t>
            </a:r>
            <a:r>
              <a:rPr lang="ru-RU" sz="2000" dirty="0"/>
              <a:t>лику святых </a:t>
            </a:r>
            <a:r>
              <a:rPr lang="ru-RU" sz="2000" dirty="0" smtClean="0"/>
              <a:t>в </a:t>
            </a:r>
            <a:r>
              <a:rPr lang="ru-RU" sz="2000" dirty="0"/>
              <a:t>1643 </a:t>
            </a:r>
            <a:r>
              <a:rPr lang="ru-RU" sz="2000" dirty="0" smtClean="0"/>
              <a:t>году. Почитается </a:t>
            </a:r>
            <a:r>
              <a:rPr lang="ru-RU" sz="2000" dirty="0"/>
              <a:t>в лике преподобных, память </a:t>
            </a:r>
            <a:r>
              <a:rPr lang="ru-RU" sz="2000" dirty="0" smtClean="0"/>
              <a:t>совершается 1 января (</a:t>
            </a:r>
            <a:r>
              <a:rPr lang="ru-RU" sz="2000" dirty="0" err="1" smtClean="0"/>
              <a:t>н.ст</a:t>
            </a:r>
            <a:r>
              <a:rPr lang="ru-RU" sz="2000" dirty="0" smtClean="0"/>
              <a:t>.).</a:t>
            </a:r>
            <a:endParaRPr lang="ru-RU" sz="2000" dirty="0"/>
          </a:p>
        </p:txBody>
      </p:sp>
    </p:spTree>
    <p:extLst>
      <p:ext uri="{BB962C8B-B14F-4D97-AF65-F5344CB8AC3E}">
        <p14:creationId xmlns="" xmlns:p14="http://schemas.microsoft.com/office/powerpoint/2010/main" val="36577808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5029200" y="5334000"/>
            <a:ext cx="360045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100" b="1" dirty="0" smtClean="0"/>
              <a:t>Памятник Св. </a:t>
            </a:r>
            <a:r>
              <a:rPr lang="ru-RU" sz="2100" b="1" dirty="0" err="1" smtClean="0"/>
              <a:t>Илие</a:t>
            </a:r>
            <a:r>
              <a:rPr lang="ru-RU" sz="2100" b="1" dirty="0" smtClean="0"/>
              <a:t> Муромцу во Владивостоке </a:t>
            </a:r>
            <a:endParaRPr lang="ru-RU" sz="2100" b="1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9200" y="304800"/>
            <a:ext cx="3600450" cy="48006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774" y="304801"/>
            <a:ext cx="3650226" cy="48006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565662" y="5334000"/>
            <a:ext cx="360045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100" b="1" dirty="0" smtClean="0"/>
              <a:t>Памятник Св. </a:t>
            </a:r>
            <a:r>
              <a:rPr lang="ru-RU" sz="2100" b="1" dirty="0" err="1" smtClean="0"/>
              <a:t>Илие</a:t>
            </a:r>
            <a:r>
              <a:rPr lang="ru-RU" sz="2100" b="1" dirty="0" smtClean="0"/>
              <a:t> Муромцу в Муроме </a:t>
            </a:r>
            <a:endParaRPr lang="ru-RU" sz="2100" b="1" dirty="0"/>
          </a:p>
        </p:txBody>
      </p:sp>
    </p:spTree>
    <p:extLst>
      <p:ext uri="{BB962C8B-B14F-4D97-AF65-F5344CB8AC3E}">
        <p14:creationId xmlns="" xmlns:p14="http://schemas.microsoft.com/office/powerpoint/2010/main" val="15632874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-76200" y="152400"/>
            <a:ext cx="3886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Св. благоверный кн. Александр Невский</a:t>
            </a:r>
            <a:endParaRPr lang="ru-RU" sz="2400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/>
        </p:blipFill>
        <p:spPr>
          <a:xfrm>
            <a:off x="3733800" y="457200"/>
            <a:ext cx="5292846" cy="4579203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198" y="1424800"/>
            <a:ext cx="3065404" cy="3611603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79512" y="5157192"/>
            <a:ext cx="884713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 </a:t>
            </a:r>
            <a:r>
              <a:rPr lang="ru-RU" sz="2000" b="1" dirty="0" smtClean="0"/>
              <a:t>Св. </a:t>
            </a:r>
            <a:r>
              <a:rPr lang="ru-RU" sz="2000" b="1" dirty="0" err="1" smtClean="0"/>
              <a:t>блгв</a:t>
            </a:r>
            <a:r>
              <a:rPr lang="ru-RU" sz="2000" b="1" dirty="0" smtClean="0"/>
              <a:t>. Кн. Александр Невский </a:t>
            </a:r>
            <a:r>
              <a:rPr lang="ru-RU" sz="2000" dirty="0" smtClean="0"/>
              <a:t>- князь </a:t>
            </a:r>
            <a:r>
              <a:rPr lang="ru-RU" sz="2000" dirty="0"/>
              <a:t>Новгородский (1236—1240, 1241—1252 и 1257—1259), великий князь Киевский (1249—1263), великий князь </a:t>
            </a:r>
            <a:r>
              <a:rPr lang="ru-RU" sz="2000" dirty="0" smtClean="0"/>
              <a:t>Владимирский (</a:t>
            </a:r>
            <a:r>
              <a:rPr lang="ru-RU" sz="2000" dirty="0"/>
              <a:t>1252—1263). </a:t>
            </a:r>
            <a:r>
              <a:rPr lang="ru-RU" sz="2000" dirty="0" smtClean="0"/>
              <a:t>Скончался 14 </a:t>
            </a:r>
            <a:r>
              <a:rPr lang="ru-RU" sz="2000" dirty="0"/>
              <a:t>ноября 1263 </a:t>
            </a:r>
            <a:r>
              <a:rPr lang="ru-RU" sz="2000" dirty="0" smtClean="0"/>
              <a:t>года. Канонизирован в </a:t>
            </a:r>
            <a:r>
              <a:rPr lang="ru-RU" sz="2000" dirty="0"/>
              <a:t>лике святых </a:t>
            </a:r>
            <a:r>
              <a:rPr lang="ru-RU" sz="2000" dirty="0" smtClean="0"/>
              <a:t>в 1547 году. Память совершается 6 декабря (н. ст.)</a:t>
            </a:r>
            <a:endParaRPr lang="ru-RU" sz="2000" dirty="0"/>
          </a:p>
        </p:txBody>
      </p:sp>
    </p:spTree>
    <p:extLst>
      <p:ext uri="{BB962C8B-B14F-4D97-AF65-F5344CB8AC3E}">
        <p14:creationId xmlns="" xmlns:p14="http://schemas.microsoft.com/office/powerpoint/2010/main" val="29185132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52400" y="152400"/>
            <a:ext cx="3886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Св. благоверный кн. Дмитрий Донской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1000" y="260648"/>
            <a:ext cx="4490098" cy="541020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542" y="1125682"/>
            <a:ext cx="3343913" cy="3920836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52400" y="5777969"/>
            <a:ext cx="888409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/>
              <a:t>Св. </a:t>
            </a:r>
            <a:r>
              <a:rPr lang="ru-RU" sz="2000" b="1" dirty="0" err="1" smtClean="0"/>
              <a:t>блгв</a:t>
            </a:r>
            <a:r>
              <a:rPr lang="ru-RU" sz="2000" b="1" dirty="0" smtClean="0"/>
              <a:t>. кн. </a:t>
            </a:r>
            <a:r>
              <a:rPr lang="ru-RU" sz="2000" b="1" dirty="0"/>
              <a:t>Дмитрий Донской</a:t>
            </a:r>
            <a:r>
              <a:rPr lang="ru-RU" sz="2000" dirty="0"/>
              <a:t> - </a:t>
            </a:r>
            <a:r>
              <a:rPr lang="ru-RU" sz="2000" dirty="0" smtClean="0"/>
              <a:t>князь </a:t>
            </a:r>
            <a:r>
              <a:rPr lang="ru-RU" sz="2000" dirty="0"/>
              <a:t>Московский (с 1359) и великий князь Владимирский (с 1363</a:t>
            </a:r>
            <a:r>
              <a:rPr lang="ru-RU" sz="2000" dirty="0" smtClean="0"/>
              <a:t>). </a:t>
            </a:r>
            <a:r>
              <a:rPr lang="ru-RU" sz="2000" dirty="0"/>
              <a:t>Скончался </a:t>
            </a:r>
            <a:r>
              <a:rPr lang="ru-RU" sz="2000" dirty="0" smtClean="0"/>
              <a:t>19 мая 1389 года</a:t>
            </a:r>
            <a:r>
              <a:rPr lang="ru-RU" sz="2000" dirty="0"/>
              <a:t>. Канонизирован в лике святых </a:t>
            </a:r>
            <a:r>
              <a:rPr lang="ru-RU" sz="2000" dirty="0" smtClean="0"/>
              <a:t>в </a:t>
            </a:r>
            <a:r>
              <a:rPr lang="ru-RU" sz="2000" dirty="0"/>
              <a:t>1988 году. Память совершается </a:t>
            </a:r>
            <a:r>
              <a:rPr lang="ru-RU" sz="2000" dirty="0" smtClean="0"/>
              <a:t>1 июня </a:t>
            </a:r>
            <a:r>
              <a:rPr lang="ru-RU" sz="2000" dirty="0"/>
              <a:t>(н. ст</a:t>
            </a:r>
            <a:r>
              <a:rPr lang="ru-RU" sz="2000" dirty="0" smtClean="0"/>
              <a:t>.)</a:t>
            </a:r>
            <a:endParaRPr lang="ru-RU" sz="2000" dirty="0"/>
          </a:p>
        </p:txBody>
      </p:sp>
    </p:spTree>
    <p:extLst>
      <p:ext uri="{BB962C8B-B14F-4D97-AF65-F5344CB8AC3E}">
        <p14:creationId xmlns="" xmlns:p14="http://schemas.microsoft.com/office/powerpoint/2010/main" val="533010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75106" y="76200"/>
            <a:ext cx="878145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Свв</a:t>
            </a:r>
            <a:r>
              <a:rPr lang="ru-RU" sz="24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. </a:t>
            </a:r>
            <a:r>
              <a:rPr lang="ru-RU" sz="2400" b="1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прпп</a:t>
            </a:r>
            <a:r>
              <a:rPr lang="ru-RU" sz="24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. Александр </a:t>
            </a:r>
            <a:r>
              <a:rPr lang="ru-RU" sz="2400" b="1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Пересвет</a:t>
            </a:r>
            <a:r>
              <a:rPr lang="ru-RU" sz="24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и Андрей </a:t>
            </a:r>
            <a:r>
              <a:rPr lang="ru-RU" sz="2400" b="1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Ослябя</a:t>
            </a:r>
            <a:r>
              <a:rPr lang="ru-RU" sz="24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.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/>
        </p:blipFill>
        <p:spPr>
          <a:xfrm>
            <a:off x="175107" y="614064"/>
            <a:ext cx="3459785" cy="3741003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/>
        </p:blipFill>
        <p:spPr>
          <a:xfrm>
            <a:off x="5470101" y="614065"/>
            <a:ext cx="3486461" cy="3741002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email">
            <a:extLst>
              <a:ext uri="{BEBA8EAE-BF5A-486C-A8C5-ECC9F3942E4B}">
                <a14:imgProps xmlns="" xmlns:a14="http://schemas.microsoft.com/office/drawing/2010/main">
                  <a14:imgLayer r:embed="rId5">
                    <a14:imgEffect>
                      <a14:brightnessContrast contrast="-45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4527" y="1752600"/>
            <a:ext cx="2994946" cy="3428062"/>
          </a:xfrm>
          <a:prstGeom prst="rect">
            <a:avLst/>
          </a:prstGeom>
          <a:effectLst>
            <a:glow rad="190500">
              <a:schemeClr val="bg1">
                <a:alpha val="65000"/>
              </a:schemeClr>
            </a:glow>
          </a:effectLst>
        </p:spPr>
      </p:pic>
      <p:sp>
        <p:nvSpPr>
          <p:cNvPr id="3" name="TextBox 2"/>
          <p:cNvSpPr txBox="1"/>
          <p:nvPr/>
        </p:nvSpPr>
        <p:spPr>
          <a:xfrm>
            <a:off x="181273" y="5294818"/>
            <a:ext cx="8781455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200" b="1" dirty="0" smtClean="0"/>
              <a:t>Св. </a:t>
            </a:r>
            <a:r>
              <a:rPr lang="ru-RU" sz="2200" b="1" dirty="0" err="1" smtClean="0"/>
              <a:t>прп</a:t>
            </a:r>
            <a:r>
              <a:rPr lang="ru-RU" sz="2200" b="1" dirty="0" smtClean="0"/>
              <a:t>. Александр </a:t>
            </a:r>
            <a:r>
              <a:rPr lang="ru-RU" sz="2200" b="1" dirty="0" err="1" smtClean="0"/>
              <a:t>Пересвет</a:t>
            </a:r>
            <a:r>
              <a:rPr lang="ru-RU" sz="2200" b="1" dirty="0" smtClean="0"/>
              <a:t>  и </a:t>
            </a:r>
            <a:r>
              <a:rPr lang="ru-RU" sz="2200" b="1" dirty="0"/>
              <a:t>Св. </a:t>
            </a:r>
            <a:r>
              <a:rPr lang="ru-RU" sz="2200" b="1" dirty="0" err="1"/>
              <a:t>прп</a:t>
            </a:r>
            <a:r>
              <a:rPr lang="ru-RU" sz="2200" b="1" dirty="0"/>
              <a:t>. </a:t>
            </a:r>
            <a:r>
              <a:rPr lang="ru-RU" sz="2200" b="1" dirty="0" smtClean="0"/>
              <a:t>Андрей </a:t>
            </a:r>
            <a:r>
              <a:rPr lang="ru-RU" sz="2200" b="1" dirty="0" err="1" smtClean="0"/>
              <a:t>Ослябя</a:t>
            </a:r>
            <a:r>
              <a:rPr lang="ru-RU" sz="2200" b="1" dirty="0" smtClean="0"/>
              <a:t> </a:t>
            </a:r>
            <a:r>
              <a:rPr lang="ru-RU" sz="2200" dirty="0" smtClean="0"/>
              <a:t>- монахи-воины, иноки </a:t>
            </a:r>
            <a:r>
              <a:rPr lang="ru-RU" sz="2200" dirty="0"/>
              <a:t>Троице-Сергиевского монастыря</a:t>
            </a:r>
            <a:r>
              <a:rPr lang="ru-RU" sz="2200" dirty="0" smtClean="0"/>
              <a:t>. Скончались 8 сентября 1380 </a:t>
            </a:r>
            <a:r>
              <a:rPr lang="ru-RU" sz="2200" dirty="0"/>
              <a:t>года. </a:t>
            </a:r>
            <a:r>
              <a:rPr lang="ru-RU" sz="2200" dirty="0" smtClean="0"/>
              <a:t>Канонизированы </a:t>
            </a:r>
            <a:r>
              <a:rPr lang="ru-RU" sz="2200" dirty="0"/>
              <a:t>в лике святых в </a:t>
            </a:r>
            <a:r>
              <a:rPr lang="ru-RU" sz="2200" dirty="0" smtClean="0"/>
              <a:t>1981 </a:t>
            </a:r>
            <a:r>
              <a:rPr lang="ru-RU" sz="2200" dirty="0"/>
              <a:t>году. Память совершается </a:t>
            </a:r>
            <a:r>
              <a:rPr lang="ru-RU" sz="2200" dirty="0" smtClean="0"/>
              <a:t>20 сентября </a:t>
            </a:r>
            <a:r>
              <a:rPr lang="ru-RU" sz="2200" dirty="0"/>
              <a:t>(н. ст</a:t>
            </a:r>
            <a:r>
              <a:rPr lang="ru-RU" sz="2200" dirty="0" smtClean="0"/>
              <a:t>.).</a:t>
            </a:r>
            <a:endParaRPr lang="ru-RU" sz="2200" dirty="0"/>
          </a:p>
        </p:txBody>
      </p:sp>
    </p:spTree>
    <p:extLst>
      <p:ext uri="{BB962C8B-B14F-4D97-AF65-F5344CB8AC3E}">
        <p14:creationId xmlns="" xmlns:p14="http://schemas.microsoft.com/office/powerpoint/2010/main" val="36447477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alphaModFix amt="40000"/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75106" y="76200"/>
            <a:ext cx="878145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Куликовская битва </a:t>
            </a:r>
            <a:r>
              <a:rPr lang="ru-RU" sz="24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(8 </a:t>
            </a:r>
            <a:r>
              <a:rPr lang="ru-RU" sz="2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сентября 1380 </a:t>
            </a:r>
            <a:r>
              <a:rPr lang="ru-RU" sz="24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года)</a:t>
            </a: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106" y="2667000"/>
            <a:ext cx="5294673" cy="401754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609600"/>
            <a:ext cx="4308360" cy="3446688"/>
          </a:xfrm>
          <a:prstGeom prst="rect">
            <a:avLst/>
          </a:prstGeom>
          <a:effectLst>
            <a:glow rad="190500">
              <a:schemeClr val="bg1">
                <a:alpha val="70000"/>
              </a:schemeClr>
            </a:glow>
          </a:effectLst>
        </p:spPr>
      </p:pic>
      <p:sp>
        <p:nvSpPr>
          <p:cNvPr id="9" name="TextBox 8"/>
          <p:cNvSpPr txBox="1"/>
          <p:nvPr/>
        </p:nvSpPr>
        <p:spPr>
          <a:xfrm>
            <a:off x="251306" y="1406604"/>
            <a:ext cx="416829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200" b="1" dirty="0" err="1" smtClean="0"/>
              <a:t>Прп</a:t>
            </a:r>
            <a:r>
              <a:rPr lang="ru-RU" sz="2200" b="1" dirty="0" smtClean="0"/>
              <a:t>. Сергий Радонежский благословляет благоверного кн. Дмитрия Донского на битву</a:t>
            </a:r>
            <a:endParaRPr lang="ru-RU" sz="22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5562600" y="4267200"/>
            <a:ext cx="340088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200" b="1" dirty="0" smtClean="0"/>
              <a:t>Бой Александра </a:t>
            </a:r>
            <a:r>
              <a:rPr lang="ru-RU" sz="2200" b="1" dirty="0" err="1" smtClean="0"/>
              <a:t>Пересвета</a:t>
            </a:r>
            <a:r>
              <a:rPr lang="ru-RU" sz="2200" b="1" dirty="0" smtClean="0"/>
              <a:t> с </a:t>
            </a:r>
            <a:r>
              <a:rPr lang="ru-RU" sz="2200" b="1" dirty="0" err="1" smtClean="0"/>
              <a:t>Челубеем</a:t>
            </a:r>
            <a:endParaRPr lang="ru-RU" sz="2200" b="1" dirty="0"/>
          </a:p>
        </p:txBody>
      </p:sp>
    </p:spTree>
    <p:extLst>
      <p:ext uri="{BB962C8B-B14F-4D97-AF65-F5344CB8AC3E}">
        <p14:creationId xmlns="" xmlns:p14="http://schemas.microsoft.com/office/powerpoint/2010/main" val="3555022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alphaModFix amt="65000"/>
            <a:lum/>
          </a:blip>
          <a:srcRect/>
          <a:stretch>
            <a:fillRect l="-4000" t="-3000" r="-4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4994880" y="202641"/>
            <a:ext cx="3886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Святой праведный воин Феодор Ушаков</a:t>
            </a:r>
            <a:endParaRPr lang="ru-RU" sz="2400" b="1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53216" y="1196752"/>
            <a:ext cx="2969528" cy="3760264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4336" y="116632"/>
            <a:ext cx="3608638" cy="532859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07504" y="5445224"/>
            <a:ext cx="885698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/>
              <a:t>Фёдор Фёдорович </a:t>
            </a:r>
            <a:r>
              <a:rPr lang="ru-RU" sz="2000" b="1" dirty="0" smtClean="0"/>
              <a:t>Ушаков </a:t>
            </a:r>
            <a:r>
              <a:rPr lang="ru-RU" sz="2000" dirty="0" smtClean="0"/>
              <a:t>— </a:t>
            </a:r>
            <a:r>
              <a:rPr lang="ru-RU" sz="2000" dirty="0"/>
              <a:t>русский флотоводец, адмирал (1799), командующий Черноморским флотом (1790—1792</a:t>
            </a:r>
            <a:r>
              <a:rPr lang="ru-RU" sz="2000" dirty="0" smtClean="0"/>
              <a:t>). Скончался 14 октября 1817 </a:t>
            </a:r>
            <a:r>
              <a:rPr lang="ru-RU" sz="2000" dirty="0"/>
              <a:t>года. </a:t>
            </a:r>
            <a:r>
              <a:rPr lang="ru-RU" sz="2000" dirty="0" smtClean="0"/>
              <a:t>Канонизирован </a:t>
            </a:r>
            <a:r>
              <a:rPr lang="ru-RU" sz="2000" dirty="0"/>
              <a:t>в лике святых в </a:t>
            </a:r>
            <a:r>
              <a:rPr lang="ru-RU" sz="2000" dirty="0" smtClean="0"/>
              <a:t>2001 году</a:t>
            </a:r>
            <a:r>
              <a:rPr lang="ru-RU" sz="2000" dirty="0"/>
              <a:t>. Память совершается </a:t>
            </a:r>
            <a:r>
              <a:rPr lang="ru-RU" sz="2000" dirty="0" smtClean="0"/>
              <a:t>15 октября </a:t>
            </a:r>
            <a:r>
              <a:rPr lang="ru-RU" sz="2000" dirty="0"/>
              <a:t>(н. ст</a:t>
            </a:r>
            <a:r>
              <a:rPr lang="ru-RU" sz="2000" dirty="0" smtClean="0"/>
              <a:t>.).</a:t>
            </a:r>
            <a:endParaRPr lang="ru-RU" sz="2000" dirty="0"/>
          </a:p>
        </p:txBody>
      </p:sp>
    </p:spTree>
    <p:extLst>
      <p:ext uri="{BB962C8B-B14F-4D97-AF65-F5344CB8AC3E}">
        <p14:creationId xmlns="" xmlns:p14="http://schemas.microsoft.com/office/powerpoint/2010/main" val="3757588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60000"/>
            <a:lum/>
          </a:blip>
          <a:srcRect/>
          <a:stretch>
            <a:fillRect l="-15000" r="-1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79512" y="44624"/>
            <a:ext cx="87015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Танковая колонна «Дмитрий Донской»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476672"/>
            <a:ext cx="4853755" cy="2736304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3355414"/>
            <a:ext cx="4853755" cy="2906186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/>
        </p:blipFill>
        <p:spPr>
          <a:xfrm>
            <a:off x="5076056" y="476672"/>
            <a:ext cx="3960440" cy="2736304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5148064" y="3429000"/>
            <a:ext cx="3888432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200" dirty="0" smtClean="0"/>
              <a:t>Танковая колонна </a:t>
            </a:r>
            <a:r>
              <a:rPr lang="ru-RU" sz="2200" dirty="0" err="1" smtClean="0"/>
              <a:t>созданна</a:t>
            </a:r>
            <a:r>
              <a:rPr lang="ru-RU" sz="2200" dirty="0" smtClean="0"/>
              <a:t> по </a:t>
            </a:r>
            <a:r>
              <a:rPr lang="ru-RU" sz="2200" dirty="0"/>
              <a:t>инициативе Московской патриархии на пожертвования верующих и переданная в 1944 году танковым войскам СССР. В ее состав входили 19 танков </a:t>
            </a:r>
            <a:r>
              <a:rPr lang="ru-RU" sz="2200" dirty="0" smtClean="0"/>
              <a:t>Т-34 </a:t>
            </a:r>
            <a:r>
              <a:rPr lang="ru-RU" sz="2200" dirty="0"/>
              <a:t>и 21 огнемётный танк </a:t>
            </a:r>
            <a:r>
              <a:rPr lang="ru-RU" sz="2200" dirty="0" smtClean="0"/>
              <a:t>ОТ-34.</a:t>
            </a:r>
            <a:endParaRPr lang="ru-RU" sz="2200" dirty="0"/>
          </a:p>
        </p:txBody>
      </p:sp>
    </p:spTree>
    <p:extLst>
      <p:ext uri="{BB962C8B-B14F-4D97-AF65-F5344CB8AC3E}">
        <p14:creationId xmlns="" xmlns:p14="http://schemas.microsoft.com/office/powerpoint/2010/main" val="23443126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914650" y="1819276"/>
            <a:ext cx="3300424" cy="4824434"/>
          </a:xfrm>
          <a:prstGeom prst="rect">
            <a:avLst/>
          </a:prstGeom>
          <a:effectLst>
            <a:softEdge rad="88900"/>
          </a:effectLst>
        </p:spPr>
      </p:pic>
      <p:sp>
        <p:nvSpPr>
          <p:cNvPr id="2" name="TextBox 1"/>
          <p:cNvSpPr txBox="1"/>
          <p:nvPr/>
        </p:nvSpPr>
        <p:spPr>
          <a:xfrm>
            <a:off x="1143000" y="914400"/>
            <a:ext cx="6858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Святые воины</a:t>
            </a:r>
            <a:endParaRPr lang="ru-RU" sz="4400" b="1" dirty="0">
              <a:solidFill>
                <a:schemeClr val="tx1">
                  <a:lumMod val="85000"/>
                  <a:lumOff val="15000"/>
                </a:schemeClr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alphaModFix amt="93000"/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90500" y="388203"/>
            <a:ext cx="8763000" cy="830997"/>
          </a:xfrm>
          <a:prstGeom prst="rect">
            <a:avLst/>
          </a:prstGeom>
          <a:solidFill>
            <a:schemeClr val="bg1">
              <a:alpha val="70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Война</a:t>
            </a:r>
            <a:r>
              <a:rPr lang="ru-RU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– это вооруженная борьба между государствами  или народами, между классами внутри государства.</a:t>
            </a:r>
            <a:endParaRPr lang="ru-RU" sz="24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505200" y="2057401"/>
            <a:ext cx="5448300" cy="3477875"/>
          </a:xfrm>
          <a:prstGeom prst="rect">
            <a:avLst/>
          </a:prstGeom>
          <a:solidFill>
            <a:schemeClr val="bg1">
              <a:alpha val="70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sz="2200" dirty="0"/>
              <a:t>На братских могилах не ставят крестов,</a:t>
            </a:r>
          </a:p>
          <a:p>
            <a:r>
              <a:rPr lang="ru-RU" sz="2200" dirty="0"/>
              <a:t> И вдовы на них не рыдают,</a:t>
            </a:r>
          </a:p>
          <a:p>
            <a:r>
              <a:rPr lang="ru-RU" sz="2200" dirty="0"/>
              <a:t> К ним кто-то приносит букеты цветов,</a:t>
            </a:r>
          </a:p>
          <a:p>
            <a:r>
              <a:rPr lang="ru-RU" sz="2200" dirty="0"/>
              <a:t> И Вечный огонь зажигают.</a:t>
            </a:r>
          </a:p>
          <a:p>
            <a:endParaRPr lang="ru-RU" sz="2200" dirty="0"/>
          </a:p>
          <a:p>
            <a:r>
              <a:rPr lang="ru-RU" sz="2200" dirty="0"/>
              <a:t> Здесь раньше вставала земля на дыбы,</a:t>
            </a:r>
          </a:p>
          <a:p>
            <a:r>
              <a:rPr lang="ru-RU" sz="2200" dirty="0"/>
              <a:t> А нынче - гранитные плиты.</a:t>
            </a:r>
          </a:p>
          <a:p>
            <a:r>
              <a:rPr lang="ru-RU" sz="2200" dirty="0"/>
              <a:t> Здесь нет ни одной персональной судьбы -</a:t>
            </a:r>
          </a:p>
          <a:p>
            <a:r>
              <a:rPr lang="ru-RU" sz="2200" dirty="0"/>
              <a:t> Все судьбы в единую </a:t>
            </a:r>
            <a:r>
              <a:rPr lang="ru-RU" sz="2200" dirty="0" smtClean="0"/>
              <a:t>слиты…</a:t>
            </a:r>
          </a:p>
          <a:p>
            <a:pPr algn="r"/>
            <a:r>
              <a:rPr lang="ru-RU" sz="2200" dirty="0" smtClean="0"/>
              <a:t>В.С</a:t>
            </a:r>
            <a:r>
              <a:rPr lang="ru-RU" sz="2200" dirty="0"/>
              <a:t>. Высоцкий</a:t>
            </a:r>
          </a:p>
        </p:txBody>
      </p:sp>
    </p:spTree>
    <p:extLst>
      <p:ext uri="{BB962C8B-B14F-4D97-AF65-F5344CB8AC3E}">
        <p14:creationId xmlns="" xmlns:p14="http://schemas.microsoft.com/office/powerpoint/2010/main" val="3820627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56374" y="3124200"/>
            <a:ext cx="87630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>
                <a:latin typeface="Tahoma" pitchFamily="34" charset="0"/>
                <a:ea typeface="Tahoma" pitchFamily="34" charset="0"/>
                <a:cs typeface="Tahoma" pitchFamily="34" charset="0"/>
              </a:rPr>
              <a:t>«Нет больше той любви, как если кто положит душу свою за друзей </a:t>
            </a:r>
            <a:r>
              <a:rPr lang="ru-RU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своих» (Ин. 15: 13)</a:t>
            </a:r>
          </a:p>
          <a:p>
            <a:pPr algn="ctr"/>
            <a:endParaRPr lang="ru-RU" sz="2400" dirty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ctr"/>
            <a:r>
              <a:rPr lang="ru-RU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Формула справедливой войны известна издревле –</a:t>
            </a:r>
            <a:br>
              <a:rPr lang="ru-RU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</a:br>
            <a:r>
              <a:rPr lang="ru-RU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«за алтари и очаги»</a:t>
            </a:r>
          </a:p>
          <a:p>
            <a:pPr algn="ctr"/>
            <a:endParaRPr lang="ru-RU" sz="2400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r>
              <a:rPr lang="ru-RU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Алтарь здесь синоним святыни, святой веры, родной культуры. Под очагом следует понимать семью, родной дом, родную землю.</a:t>
            </a:r>
            <a:endParaRPr lang="ru-RU" sz="24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/>
        </p:blipFill>
        <p:spPr>
          <a:xfrm>
            <a:off x="2628900" y="1"/>
            <a:ext cx="3886200" cy="3631168"/>
          </a:xfrm>
          <a:prstGeom prst="rect">
            <a:avLst/>
          </a:prstGeom>
          <a:effectLst>
            <a:softEdge rad="6096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90500" y="3940076"/>
            <a:ext cx="87630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Адмирал </a:t>
            </a:r>
            <a:r>
              <a:rPr lang="ru-RU" sz="2400" dirty="0">
                <a:latin typeface="Tahoma" pitchFamily="34" charset="0"/>
                <a:ea typeface="Tahoma" pitchFamily="34" charset="0"/>
                <a:cs typeface="Tahoma" pitchFamily="34" charset="0"/>
              </a:rPr>
              <a:t>А.С. </a:t>
            </a:r>
            <a:r>
              <a:rPr lang="ru-RU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Шишков в </a:t>
            </a:r>
            <a:r>
              <a:rPr lang="ru-RU" sz="2400" dirty="0">
                <a:latin typeface="Tahoma" pitchFamily="34" charset="0"/>
                <a:ea typeface="Tahoma" pitchFamily="34" charset="0"/>
                <a:cs typeface="Tahoma" pitchFamily="34" charset="0"/>
              </a:rPr>
              <a:t>своем «Рассуждении о любви к Отечеству» </a:t>
            </a:r>
            <a:r>
              <a:rPr lang="ru-RU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писал </a:t>
            </a:r>
            <a:r>
              <a:rPr lang="ru-RU" sz="2400" dirty="0">
                <a:latin typeface="Tahoma" pitchFamily="34" charset="0"/>
                <a:ea typeface="Tahoma" pitchFamily="34" charset="0"/>
                <a:cs typeface="Tahoma" pitchFamily="34" charset="0"/>
              </a:rPr>
              <a:t>о героях времен Смуты: «Всяк из сих христолюбивых воинов, </a:t>
            </a:r>
            <a:r>
              <a:rPr lang="ru-RU" sz="24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перекрестясь</a:t>
            </a:r>
            <a:r>
              <a:rPr lang="ru-RU" sz="2400" dirty="0">
                <a:latin typeface="Tahoma" pitchFamily="34" charset="0"/>
                <a:ea typeface="Tahoma" pitchFamily="34" charset="0"/>
                <a:cs typeface="Tahoma" pitchFamily="34" charset="0"/>
              </a:rPr>
              <a:t>, становился на место убитого подле него товарища, и все сряду, увенчанные кровью, не сделав шагу назад, лежали побитые, однако не </a:t>
            </a:r>
            <a:r>
              <a:rPr lang="ru-RU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побежденные…</a:t>
            </a:r>
            <a:endParaRPr lang="ru-RU" sz="24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/>
        </p:blipFill>
        <p:spPr>
          <a:xfrm>
            <a:off x="2500746" y="303087"/>
            <a:ext cx="4142509" cy="3430713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8296998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90500" y="1419285"/>
            <a:ext cx="876300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Россия, Родина, Русь – это бескрайние поля, волнами уходящие к горизонту, и белеющие березы, которые радуют взор своей зеленой листвой; и конечно же, высокая церковь с голубыми, как небо, куполами, золотые кресты которых будто расплавлены в лучах заходящего солнца.</a:t>
            </a:r>
          </a:p>
          <a:p>
            <a:r>
              <a:rPr lang="ru-RU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…</a:t>
            </a:r>
          </a:p>
          <a:p>
            <a:r>
              <a:rPr lang="ru-RU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Любовь к великой Отчизне влечет нас преклониться пред боевой славой русского народа, который на всем протяжении своей многострадальной истории нес знамя миротворца и защитника, жертвенно полагавшего жизнь за </a:t>
            </a:r>
            <a:r>
              <a:rPr lang="ru-RU" sz="24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други</a:t>
            </a:r>
            <a:r>
              <a:rPr lang="ru-RU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своя.</a:t>
            </a:r>
          </a:p>
          <a:p>
            <a:pPr algn="r"/>
            <a:r>
              <a:rPr lang="ru-RU" sz="24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Протоиер</a:t>
            </a:r>
            <a:r>
              <a:rPr lang="ru-RU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. Артемий Владимиров</a:t>
            </a:r>
            <a:endParaRPr lang="ru-RU" sz="24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295400" y="467380"/>
            <a:ext cx="6248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Отечество</a:t>
            </a:r>
            <a:endParaRPr lang="ru-RU" sz="2800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5812855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alphaModFix amt="60000"/>
            <a:lum/>
          </a:blip>
          <a:srcRect/>
          <a:stretch>
            <a:fillRect l="-7000" r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/>
        </p:blipFill>
        <p:spPr>
          <a:xfrm>
            <a:off x="3771900" y="170814"/>
            <a:ext cx="4914900" cy="356298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66700" y="4648200"/>
            <a:ext cx="8610600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200" dirty="0"/>
              <a:t>Ранним утром 7 сентября 1812 года у деревни Бородино, в 125 километрах от Москвы, началось главное сражение Отечественной войны. На клочке земли 8 на 8 верст сошлись в смертельной схватке четверть миллиона солдат, гремели, поливая людей ядрами и картечью, 1200 пушек. Здесь решалась судьба России и всего мира.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52400" y="876181"/>
            <a:ext cx="3505200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300" b="1" dirty="0">
                <a:latin typeface="Tahoma" pitchFamily="34" charset="0"/>
                <a:ea typeface="Tahoma" pitchFamily="34" charset="0"/>
                <a:cs typeface="Tahoma" pitchFamily="34" charset="0"/>
              </a:rPr>
              <a:t>О</a:t>
            </a:r>
            <a:r>
              <a:rPr lang="ru-RU" sz="23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течественная </a:t>
            </a:r>
            <a:r>
              <a:rPr lang="ru-RU" sz="2300" b="1" dirty="0">
                <a:latin typeface="Tahoma" pitchFamily="34" charset="0"/>
                <a:ea typeface="Tahoma" pitchFamily="34" charset="0"/>
                <a:cs typeface="Tahoma" pitchFamily="34" charset="0"/>
              </a:rPr>
              <a:t>война 1812 года</a:t>
            </a:r>
          </a:p>
        </p:txBody>
      </p:sp>
    </p:spTree>
    <p:extLst>
      <p:ext uri="{BB962C8B-B14F-4D97-AF65-F5344CB8AC3E}">
        <p14:creationId xmlns="" xmlns:p14="http://schemas.microsoft.com/office/powerpoint/2010/main" val="20883759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Георгий-Победоносиц (1)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2552700" y="228600"/>
            <a:ext cx="4038600" cy="4699557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81000" y="5257800"/>
            <a:ext cx="8458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Великомученик Святой Георгий Победоносец</a:t>
            </a:r>
            <a:br>
              <a:rPr lang="ru-RU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</a:br>
            <a:r>
              <a:rPr lang="ru-RU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является покровителем православных воинов</a:t>
            </a:r>
            <a:br>
              <a:rPr lang="ru-RU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</a:br>
            <a:r>
              <a:rPr lang="ru-RU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нашего Отечества</a:t>
            </a:r>
            <a:endParaRPr lang="ru-RU" sz="2400" dirty="0">
              <a:solidFill>
                <a:schemeClr val="tx1">
                  <a:lumMod val="95000"/>
                  <a:lumOff val="5000"/>
                </a:schemeClr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571500"/>
            <a:ext cx="3414268" cy="54483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733800" y="1305342"/>
            <a:ext cx="5257800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/>
              <a:t>Орден Святого Великомученика </a:t>
            </a:r>
            <a:r>
              <a:rPr lang="ru-RU" sz="2400" b="1" dirty="0"/>
              <a:t>и </a:t>
            </a:r>
            <a:r>
              <a:rPr lang="ru-RU" sz="2400" b="1" dirty="0" smtClean="0"/>
              <a:t>Победоносца Георгия </a:t>
            </a:r>
            <a:r>
              <a:rPr lang="ru-RU" sz="2400" dirty="0" smtClean="0"/>
              <a:t>— </a:t>
            </a:r>
            <a:r>
              <a:rPr lang="ru-RU" sz="2400" dirty="0"/>
              <a:t>высшая военная награда Российской империи</a:t>
            </a:r>
            <a:r>
              <a:rPr lang="ru-RU" sz="2400" dirty="0" smtClean="0"/>
              <a:t>.</a:t>
            </a:r>
          </a:p>
          <a:p>
            <a:r>
              <a:rPr lang="ru-RU" sz="2200" dirty="0"/>
              <a:t>Учреждён императрицей Екатериной </a:t>
            </a:r>
            <a:r>
              <a:rPr lang="ru-RU" sz="2200" dirty="0" smtClean="0"/>
              <a:t>II</a:t>
            </a:r>
            <a:br>
              <a:rPr lang="ru-RU" sz="2200" dirty="0" smtClean="0"/>
            </a:br>
            <a:r>
              <a:rPr lang="ru-RU" sz="2200" dirty="0" smtClean="0"/>
              <a:t>7 декабря 1769 года </a:t>
            </a:r>
            <a:r>
              <a:rPr lang="ru-RU" sz="2200" dirty="0"/>
              <a:t>в честь Святого Георгия для отличия офицеров за заслуги на поле боя и выслугу в воинских чинах</a:t>
            </a:r>
            <a:r>
              <a:rPr lang="ru-RU" sz="2200" dirty="0" smtClean="0"/>
              <a:t>.</a:t>
            </a:r>
          </a:p>
          <a:p>
            <a:r>
              <a:rPr lang="ru-RU" sz="2200" dirty="0"/>
              <a:t>В </a:t>
            </a:r>
            <a:r>
              <a:rPr lang="ru-RU" sz="2200" dirty="0" smtClean="0"/>
              <a:t>советский период </a:t>
            </a:r>
            <a:r>
              <a:rPr lang="ru-RU" sz="2200" dirty="0"/>
              <a:t>орден был упразднён после Октябрьской революции 1917 года</a:t>
            </a:r>
            <a:r>
              <a:rPr lang="ru-RU" sz="2200" dirty="0" smtClean="0"/>
              <a:t>.</a:t>
            </a:r>
          </a:p>
          <a:p>
            <a:r>
              <a:rPr lang="ru-RU" sz="2200" dirty="0" smtClean="0"/>
              <a:t>С 8 августа </a:t>
            </a:r>
            <a:r>
              <a:rPr lang="ru-RU" sz="2200" dirty="0"/>
              <a:t>2000 </a:t>
            </a:r>
            <a:r>
              <a:rPr lang="ru-RU" sz="2200" dirty="0" smtClean="0"/>
              <a:t>года </a:t>
            </a:r>
            <a:r>
              <a:rPr lang="ru-RU" sz="2200" dirty="0"/>
              <a:t>орден Святого Георгия восстановлен в качестве </a:t>
            </a:r>
            <a:r>
              <a:rPr lang="ru-RU" sz="2200" dirty="0" smtClean="0"/>
              <a:t>высшей военной </a:t>
            </a:r>
            <a:r>
              <a:rPr lang="ru-RU" sz="2200" dirty="0"/>
              <a:t>награды Российской </a:t>
            </a:r>
            <a:r>
              <a:rPr lang="ru-RU" sz="2200" dirty="0" smtClean="0"/>
              <a:t>Федерации.</a:t>
            </a:r>
            <a:endParaRPr lang="ru-RU" sz="2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8100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60000" r="100000" b="20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967</TotalTime>
  <Words>704</Words>
  <Application>Microsoft Office PowerPoint</Application>
  <PresentationFormat>Экран (4:3)</PresentationFormat>
  <Paragraphs>53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Office Theme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Кабинет безопасности</dc:creator>
  <cp:lastModifiedBy>AL</cp:lastModifiedBy>
  <cp:revision>65</cp:revision>
  <dcterms:created xsi:type="dcterms:W3CDTF">2015-05-02T04:14:54Z</dcterms:created>
  <dcterms:modified xsi:type="dcterms:W3CDTF">2016-01-09T09:33:27Z</dcterms:modified>
</cp:coreProperties>
</file>