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59" r:id="rId5"/>
    <p:sldId id="260" r:id="rId6"/>
    <p:sldId id="261" r:id="rId7"/>
    <p:sldId id="262" r:id="rId8"/>
    <p:sldId id="256" r:id="rId9"/>
    <p:sldId id="263" r:id="rId10"/>
    <p:sldId id="264" r:id="rId11"/>
    <p:sldId id="265" r:id="rId12"/>
    <p:sldId id="266" r:id="rId13"/>
    <p:sldId id="268"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42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EF0AAE12-07CB-4154-9118-60A667F49A1D}" type="datetimeFigureOut">
              <a:rPr lang="ru-RU"/>
              <a:pPr>
                <a:defRPr/>
              </a:pPr>
              <a:t>11.01.2016</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B23DBB0F-5860-4046-BD7F-D2557552CC2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34149550-2E19-4FD4-AE07-0501D3DFD4E8}" type="datetimeFigureOut">
              <a:rPr lang="ru-RU"/>
              <a:pPr>
                <a:defRPr/>
              </a:pPr>
              <a:t>11.01.2016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279D46-7A8A-4976-8612-932DB467B0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0F96B6AE-3467-4CEB-BC22-D59F74C85F99}" type="datetimeFigureOut">
              <a:rPr lang="ru-RU"/>
              <a:pPr>
                <a:defRPr/>
              </a:pPr>
              <a:t>11.01.2016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8D641F-7B80-4A90-8091-15D8A0CAB90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B1733229-6EC4-4B2A-B725-8A899D525089}" type="datetimeFigureOut">
              <a:rPr lang="ru-RU"/>
              <a:pPr>
                <a:defRPr/>
              </a:pPr>
              <a:t>11.01.2016</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BCF064EC-5C9D-45D6-92A3-43B6EDC1D05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50A837E2-533C-461F-A533-AE4FDF8CFC1E}" type="datetimeFigureOut">
              <a:rPr lang="ru-RU"/>
              <a:pPr>
                <a:defRPr/>
              </a:pPr>
              <a:t>11.01.2016</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81CCBA0B-F81C-4F79-954C-25FE4A214FE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0"/>
          <p:cNvSpPr>
            <a:spLocks noGrp="1"/>
          </p:cNvSpPr>
          <p:nvPr>
            <p:ph type="dt" sz="half" idx="10"/>
          </p:nvPr>
        </p:nvSpPr>
        <p:spPr/>
        <p:txBody>
          <a:bodyPr/>
          <a:lstStyle>
            <a:lvl1pPr>
              <a:defRPr/>
            </a:lvl1pPr>
          </a:lstStyle>
          <a:p>
            <a:pPr>
              <a:defRPr/>
            </a:pPr>
            <a:fld id="{7ED6A033-557B-4C81-9071-66567B447D78}" type="datetimeFigureOut">
              <a:rPr lang="ru-RU"/>
              <a:pPr>
                <a:defRPr/>
              </a:pPr>
              <a:t>11.01.2016</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5D4E83ED-4052-4629-8FEF-F9F962B79C5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84DDCD83-B01A-4475-978A-BF96A8AB03B2}" type="datetimeFigureOut">
              <a:rPr lang="ru-RU"/>
              <a:pPr>
                <a:defRPr/>
              </a:pPr>
              <a:t>11.01.2016</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A53806A5-57CC-402E-8BB0-DE01F5F2807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1"/>
          <p:cNvSpPr>
            <a:spLocks noGrp="1"/>
          </p:cNvSpPr>
          <p:nvPr>
            <p:ph type="dt" sz="half" idx="10"/>
          </p:nvPr>
        </p:nvSpPr>
        <p:spPr/>
        <p:txBody>
          <a:bodyPr/>
          <a:lstStyle>
            <a:lvl1pPr>
              <a:defRPr/>
            </a:lvl1pPr>
          </a:lstStyle>
          <a:p>
            <a:pPr>
              <a:defRPr/>
            </a:pPr>
            <a:fld id="{206DF4A6-A57F-4B99-8E5F-F545D2E1D35D}" type="datetimeFigureOut">
              <a:rPr lang="ru-RU"/>
              <a:pPr>
                <a:defRPr/>
              </a:pPr>
              <a:t>11.01.2016</a:t>
            </a:fld>
            <a:endParaRPr lang="ru-RU"/>
          </a:p>
        </p:txBody>
      </p:sp>
      <p:sp>
        <p:nvSpPr>
          <p:cNvPr id="4" name="Нижний колонтитул 20"/>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B6E0489-977F-4A96-A4F8-3E4DD9A8E65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3A1AA678-3D93-4B00-BDF2-48A14577B771}" type="datetimeFigureOut">
              <a:rPr lang="ru-RU"/>
              <a:pPr>
                <a:defRPr/>
              </a:pPr>
              <a:t>11.01.2016</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C33AE8B8-35F6-41A2-927B-B91C6FD9D06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7A190177-D40F-4D2B-BEC9-5A8BB8D15BE9}" type="datetimeFigureOut">
              <a:rPr lang="ru-RU"/>
              <a:pPr>
                <a:defRPr/>
              </a:pPr>
              <a:t>11.01.2016</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CF6D92AA-2EE7-4775-857A-03638FD23E6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CB7737B3-DFC1-47A7-97A2-FC7B2D14E44D}" type="datetimeFigureOut">
              <a:rPr lang="ru-RU"/>
              <a:pPr>
                <a:defRPr/>
              </a:pPr>
              <a:t>11.01.2016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8626F18D-208D-4A63-84A9-4C4442CE2B2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17458CF8-BB63-4FA4-A2D6-41276D31372E}" type="datetimeFigureOut">
              <a:rPr lang="ru-RU"/>
              <a:pPr>
                <a:defRPr/>
              </a:pPr>
              <a:t>11.01.2016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100F1258-E220-4A24-804E-51131A98B1DF}"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2328863"/>
          </a:xfrm>
        </p:spPr>
        <p:txBody>
          <a:bodyPr>
            <a:noAutofit/>
          </a:bodyPr>
          <a:lstStyle/>
          <a:p>
            <a:pPr algn="ctr" fontAlgn="auto">
              <a:spcAft>
                <a:spcPts val="0"/>
              </a:spcAft>
              <a:defRPr/>
            </a:pPr>
            <a:r>
              <a:rPr lang="ru-RU" sz="28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Отдел  моховидные. Особенности строения и жизнедеятельности</a:t>
            </a:r>
            <a:endParaRPr lang="ru-RU" sz="2800" b="1"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88" y="214313"/>
            <a:ext cx="3000375" cy="442912"/>
          </a:xfrm>
        </p:spPr>
        <p:txBody>
          <a:bodyPr>
            <a:noAutofit/>
          </a:bodyPr>
          <a:lstStyle/>
          <a:p>
            <a:pPr algn="ctr" fontAlgn="auto">
              <a:spcAft>
                <a:spcPts val="0"/>
              </a:spcAft>
              <a:defRPr/>
            </a:pPr>
            <a:r>
              <a:rPr lang="ru-RU" sz="2400"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печеночники</a:t>
            </a:r>
            <a:endParaRPr lang="ru-RU" sz="2400"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
        <p:nvSpPr>
          <p:cNvPr id="6" name="Текст 5"/>
          <p:cNvSpPr>
            <a:spLocks noGrp="1"/>
          </p:cNvSpPr>
          <p:nvPr>
            <p:ph type="body" idx="2"/>
          </p:nvPr>
        </p:nvSpPr>
        <p:spPr>
          <a:xfrm>
            <a:off x="3286125" y="1214438"/>
            <a:ext cx="3008313" cy="4800600"/>
          </a:xfrm>
        </p:spPr>
        <p:txBody>
          <a:bodyPr>
            <a:normAutofit/>
          </a:bodyPr>
          <a:lstStyle/>
          <a:p>
            <a:pPr algn="just">
              <a:spcBef>
                <a:spcPct val="0"/>
              </a:spcBef>
              <a:buClrTx/>
              <a:buSzTx/>
            </a:pPr>
            <a:r>
              <a:rPr lang="ru-RU" sz="1300" smtClean="0">
                <a:solidFill>
                  <a:srgbClr val="000000"/>
                </a:solidFill>
                <a:latin typeface="Times New Roman" pitchFamily="18" charset="0"/>
                <a:cs typeface="Times New Roman" pitchFamily="18" charset="0"/>
              </a:rPr>
              <a:t>Печёночные мхи — мелкие и нежные мохообразные растения.</a:t>
            </a:r>
            <a:endParaRPr lang="ru-RU" sz="1900" smtClean="0">
              <a:solidFill>
                <a:schemeClr val="tx1"/>
              </a:solidFill>
              <a:latin typeface="Times New Roman" pitchFamily="18" charset="0"/>
              <a:cs typeface="Times New Roman" pitchFamily="18" charset="0"/>
            </a:endParaRPr>
          </a:p>
          <a:p>
            <a:pPr algn="just" eaLnBrk="0" hangingPunct="0">
              <a:spcBef>
                <a:spcPct val="0"/>
              </a:spcBef>
              <a:buClrTx/>
              <a:buSzTx/>
            </a:pPr>
            <a:r>
              <a:rPr lang="ru-RU" sz="1300" smtClean="0">
                <a:solidFill>
                  <a:srgbClr val="000000"/>
                </a:solidFill>
                <a:latin typeface="Times New Roman" pitchFamily="18" charset="0"/>
                <a:cs typeface="Times New Roman" pitchFamily="18" charset="0"/>
              </a:rPr>
              <a:t>Одни из них снабжены стебельками и листьями, лишенными всяких жилок и расположенными в два или три ряда; те, что находятся на стороне, обращенной к почве, чешуевидны и совершенно другой формы, чем остальные. Верхние листья, располагаясь обыкновенно в два ряда, имеют две лопасти, из которых одна маленькая принимает особую форму и пригнута книзу. Таковы листостебельные печёночницы.</a:t>
            </a:r>
            <a:endParaRPr lang="ru-RU" sz="1900" smtClean="0">
              <a:solidFill>
                <a:schemeClr val="tx1"/>
              </a:solidFill>
              <a:latin typeface="Times New Roman" pitchFamily="18" charset="0"/>
              <a:cs typeface="Times New Roman" pitchFamily="18" charset="0"/>
            </a:endParaRPr>
          </a:p>
          <a:p>
            <a:pPr algn="just" eaLnBrk="0" hangingPunct="0">
              <a:spcBef>
                <a:spcPct val="0"/>
              </a:spcBef>
              <a:buClrTx/>
              <a:buSzTx/>
            </a:pPr>
            <a:r>
              <a:rPr lang="ru-RU" sz="1300" smtClean="0">
                <a:solidFill>
                  <a:srgbClr val="000000"/>
                </a:solidFill>
                <a:latin typeface="Times New Roman" pitchFamily="18" charset="0"/>
                <a:cs typeface="Times New Roman" pitchFamily="18" charset="0"/>
              </a:rPr>
              <a:t>Другие представляют плоское или плосковатое слоевище, распростёртое на земле или даже плавающее на воде. Это слоевище обыкновенно ветвится развилисто, тёмно-зелёного цвета и несёт у некоторых, на нижней стороне, нежные чешуйки, расположенные в два ряда и соответствующие, очевидно, листьям.</a:t>
            </a:r>
            <a:endParaRPr lang="ru-RU" sz="3000" smtClean="0">
              <a:solidFill>
                <a:schemeClr val="tx1"/>
              </a:solidFill>
              <a:latin typeface="Times New Roman" pitchFamily="18" charset="0"/>
              <a:cs typeface="Times New Roman" pitchFamily="18" charset="0"/>
            </a:endParaRPr>
          </a:p>
          <a:p>
            <a:pPr algn="just"/>
            <a:endParaRPr lang="ru-RU" sz="1300" smtClean="0">
              <a:latin typeface="Times New Roman" pitchFamily="18" charset="0"/>
              <a:cs typeface="Times New Roman" pitchFamily="18" charset="0"/>
            </a:endParaRPr>
          </a:p>
        </p:txBody>
      </p:sp>
      <p:pic>
        <p:nvPicPr>
          <p:cNvPr id="4" name="Содержимое 3" descr="печеночные мхи.jpg"/>
          <p:cNvPicPr>
            <a:picLocks noGrp="1" noChangeAspect="1"/>
          </p:cNvPicPr>
          <p:nvPr>
            <p:ph sz="half" idx="1"/>
          </p:nvPr>
        </p:nvPicPr>
        <p:blipFill>
          <a:blip r:embed="rId2" cstate="print"/>
          <a:stretch>
            <a:fillRect/>
          </a:stretch>
        </p:blipFill>
        <p:spPr>
          <a:xfrm>
            <a:off x="6429388" y="857232"/>
            <a:ext cx="2255853" cy="3158194"/>
          </a:xfrm>
          <a:ln w="88900" cap="sq" cmpd="thickThin">
            <a:solidFill>
              <a:srgbClr val="000000"/>
            </a:solidFill>
          </a:ln>
          <a:effectLst>
            <a:innerShdw blurRad="76200">
              <a:srgbClr val="000000"/>
            </a:innerShdw>
          </a:effectLst>
        </p:spPr>
      </p:pic>
      <p:pic>
        <p:nvPicPr>
          <p:cNvPr id="7" name="Содержимое 3" descr="юнгерманиевые.jpg"/>
          <p:cNvPicPr>
            <a:picLocks noChangeAspect="1"/>
          </p:cNvPicPr>
          <p:nvPr/>
        </p:nvPicPr>
        <p:blipFill>
          <a:blip r:embed="rId3" cstate="print"/>
          <a:stretch>
            <a:fillRect/>
          </a:stretch>
        </p:blipFill>
        <p:spPr>
          <a:xfrm>
            <a:off x="285720" y="857232"/>
            <a:ext cx="3071834" cy="20888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Прямоугольник 7"/>
          <p:cNvSpPr/>
          <p:nvPr/>
        </p:nvSpPr>
        <p:spPr>
          <a:xfrm>
            <a:off x="571472" y="3143248"/>
            <a:ext cx="2235805" cy="338554"/>
          </a:xfrm>
          <a:prstGeom prst="rect">
            <a:avLst/>
          </a:prstGeom>
          <a:noFill/>
        </p:spPr>
        <p:txBody>
          <a:bodyPr wrap="none">
            <a:spAutoFit/>
          </a:bodyPr>
          <a:lstStyle/>
          <a:p>
            <a:pPr algn="ctr" fontAlgn="auto">
              <a:spcBef>
                <a:spcPts val="0"/>
              </a:spcBef>
              <a:spcAft>
                <a:spcPts val="0"/>
              </a:spcAft>
              <a:defRPr/>
            </a:pPr>
            <a:r>
              <a:rPr lang="ru-RU"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юнгерманиевые</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457200"/>
            <a:ext cx="8686800" cy="841375"/>
          </a:xfrm>
        </p:spPr>
        <p:txBody>
          <a:bodyPr/>
          <a:lstStyle/>
          <a:p>
            <a:pPr algn="just" fontAlgn="auto">
              <a:spcAft>
                <a:spcPts val="0"/>
              </a:spcAft>
              <a:defRPr/>
            </a:pPr>
            <a:r>
              <a:rPr lang="ru-RU" sz="32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листостебельные</a:t>
            </a:r>
            <a:endParaRPr lang="ru-RU" sz="3200" b="1"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
        <p:nvSpPr>
          <p:cNvPr id="23554" name="Содержимое 4"/>
          <p:cNvSpPr>
            <a:spLocks noGrp="1"/>
          </p:cNvSpPr>
          <p:nvPr>
            <p:ph sz="half" idx="2"/>
          </p:nvPr>
        </p:nvSpPr>
        <p:spPr>
          <a:xfrm>
            <a:off x="2928938" y="1214438"/>
            <a:ext cx="3714750" cy="2857500"/>
          </a:xfrm>
        </p:spPr>
        <p:txBody>
          <a:bodyPr/>
          <a:lstStyle/>
          <a:p>
            <a:pPr algn="just"/>
            <a:r>
              <a:rPr lang="ru-RU" sz="1800" smtClean="0">
                <a:solidFill>
                  <a:schemeClr val="tx1"/>
                </a:solidFill>
                <a:latin typeface="Times New Roman" pitchFamily="18" charset="0"/>
                <a:cs typeface="Times New Roman" pitchFamily="18" charset="0"/>
              </a:rPr>
              <a:t>Стебель у сфагнов прямостоячий, но отдельные растения не способны расти прямо из-за отсутствия механической ткани. Поэтому сфагнум всегда растет дернинками, в которых отдельные растения опираются друг на друга веточками, растущими из стебля горизонтально, подобно тому, как могут опираться, обнявшись, друг другу на плечи люди. На верхушке стебля находится более или менее компактная головка, состоящая из скученных вокруг точки роста коротких молодых веточек. </a:t>
            </a:r>
          </a:p>
        </p:txBody>
      </p:sp>
      <p:pic>
        <p:nvPicPr>
          <p:cNvPr id="8" name="Рисунок 7" descr="Рис. 3. Растения сфагнов, объединенные в дернинку"/>
          <p:cNvPicPr/>
          <p:nvPr/>
        </p:nvPicPr>
        <p:blipFill>
          <a:blip r:embed="rId2"/>
          <a:srcRect/>
          <a:stretch>
            <a:fillRect/>
          </a:stretch>
        </p:blipFill>
        <p:spPr bwMode="auto">
          <a:xfrm>
            <a:off x="6715125" y="1428750"/>
            <a:ext cx="2190750" cy="1628775"/>
          </a:xfrm>
          <a:prstGeom prst="rect">
            <a:avLst/>
          </a:prstGeom>
          <a:ln>
            <a:noFill/>
          </a:ln>
          <a:effectLst>
            <a:outerShdw blurRad="190500" algn="tl" rotWithShape="0">
              <a:srgbClr val="000000">
                <a:alpha val="70000"/>
              </a:srgbClr>
            </a:outerShdw>
          </a:effectLst>
        </p:spPr>
      </p:pic>
      <p:sp>
        <p:nvSpPr>
          <p:cNvPr id="23556" name="Прямоугольник 8"/>
          <p:cNvSpPr>
            <a:spLocks noChangeArrowheads="1"/>
          </p:cNvSpPr>
          <p:nvPr/>
        </p:nvSpPr>
        <p:spPr bwMode="auto">
          <a:xfrm>
            <a:off x="7000875" y="3214688"/>
            <a:ext cx="1500188" cy="609600"/>
          </a:xfrm>
          <a:prstGeom prst="rect">
            <a:avLst/>
          </a:prstGeom>
          <a:noFill/>
          <a:ln w="9525">
            <a:noFill/>
            <a:miter lim="800000"/>
            <a:headEnd/>
            <a:tailEnd/>
          </a:ln>
        </p:spPr>
        <p:txBody>
          <a:bodyPr>
            <a:spAutoFit/>
          </a:bodyPr>
          <a:lstStyle/>
          <a:p>
            <a:pPr algn="just"/>
            <a:r>
              <a:rPr lang="ru-RU" sz="1100">
                <a:latin typeface="Times New Roman" pitchFamily="18" charset="0"/>
                <a:cs typeface="Times New Roman" pitchFamily="18" charset="0"/>
              </a:rPr>
              <a:t>Растения сфагнов, </a:t>
            </a:r>
          </a:p>
          <a:p>
            <a:pPr algn="just"/>
            <a:r>
              <a:rPr lang="ru-RU" sz="1100">
                <a:latin typeface="Times New Roman" pitchFamily="18" charset="0"/>
                <a:cs typeface="Times New Roman" pitchFamily="18" charset="0"/>
              </a:rPr>
              <a:t>объединенные в </a:t>
            </a:r>
          </a:p>
          <a:p>
            <a:pPr algn="just"/>
            <a:r>
              <a:rPr lang="ru-RU" sz="1100">
                <a:latin typeface="Times New Roman" pitchFamily="18" charset="0"/>
                <a:cs typeface="Times New Roman" pitchFamily="18" charset="0"/>
              </a:rPr>
              <a:t>дернинку</a:t>
            </a:r>
          </a:p>
        </p:txBody>
      </p:sp>
      <p:pic>
        <p:nvPicPr>
          <p:cNvPr id="10" name="Рисунок 9" descr="Рис. 4. Головки сфагновых мхов"/>
          <p:cNvPicPr/>
          <p:nvPr/>
        </p:nvPicPr>
        <p:blipFill>
          <a:blip r:embed="rId3"/>
          <a:srcRect/>
          <a:stretch>
            <a:fillRect/>
          </a:stretch>
        </p:blipFill>
        <p:spPr bwMode="auto">
          <a:xfrm>
            <a:off x="571500" y="1500188"/>
            <a:ext cx="2286000" cy="1571625"/>
          </a:xfrm>
          <a:prstGeom prst="rect">
            <a:avLst/>
          </a:prstGeom>
          <a:ln>
            <a:noFill/>
          </a:ln>
          <a:effectLst>
            <a:outerShdw blurRad="292100" dist="139700" dir="2700000" algn="tl" rotWithShape="0">
              <a:srgbClr val="333333">
                <a:alpha val="65000"/>
              </a:srgbClr>
            </a:outerShdw>
          </a:effectLst>
        </p:spPr>
      </p:pic>
      <p:sp>
        <p:nvSpPr>
          <p:cNvPr id="23558" name="Прямоугольник 10"/>
          <p:cNvSpPr>
            <a:spLocks noChangeArrowheads="1"/>
          </p:cNvSpPr>
          <p:nvPr/>
        </p:nvSpPr>
        <p:spPr bwMode="auto">
          <a:xfrm>
            <a:off x="785813" y="3214688"/>
            <a:ext cx="1704975" cy="261937"/>
          </a:xfrm>
          <a:prstGeom prst="rect">
            <a:avLst/>
          </a:prstGeom>
          <a:noFill/>
          <a:ln w="9525">
            <a:noFill/>
            <a:miter lim="800000"/>
            <a:headEnd/>
            <a:tailEnd/>
          </a:ln>
        </p:spPr>
        <p:txBody>
          <a:bodyPr wrap="none">
            <a:spAutoFit/>
          </a:bodyPr>
          <a:lstStyle/>
          <a:p>
            <a:pPr algn="just"/>
            <a:r>
              <a:rPr lang="ru-RU" sz="1100">
                <a:latin typeface="Times New Roman" pitchFamily="18" charset="0"/>
                <a:cs typeface="Times New Roman" pitchFamily="18" charset="0"/>
              </a:rPr>
              <a:t>Головки сфагновых мхов</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857250"/>
            <a:ext cx="3214688" cy="757238"/>
          </a:xfrm>
        </p:spPr>
        <p:txBody>
          <a:bodyPr>
            <a:normAutofit fontScale="90000"/>
          </a:bodyPr>
          <a:lstStyle/>
          <a:p>
            <a:pPr fontAlgn="auto">
              <a:spcAft>
                <a:spcPts val="0"/>
              </a:spcAft>
              <a:defRPr/>
            </a:pPr>
            <a:r>
              <a:rPr lang="ru-RU" sz="32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Закрепление</a:t>
            </a:r>
            <a:endParaRPr lang="ru-RU" sz="3200" b="1"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pic>
        <p:nvPicPr>
          <p:cNvPr id="24578" name="Содержимое 6" descr="таблица мхи 1.jpg"/>
          <p:cNvPicPr>
            <a:picLocks noGrp="1" noChangeAspect="1"/>
          </p:cNvPicPr>
          <p:nvPr>
            <p:ph sz="half" idx="1"/>
          </p:nvPr>
        </p:nvPicPr>
        <p:blipFill>
          <a:blip r:embed="rId2"/>
          <a:srcRect/>
          <a:stretch>
            <a:fillRect/>
          </a:stretch>
        </p:blipFill>
        <p:spPr>
          <a:xfrm>
            <a:off x="4071938" y="1500188"/>
            <a:ext cx="4087812" cy="4724400"/>
          </a:xfrm>
        </p:spPr>
      </p:pic>
      <p:sp>
        <p:nvSpPr>
          <p:cNvPr id="24579" name="Прямоугольник 8"/>
          <p:cNvSpPr>
            <a:spLocks noChangeArrowheads="1"/>
          </p:cNvSpPr>
          <p:nvPr/>
        </p:nvSpPr>
        <p:spPr bwMode="auto">
          <a:xfrm>
            <a:off x="4071938" y="1214438"/>
            <a:ext cx="4643437" cy="307975"/>
          </a:xfrm>
          <a:prstGeom prst="rect">
            <a:avLst/>
          </a:prstGeom>
          <a:noFill/>
          <a:ln w="9525">
            <a:noFill/>
            <a:miter lim="800000"/>
            <a:headEnd/>
            <a:tailEnd/>
          </a:ln>
        </p:spPr>
        <p:txBody>
          <a:bodyPr>
            <a:spAutoFit/>
          </a:bodyPr>
          <a:lstStyle/>
          <a:p>
            <a:r>
              <a:rPr lang="ru-RU" sz="1400">
                <a:latin typeface="Times New Roman" pitchFamily="18" charset="0"/>
                <a:cs typeface="Times New Roman" pitchFamily="18" charset="0"/>
              </a:rPr>
              <a:t>Определите части мхов, отмеченные цифрами 1-6.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14313"/>
            <a:ext cx="8686800" cy="841375"/>
          </a:xfrm>
        </p:spPr>
        <p:txBody>
          <a:bodyPr/>
          <a:lstStyle/>
          <a:p>
            <a:pPr algn="ctr" fontAlgn="auto">
              <a:spcAft>
                <a:spcPts val="0"/>
              </a:spcAft>
              <a:defRPr/>
            </a:pPr>
            <a:r>
              <a:rPr lang="ru-RU"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Решите задачи</a:t>
            </a:r>
            <a:r>
              <a:rPr lang="en-US"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a:t>
            </a:r>
            <a:endParaRPr lang="ru-RU" b="1"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
        <p:nvSpPr>
          <p:cNvPr id="3" name="Содержимое 2"/>
          <p:cNvSpPr>
            <a:spLocks noGrp="1"/>
          </p:cNvSpPr>
          <p:nvPr>
            <p:ph sz="half" idx="1"/>
          </p:nvPr>
        </p:nvSpPr>
        <p:spPr>
          <a:xfrm>
            <a:off x="285750" y="1285875"/>
            <a:ext cx="4191000" cy="4724400"/>
          </a:xfrm>
        </p:spPr>
        <p:txBody>
          <a:bodyPr>
            <a:normAutofit fontScale="92500" lnSpcReduction="10000"/>
          </a:bodyPr>
          <a:lstStyle/>
          <a:p>
            <a:pPr algn="just" fontAlgn="auto">
              <a:spcAft>
                <a:spcPts val="0"/>
              </a:spcAft>
              <a:buFont typeface="Wingdings 2"/>
              <a:buChar char=""/>
              <a:defRPr/>
            </a:pPr>
            <a:r>
              <a:rPr lang="ru-RU" sz="2000" dirty="0" smtClean="0">
                <a:latin typeface="Times New Roman" pitchFamily="18" charset="0"/>
                <a:cs typeface="Times New Roman" pitchFamily="18" charset="0"/>
              </a:rPr>
              <a:t>Весной, во время таяния снега, из болота, образованного сфагновыми мхами, никакие ручьи не вытекают. Как вы думаете почему?</a:t>
            </a:r>
          </a:p>
          <a:p>
            <a:pPr algn="just" fontAlgn="auto">
              <a:spcAft>
                <a:spcPts val="0"/>
              </a:spcAft>
              <a:buFont typeface="Wingdings 2"/>
              <a:buChar char=""/>
              <a:defRPr/>
            </a:pPr>
            <a:r>
              <a:rPr lang="ru-RU" sz="2000" dirty="0" smtClean="0">
                <a:latin typeface="Times New Roman" pitchFamily="18" charset="0"/>
                <a:cs typeface="Times New Roman" pitchFamily="18" charset="0"/>
              </a:rPr>
              <a:t>На торфоразработках </a:t>
            </a:r>
            <a:r>
              <a:rPr lang="ru-RU" sz="2000" dirty="0" err="1" smtClean="0">
                <a:latin typeface="Times New Roman" pitchFamily="18" charset="0"/>
                <a:cs typeface="Times New Roman" pitchFamily="18" charset="0"/>
              </a:rPr>
              <a:t>Брянщины</a:t>
            </a:r>
            <a:r>
              <a:rPr lang="ru-RU" sz="2000" dirty="0" smtClean="0">
                <a:latin typeface="Times New Roman" pitchFamily="18" charset="0"/>
                <a:cs typeface="Times New Roman" pitchFamily="18" charset="0"/>
              </a:rPr>
              <a:t> в 1986 году нашли самолет времен Великой Отечественной войны, вместе с летчиком, и дочь летчика увидела отца таким, каким он был молодым. Дайте объяснение этому явлению.</a:t>
            </a:r>
            <a:endParaRPr lang="ru-RU" sz="20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3438" y="1214438"/>
            <a:ext cx="4143375" cy="4714875"/>
          </a:xfrm>
        </p:spPr>
        <p:txBody>
          <a:bodyPr>
            <a:normAutofit fontScale="92500" lnSpcReduction="10000"/>
          </a:bodyPr>
          <a:lstStyle/>
          <a:p>
            <a:pPr algn="just" fontAlgn="auto">
              <a:spcAft>
                <a:spcPts val="0"/>
              </a:spcAft>
              <a:buFont typeface="Wingdings 2"/>
              <a:buChar char=""/>
              <a:defRPr/>
            </a:pPr>
            <a:r>
              <a:rPr lang="ru-RU" sz="2000" dirty="0" smtClean="0">
                <a:latin typeface="Times New Roman" pitchFamily="18" charset="0"/>
                <a:cs typeface="Times New Roman" pitchFamily="18" charset="0"/>
              </a:rPr>
              <a:t>Покрывая почву сплошным ковром, кукушкин лен вытесняет другие мхи, что может вызвать заболачивание почвы. Почему так происходит?</a:t>
            </a:r>
          </a:p>
          <a:p>
            <a:pPr algn="just" fontAlgn="auto">
              <a:spcAft>
                <a:spcPts val="0"/>
              </a:spcAft>
              <a:buFont typeface="Wingdings 2"/>
              <a:buChar char=""/>
              <a:defRPr/>
            </a:pPr>
            <a:r>
              <a:rPr lang="ru-RU" sz="2000" dirty="0" smtClean="0">
                <a:latin typeface="Times New Roman" pitchFamily="18" charset="0"/>
                <a:cs typeface="Times New Roman" pitchFamily="18" charset="0"/>
              </a:rPr>
              <a:t>После экскурсии в классе возникла дискуссия, как возникает торфяное болото. Одна группа утверждала, что болото возникает вследствие зарастания водоемов. Вторая группа утверждала, что сами растения способствуют  заболачиванию, понижению местности и постепенному появлению торфа. Кто из них прав?</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789195" y="1214422"/>
            <a:ext cx="5878533" cy="34163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7200" b="1" spc="50" dirty="0">
                <a:ln w="11430"/>
                <a:solidFill>
                  <a:srgbClr val="FFC000"/>
                </a:solidFill>
                <a:effectLst>
                  <a:outerShdw blurRad="76200" dist="50800" dir="5400000" algn="tl" rotWithShape="0">
                    <a:srgbClr val="000000">
                      <a:alpha val="65000"/>
                    </a:srgbClr>
                  </a:outerShdw>
                </a:effectLst>
                <a:latin typeface="Times New Roman" pitchFamily="18" charset="0"/>
                <a:cs typeface="Times New Roman" pitchFamily="18" charset="0"/>
              </a:rPr>
              <a:t>СПАСИБО</a:t>
            </a:r>
          </a:p>
          <a:p>
            <a:pPr algn="ctr" fontAlgn="auto">
              <a:spcBef>
                <a:spcPts val="0"/>
              </a:spcBef>
              <a:spcAft>
                <a:spcPts val="0"/>
              </a:spcAft>
              <a:defRPr/>
            </a:pPr>
            <a:r>
              <a:rPr lang="ru-RU" sz="7200" b="1" spc="50" dirty="0">
                <a:ln w="11430"/>
                <a:solidFill>
                  <a:srgbClr val="FFC000"/>
                </a:solidFill>
                <a:effectLst>
                  <a:outerShdw blurRad="76200" dist="50800" dir="5400000" algn="tl" rotWithShape="0">
                    <a:srgbClr val="000000">
                      <a:alpha val="65000"/>
                    </a:srgbClr>
                  </a:outerShdw>
                </a:effectLst>
                <a:latin typeface="Times New Roman" pitchFamily="18" charset="0"/>
                <a:cs typeface="Times New Roman" pitchFamily="18" charset="0"/>
              </a:rPr>
              <a:t>ЗА</a:t>
            </a:r>
          </a:p>
          <a:p>
            <a:pPr algn="ctr" fontAlgn="auto">
              <a:spcBef>
                <a:spcPts val="0"/>
              </a:spcBef>
              <a:spcAft>
                <a:spcPts val="0"/>
              </a:spcAft>
              <a:defRPr/>
            </a:pPr>
            <a:r>
              <a:rPr lang="ru-RU" sz="7200" b="1" spc="50" dirty="0">
                <a:ln w="11430"/>
                <a:solidFill>
                  <a:srgbClr val="FFC000"/>
                </a:solidFill>
                <a:effectLst>
                  <a:outerShdw blurRad="76200" dist="50800" dir="5400000" algn="tl" rotWithShape="0">
                    <a:srgbClr val="000000">
                      <a:alpha val="65000"/>
                    </a:srgbClr>
                  </a:outerShdw>
                </a:effectLst>
                <a:latin typeface="Times New Roman" pitchFamily="18" charset="0"/>
                <a:cs typeface="Times New Roman" pitchFamily="18" charset="0"/>
              </a:rPr>
              <a:t>ВНИМАНИЕ</a:t>
            </a:r>
            <a:endParaRPr lang="ru-RU" sz="7200" b="1" spc="50" dirty="0">
              <a:ln w="11430"/>
              <a:solidFill>
                <a:srgbClr val="FFC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71563"/>
            <a:ext cx="8686800" cy="5008562"/>
          </a:xfrm>
        </p:spPr>
        <p:txBody>
          <a:bodyPr>
            <a:normAutofit/>
          </a:bodyPr>
          <a:lstStyle/>
          <a:p>
            <a:pPr algn="just" fontAlgn="auto">
              <a:spcAft>
                <a:spcPts val="0"/>
              </a:spcAft>
              <a:buFont typeface="Wingdings 2"/>
              <a:buNone/>
              <a:defRPr/>
            </a:pPr>
            <a:r>
              <a:rPr lang="ru-RU" dirty="0" smtClean="0">
                <a:latin typeface="Times New Roman" pitchFamily="18" charset="0"/>
                <a:cs typeface="Times New Roman" pitchFamily="18" charset="0"/>
              </a:rPr>
              <a:t>	</a:t>
            </a:r>
            <a:r>
              <a:rPr lang="ru-RU"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ЦЕЛЬ: </a:t>
            </a:r>
            <a:r>
              <a:rPr lang="ru-RU" sz="2400" dirty="0" smtClean="0">
                <a:latin typeface="Times New Roman" pitchFamily="18" charset="0"/>
                <a:cs typeface="Times New Roman" pitchFamily="18" charset="0"/>
              </a:rPr>
              <a:t>познакомить учащихся с наиболее характерными особенностями высших споровых растений на примере мхов; показать черты усложнения организации мхов по сравнению с водорослями в связи с изменением условий обитания.</a:t>
            </a:r>
          </a:p>
          <a:p>
            <a:pPr algn="just" fontAlgn="auto">
              <a:spcAft>
                <a:spcPts val="0"/>
              </a:spcAft>
              <a:buFont typeface="Wingdings 2"/>
              <a:buNone/>
              <a:defRPr/>
            </a:pPr>
            <a:r>
              <a:rPr lang="ru-RU"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ЗАДАЧИ:</a:t>
            </a:r>
          </a:p>
          <a:p>
            <a:pPr algn="just" fontAlgn="auto">
              <a:spcAft>
                <a:spcPts val="0"/>
              </a:spcAft>
              <a:buFont typeface="Wingdings 2"/>
              <a:buNone/>
              <a:defRPr/>
            </a:pPr>
            <a:r>
              <a:rPr lang="ru-RU"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рассмотреть особенности организации моховидных;</a:t>
            </a:r>
          </a:p>
          <a:p>
            <a:pPr algn="just" fontAlgn="auto">
              <a:spcAft>
                <a:spcPts val="0"/>
              </a:spcAft>
              <a:buFont typeface="Wingdings 2"/>
              <a:buNone/>
              <a:defRPr/>
            </a:pPr>
            <a:r>
              <a:rPr lang="ru-RU" sz="2200" dirty="0" smtClean="0">
                <a:latin typeface="Times New Roman" pitchFamily="18" charset="0"/>
                <a:cs typeface="Times New Roman" pitchFamily="18" charset="0"/>
              </a:rPr>
              <a:t>             - выявить признаки усложнения моховидных по сравнению 	с 	водорослями;</a:t>
            </a:r>
          </a:p>
          <a:p>
            <a:pPr algn="just" fontAlgn="auto">
              <a:spcAft>
                <a:spcPts val="0"/>
              </a:spcAft>
              <a:buFont typeface="Wingdings 2"/>
              <a:buNone/>
              <a:defRPr/>
            </a:pPr>
            <a:r>
              <a:rPr lang="ru-RU" sz="2200" dirty="0" smtClean="0">
                <a:latin typeface="Times New Roman" pitchFamily="18" charset="0"/>
                <a:cs typeface="Times New Roman" pitchFamily="18" charset="0"/>
              </a:rPr>
              <a:t>             - продолжить формирование умений работать с гербариями, 	сравнивать, анализировать, делать выводы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500063"/>
            <a:ext cx="8686800" cy="857250"/>
          </a:xfrm>
        </p:spPr>
        <p:txBody>
          <a:bodyPr>
            <a:normAutofit fontScale="90000"/>
          </a:bodyPr>
          <a:lstStyle/>
          <a:p>
            <a:pPr fontAlgn="auto">
              <a:spcAft>
                <a:spcPts val="0"/>
              </a:spcAft>
              <a:defRPr/>
            </a:pPr>
            <a:r>
              <a:rPr lang="ru-RU" sz="31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Общая           						характеристика </a:t>
            </a:r>
            <a:r>
              <a:rPr lang="ru-RU" sz="16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a:r>
            <a:br>
              <a:rPr lang="ru-RU" sz="16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br>
            <a:r>
              <a:rPr lang="ru-RU" sz="16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a:r>
            <a:br>
              <a:rPr lang="ru-RU" sz="16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br>
            <a:endParaRPr lang="ru-RU" sz="1600" b="1"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
        <p:nvSpPr>
          <p:cNvPr id="3" name="Содержимое 2"/>
          <p:cNvSpPr>
            <a:spLocks noGrp="1"/>
          </p:cNvSpPr>
          <p:nvPr>
            <p:ph idx="1"/>
          </p:nvPr>
        </p:nvSpPr>
        <p:spPr>
          <a:xfrm>
            <a:off x="304800" y="1554162"/>
            <a:ext cx="8686800" cy="4525963"/>
          </a:xfrm>
        </p:spPr>
        <p:txBody>
          <a:bodyPr numCol="2">
            <a:normAutofit/>
          </a:bodyPr>
          <a:lstStyle/>
          <a:p>
            <a:pPr fontAlgn="auto">
              <a:spcAft>
                <a:spcPts val="0"/>
              </a:spcAft>
              <a:buFont typeface="Wingdings 2"/>
              <a:buNone/>
              <a:defRPr/>
            </a:pPr>
            <a:r>
              <a:rPr lang="ru-RU" sz="18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p:txBody>
      </p:sp>
      <p:sp>
        <p:nvSpPr>
          <p:cNvPr id="15363" name="Прямоугольник 3"/>
          <p:cNvSpPr>
            <a:spLocks noChangeArrowheads="1"/>
          </p:cNvSpPr>
          <p:nvPr/>
        </p:nvSpPr>
        <p:spPr bwMode="auto">
          <a:xfrm>
            <a:off x="214313" y="1214438"/>
            <a:ext cx="4071937" cy="5048250"/>
          </a:xfrm>
          <a:prstGeom prst="rect">
            <a:avLst/>
          </a:prstGeom>
          <a:noFill/>
          <a:ln w="9525">
            <a:noFill/>
            <a:miter lim="800000"/>
            <a:headEnd/>
            <a:tailEnd/>
          </a:ln>
        </p:spPr>
        <p:txBody>
          <a:bodyPr>
            <a:spAutoFit/>
          </a:bodyPr>
          <a:lstStyle/>
          <a:p>
            <a:pPr algn="just"/>
            <a:r>
              <a:rPr lang="ru-RU" sz="1600">
                <a:latin typeface="Times New Roman" pitchFamily="18" charset="0"/>
                <a:cs typeface="Times New Roman" pitchFamily="18" charset="0"/>
              </a:rPr>
              <a:t>                        Моховидные — это          древняя, самая примитивная группа высших растений, ныне живущих на Земле. Древнейшие ископаемые формы мхов известны с каменноугольного периода. По оценкам разных специалистов, современные моховидные представлены 2.0—25 тыс. видов, распространенных на всех континентах. Особенно это относится к Северному полушарию, где на больших площадях (на болотах, иногда в лесах) моховидные доминируют в растительном покрове. Эти растения предпочитают наиболее увлажненные места, однако произрастают и на каменистых склонах гор, в пустынях, на сухих открытых скалах, в тундрах, но не встречаются в морях, на сильно засоленных почвах, в ледниках и сыпучих песках. </a:t>
            </a:r>
          </a:p>
          <a:p>
            <a:pPr algn="just"/>
            <a:endParaRPr lang="ru-RU">
              <a:latin typeface="Times New Roman" pitchFamily="18" charset="0"/>
              <a:cs typeface="Times New Roman" pitchFamily="18" charset="0"/>
            </a:endParaRPr>
          </a:p>
        </p:txBody>
      </p:sp>
      <p:pic>
        <p:nvPicPr>
          <p:cNvPr id="6" name="Рисунок 5" descr="отделы споровых растений.jpg"/>
          <p:cNvPicPr>
            <a:picLocks noChangeAspect="1"/>
          </p:cNvPicPr>
          <p:nvPr/>
        </p:nvPicPr>
        <p:blipFill>
          <a:blip r:embed="rId2"/>
          <a:stretch>
            <a:fillRect/>
          </a:stretch>
        </p:blipFill>
        <p:spPr>
          <a:xfrm>
            <a:off x="357188" y="285750"/>
            <a:ext cx="1000125" cy="1214438"/>
          </a:xfrm>
          <a:prstGeom prst="rect">
            <a:avLst/>
          </a:prstGeom>
          <a:ln>
            <a:noFill/>
          </a:ln>
          <a:effectLst>
            <a:outerShdw blurRad="190500" algn="tl" rotWithShape="0">
              <a:srgbClr val="000000">
                <a:alpha val="70000"/>
              </a:srgbClr>
            </a:outerShdw>
          </a:effectLst>
        </p:spPr>
      </p:pic>
      <p:pic>
        <p:nvPicPr>
          <p:cNvPr id="15365" name="Рисунок 6" descr="строение мха кукушкина льна.jpg"/>
          <p:cNvPicPr>
            <a:picLocks noChangeAspect="1"/>
          </p:cNvPicPr>
          <p:nvPr/>
        </p:nvPicPr>
        <p:blipFill>
          <a:blip r:embed="rId3"/>
          <a:srcRect/>
          <a:stretch>
            <a:fillRect/>
          </a:stretch>
        </p:blipFill>
        <p:spPr bwMode="auto">
          <a:xfrm>
            <a:off x="4929188" y="2071688"/>
            <a:ext cx="37433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457200"/>
            <a:ext cx="8556625" cy="841375"/>
          </a:xfrm>
        </p:spPr>
        <p:txBody>
          <a:bodyPr/>
          <a:lstStyle/>
          <a:p>
            <a:pPr algn="r" fontAlgn="auto">
              <a:spcAft>
                <a:spcPts val="0"/>
              </a:spcAft>
              <a:defRPr/>
            </a:pPr>
            <a:r>
              <a:rPr lang="ru-RU" sz="28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Псилофиты – родоначальники мхов</a:t>
            </a:r>
            <a:endParaRPr lang="ru-RU" sz="2800" b="1"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pic>
        <p:nvPicPr>
          <p:cNvPr id="16386" name="Содержимое 5" descr="псилофиты.jpg"/>
          <p:cNvPicPr>
            <a:picLocks noGrp="1" noChangeAspect="1"/>
          </p:cNvPicPr>
          <p:nvPr>
            <p:ph sz="half" idx="1"/>
          </p:nvPr>
        </p:nvPicPr>
        <p:blipFill>
          <a:blip r:embed="rId2"/>
          <a:srcRect/>
          <a:stretch>
            <a:fillRect/>
          </a:stretch>
        </p:blipFill>
        <p:spPr>
          <a:xfrm>
            <a:off x="285750" y="2643188"/>
            <a:ext cx="4140200" cy="2571750"/>
          </a:xfrm>
        </p:spPr>
      </p:pic>
      <p:sp>
        <p:nvSpPr>
          <p:cNvPr id="16387" name="Содержимое 7"/>
          <p:cNvSpPr>
            <a:spLocks noGrp="1"/>
          </p:cNvSpPr>
          <p:nvPr>
            <p:ph sz="half" idx="2"/>
          </p:nvPr>
        </p:nvSpPr>
        <p:spPr>
          <a:xfrm>
            <a:off x="4429125" y="1714500"/>
            <a:ext cx="4562475" cy="4610100"/>
          </a:xfrm>
        </p:spPr>
        <p:txBody>
          <a:bodyPr/>
          <a:lstStyle/>
          <a:p>
            <a:r>
              <a:rPr lang="ru-RU" sz="1600" smtClean="0">
                <a:latin typeface="Times New Roman" pitchFamily="18" charset="0"/>
                <a:cs typeface="Times New Roman" pitchFamily="18" charset="0"/>
              </a:rPr>
              <a:t>Псилофиты- самые примитивные из всех известных высших растений.</a:t>
            </a:r>
          </a:p>
          <a:p>
            <a:r>
              <a:rPr lang="ru-RU" sz="1600" smtClean="0">
                <a:latin typeface="Times New Roman" pitchFamily="18" charset="0"/>
                <a:cs typeface="Times New Roman" pitchFamily="18" charset="0"/>
              </a:rPr>
              <a:t>Первые, самые примитивные из них представляли собой голые, дихотомически ветвящиеся стебельки; росли они в непосредственной близости к воде, вместо корней у них были ризоиды; на кончиках стебелька сидели примитивные спорангии в виде простых мешочков.</a:t>
            </a:r>
          </a:p>
          <a:p>
            <a:r>
              <a:rPr lang="ru-RU" sz="1600" smtClean="0">
                <a:latin typeface="Times New Roman" pitchFamily="18" charset="0"/>
                <a:cs typeface="Times New Roman" pitchFamily="18" charset="0"/>
              </a:rPr>
              <a:t>Псилофиты дали начало ветвям эволюции, представленным мохообразными, плауновидными и папоротникообразными.</a:t>
            </a:r>
          </a:p>
          <a:p>
            <a:endParaRPr lang="ru-RU" sz="16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14375" y="785813"/>
            <a:ext cx="4186238" cy="520700"/>
          </a:xfrm>
        </p:spPr>
        <p:txBody>
          <a:bodyPr>
            <a:normAutofit fontScale="90000"/>
          </a:bodyPr>
          <a:lstStyle/>
          <a:p>
            <a:pPr fontAlgn="auto">
              <a:spcAft>
                <a:spcPts val="0"/>
              </a:spcAft>
              <a:defRPr/>
            </a:pPr>
            <a:r>
              <a:rPr lang="ru-RU"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Особенности строения мхов</a:t>
            </a:r>
            <a:endParaRPr lang="ru-RU"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
        <p:nvSpPr>
          <p:cNvPr id="17410" name="Текст 7"/>
          <p:cNvSpPr>
            <a:spLocks noGrp="1"/>
          </p:cNvSpPr>
          <p:nvPr>
            <p:ph type="body" idx="2"/>
          </p:nvPr>
        </p:nvSpPr>
        <p:spPr>
          <a:xfrm>
            <a:off x="428625" y="1714500"/>
            <a:ext cx="2857500" cy="4157663"/>
          </a:xfrm>
        </p:spPr>
        <p:txBody>
          <a:bodyPr/>
          <a:lstStyle/>
          <a:p>
            <a:pPr algn="just"/>
            <a:r>
              <a:rPr lang="ru-RU" sz="1800" smtClean="0">
                <a:latin typeface="Times New Roman" pitchFamily="18" charset="0"/>
                <a:cs typeface="Times New Roman" pitchFamily="18" charset="0"/>
              </a:rPr>
              <a:t>У мохообразных, как и у всех остальных высших растений имеются дифференцированные органы и ткани. В отличие от водорослей мохообразные имеют стебли и листья, а органы размножения – многоклеточные.</a:t>
            </a:r>
          </a:p>
          <a:p>
            <a:pPr algn="just"/>
            <a:r>
              <a:rPr lang="ru-RU" sz="1800" smtClean="0">
                <a:latin typeface="Times New Roman" pitchFamily="18" charset="0"/>
                <a:cs typeface="Times New Roman" pitchFamily="18" charset="0"/>
              </a:rPr>
              <a:t>Корней нет, но есть ризоиды.</a:t>
            </a:r>
          </a:p>
        </p:txBody>
      </p:sp>
      <p:pic>
        <p:nvPicPr>
          <p:cNvPr id="17411" name="Содержимое 5" descr="мхи 001.jpg"/>
          <p:cNvPicPr>
            <a:picLocks noGrp="1" noChangeAspect="1"/>
          </p:cNvPicPr>
          <p:nvPr>
            <p:ph sz="half" idx="1"/>
          </p:nvPr>
        </p:nvPicPr>
        <p:blipFill>
          <a:blip r:embed="rId2"/>
          <a:srcRect/>
          <a:stretch>
            <a:fillRect/>
          </a:stretch>
        </p:blipFill>
        <p:spPr>
          <a:xfrm>
            <a:off x="5786438" y="571500"/>
            <a:ext cx="3090862" cy="5643563"/>
          </a:xfrm>
        </p:spPr>
      </p:pic>
      <p:pic>
        <p:nvPicPr>
          <p:cNvPr id="17412" name="Рисунок 4" descr="мхи 002.jpg"/>
          <p:cNvPicPr>
            <a:picLocks noChangeAspect="1"/>
          </p:cNvPicPr>
          <p:nvPr/>
        </p:nvPicPr>
        <p:blipFill>
          <a:blip r:embed="rId3"/>
          <a:srcRect/>
          <a:stretch>
            <a:fillRect/>
          </a:stretch>
        </p:blipFill>
        <p:spPr bwMode="auto">
          <a:xfrm>
            <a:off x="4214813" y="2000250"/>
            <a:ext cx="1366837" cy="215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Содержимое 6" descr="спорофит и гаметофит у мха.jpg"/>
          <p:cNvPicPr>
            <a:picLocks noGrp="1" noChangeAspect="1"/>
          </p:cNvPicPr>
          <p:nvPr>
            <p:ph sz="half" idx="2"/>
          </p:nvPr>
        </p:nvPicPr>
        <p:blipFill>
          <a:blip r:embed="rId2"/>
          <a:srcRect/>
          <a:stretch>
            <a:fillRect/>
          </a:stretch>
        </p:blipFill>
        <p:spPr>
          <a:xfrm>
            <a:off x="4929188" y="428625"/>
            <a:ext cx="3862387" cy="3071813"/>
          </a:xfrm>
        </p:spPr>
      </p:pic>
      <p:pic>
        <p:nvPicPr>
          <p:cNvPr id="18434" name="Содержимое 8" descr="спорофит у мха.jpg"/>
          <p:cNvPicPr>
            <a:picLocks noGrp="1" noChangeAspect="1"/>
          </p:cNvPicPr>
          <p:nvPr>
            <p:ph sz="half" idx="1"/>
          </p:nvPr>
        </p:nvPicPr>
        <p:blipFill>
          <a:blip r:embed="rId3"/>
          <a:srcRect/>
          <a:stretch>
            <a:fillRect/>
          </a:stretch>
        </p:blipFill>
        <p:spPr>
          <a:xfrm>
            <a:off x="357188" y="428625"/>
            <a:ext cx="3714750" cy="3067050"/>
          </a:xfrm>
        </p:spPr>
      </p:pic>
      <p:sp>
        <p:nvSpPr>
          <p:cNvPr id="10" name="Прямоугольник 9"/>
          <p:cNvSpPr/>
          <p:nvPr/>
        </p:nvSpPr>
        <p:spPr>
          <a:xfrm>
            <a:off x="357158" y="3571876"/>
            <a:ext cx="3714776" cy="2492990"/>
          </a:xfrm>
          <a:prstGeom prst="rect">
            <a:avLst/>
          </a:prstGeom>
          <a:noFill/>
        </p:spPr>
        <p:txBody>
          <a:bodyPr>
            <a:spAutoFit/>
          </a:bodyPr>
          <a:lstStyle/>
          <a:p>
            <a:pPr algn="just">
              <a:defRPr/>
            </a:pPr>
            <a:r>
              <a:rPr lang="ru-RU" sz="1400" dirty="0">
                <a:solidFill>
                  <a:srgbClr val="213B0A"/>
                </a:solidFill>
                <a:latin typeface="Times New Roman" pitchFamily="18" charset="0"/>
                <a:ea typeface="Times New Roman" pitchFamily="18" charset="0"/>
                <a:cs typeface="Times New Roman" pitchFamily="18" charset="0"/>
              </a:rPr>
              <a:t>Спорофит моховидных </a:t>
            </a:r>
            <a:r>
              <a:rPr lang="ru-RU" sz="1400" i="1" dirty="0">
                <a:solidFill>
                  <a:srgbClr val="213B0A"/>
                </a:solidFill>
                <a:latin typeface="Times New Roman" pitchFamily="18" charset="0"/>
                <a:ea typeface="Times New Roman" pitchFamily="18" charset="0"/>
                <a:cs typeface="Times New Roman" pitchFamily="18" charset="0"/>
              </a:rPr>
              <a:t>—</a:t>
            </a:r>
            <a:r>
              <a:rPr lang="ru-RU" sz="1400" i="1" dirty="0" err="1">
                <a:solidFill>
                  <a:srgbClr val="213B0A"/>
                </a:solidFill>
                <a:latin typeface="Times New Roman" pitchFamily="18" charset="0"/>
                <a:ea typeface="Times New Roman" pitchFamily="18" charset="0"/>
                <a:cs typeface="Times New Roman" pitchFamily="18" charset="0"/>
              </a:rPr>
              <a:t>спорогон</a:t>
            </a:r>
            <a:r>
              <a:rPr lang="ru-RU" sz="1400" dirty="0">
                <a:solidFill>
                  <a:srgbClr val="213B0A"/>
                </a:solidFill>
                <a:latin typeface="Times New Roman" pitchFamily="18" charset="0"/>
                <a:ea typeface="Times New Roman" pitchFamily="18" charset="0"/>
                <a:cs typeface="Times New Roman" pitchFamily="18" charset="0"/>
              </a:rPr>
              <a:t> — состоит из коробочки и ножки, нижняя расширенная часть которой — стопа -— внедряется в ткань гаметофита и доставляет спорофиту воду и питательные вещества. Спорофит, таким образом, лишен самостоятельности и полностью зависит от гаметофита. </a:t>
            </a:r>
          </a:p>
          <a:p>
            <a:pPr algn="just" eaLnBrk="0" hangingPunct="0">
              <a:defRPr/>
            </a:pPr>
            <a:r>
              <a:rPr lang="ru-RU" sz="1400" dirty="0">
                <a:solidFill>
                  <a:srgbClr val="213B0A"/>
                </a:solidFill>
                <a:latin typeface="Times New Roman" pitchFamily="18" charset="0"/>
                <a:ea typeface="Times New Roman" pitchFamily="18" charset="0"/>
                <a:cs typeface="Times New Roman" pitchFamily="18" charset="0"/>
              </a:rPr>
              <a:t>Основная функция спорофита — образование спор, которые в благоприятных условиях прорастают.</a:t>
            </a:r>
            <a:r>
              <a:rPr lang="ru-RU" sz="1400" dirty="0">
                <a:latin typeface="Times New Roman" pitchFamily="18" charset="0"/>
                <a:cs typeface="Times New Roman" pitchFamily="18" charset="0"/>
              </a:rPr>
              <a:t> </a:t>
            </a:r>
          </a:p>
          <a:p>
            <a:pPr algn="just" fontAlgn="auto">
              <a:spcBef>
                <a:spcPts val="0"/>
              </a:spcBef>
              <a:spcAft>
                <a:spcPts val="0"/>
              </a:spcAft>
              <a:defRPr/>
            </a:pP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1" name="Прямоугольник 10"/>
          <p:cNvSpPr/>
          <p:nvPr/>
        </p:nvSpPr>
        <p:spPr>
          <a:xfrm>
            <a:off x="4929188" y="3643313"/>
            <a:ext cx="184150" cy="4000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fontAlgn="auto">
              <a:spcBef>
                <a:spcPts val="0"/>
              </a:spcBef>
              <a:spcAft>
                <a:spcPts val="0"/>
              </a:spcAft>
              <a:defRPr/>
            </a:pP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8437" name="Прямоугольник 7"/>
          <p:cNvSpPr>
            <a:spLocks noChangeArrowheads="1"/>
          </p:cNvSpPr>
          <p:nvPr/>
        </p:nvSpPr>
        <p:spPr bwMode="auto">
          <a:xfrm>
            <a:off x="4929188" y="3500438"/>
            <a:ext cx="3857625" cy="2462212"/>
          </a:xfrm>
          <a:prstGeom prst="rect">
            <a:avLst/>
          </a:prstGeom>
          <a:noFill/>
          <a:ln w="9525">
            <a:noFill/>
            <a:miter lim="800000"/>
            <a:headEnd/>
            <a:tailEnd/>
          </a:ln>
        </p:spPr>
        <p:txBody>
          <a:bodyPr>
            <a:spAutoFit/>
          </a:bodyPr>
          <a:lstStyle/>
          <a:p>
            <a:pPr algn="just"/>
            <a:r>
              <a:rPr lang="ru-RU" sz="1400">
                <a:solidFill>
                  <a:srgbClr val="213B0A"/>
                </a:solidFill>
                <a:latin typeface="Times New Roman" pitchFamily="18" charset="0"/>
                <a:cs typeface="Times New Roman" pitchFamily="18" charset="0"/>
              </a:rPr>
              <a:t>С момента прорастания споры начинается развитие гаметофита — полового поколения моховидных. Прежде всего развивается разветвленная нитчатая (у большинства мхов) или пластинчатая (у сфагнума) </a:t>
            </a:r>
            <a:r>
              <a:rPr lang="ru-RU" sz="1400" i="1">
                <a:solidFill>
                  <a:srgbClr val="213B0A"/>
                </a:solidFill>
                <a:latin typeface="Times New Roman" pitchFamily="18" charset="0"/>
                <a:cs typeface="Times New Roman" pitchFamily="18" charset="0"/>
              </a:rPr>
              <a:t>протонема,</a:t>
            </a:r>
            <a:r>
              <a:rPr lang="ru-RU" sz="1400">
                <a:solidFill>
                  <a:srgbClr val="213B0A"/>
                </a:solidFill>
                <a:latin typeface="Times New Roman" pitchFamily="18" charset="0"/>
                <a:cs typeface="Times New Roman" pitchFamily="18" charset="0"/>
              </a:rPr>
              <a:t> на которой закладываются почки. У одних мхов из почек протонемы формируются пластинчатые слоевища, у других — листостебельные побеги гаметофита (взрослого мха), на которых развиваются органы полового размножения — антеридии и архегонии. </a:t>
            </a:r>
            <a:endParaRPr lang="ru-RU"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482013" cy="838200"/>
          </a:xfrm>
        </p:spPr>
        <p:txBody>
          <a:bodyPr/>
          <a:lstStyle/>
          <a:p>
            <a:pPr algn="ctr" fontAlgn="auto">
              <a:spcAft>
                <a:spcPts val="0"/>
              </a:spcAft>
              <a:defRPr/>
            </a:pPr>
            <a:r>
              <a:rPr lang="ru-RU" sz="28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Жизненный цикл мха </a:t>
            </a:r>
            <a:r>
              <a:rPr lang="ru-RU" sz="16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(на примере мха </a:t>
            </a:r>
            <a:r>
              <a:rPr lang="ru-RU" sz="1600" b="1" dirty="0" err="1"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фунарии</a:t>
            </a:r>
            <a:r>
              <a:rPr lang="ru-RU" sz="1600" b="1" dirty="0"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a:t>
            </a:r>
            <a:endParaRPr lang="ru-RU" sz="1600" b="1"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pic>
        <p:nvPicPr>
          <p:cNvPr id="19458" name="Содержимое 3" descr="мхи.jpg"/>
          <p:cNvPicPr>
            <a:picLocks noGrp="1" noChangeAspect="1"/>
          </p:cNvPicPr>
          <p:nvPr>
            <p:ph idx="1"/>
          </p:nvPr>
        </p:nvPicPr>
        <p:blipFill>
          <a:blip r:embed="rId2"/>
          <a:srcRect/>
          <a:stretch>
            <a:fillRect/>
          </a:stretch>
        </p:blipFill>
        <p:spPr>
          <a:xfrm>
            <a:off x="357188" y="1500188"/>
            <a:ext cx="4675187" cy="4525962"/>
          </a:xfrm>
        </p:spPr>
      </p:pic>
      <p:pic>
        <p:nvPicPr>
          <p:cNvPr id="19459" name="Содержимое 3" descr="антеридий и архегоний у мхов.jpg"/>
          <p:cNvPicPr>
            <a:picLocks noChangeAspect="1"/>
          </p:cNvPicPr>
          <p:nvPr/>
        </p:nvPicPr>
        <p:blipFill>
          <a:blip r:embed="rId3"/>
          <a:srcRect/>
          <a:stretch>
            <a:fillRect/>
          </a:stretch>
        </p:blipFill>
        <p:spPr bwMode="auto">
          <a:xfrm>
            <a:off x="5143500" y="2357438"/>
            <a:ext cx="3725863"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88" y="4929188"/>
            <a:ext cx="8458200" cy="1343025"/>
          </a:xfrm>
        </p:spPr>
        <p:txBody>
          <a:bodyPr>
            <a:normAutofit fontScale="62500" lnSpcReduction="20000"/>
          </a:bodyPr>
          <a:lstStyle/>
          <a:p>
            <a:pPr algn="just" fontAlgn="auto">
              <a:spcAft>
                <a:spcPts val="0"/>
              </a:spcAft>
              <a:buFont typeface="Wingdings 2"/>
              <a:buNone/>
              <a:defRPr/>
            </a:pPr>
            <a:r>
              <a:rPr lang="ru-RU" dirty="0" smtClean="0">
                <a:solidFill>
                  <a:schemeClr val="tx1"/>
                </a:solidFill>
                <a:latin typeface="Times New Roman" pitchFamily="18" charset="0"/>
                <a:cs typeface="Times New Roman" pitchFamily="18" charset="0"/>
              </a:rPr>
              <a:t>Моховидные, или Мхи, или Настоящие мхи, или </a:t>
            </a:r>
            <a:r>
              <a:rPr lang="ru-RU" dirty="0" err="1" smtClean="0">
                <a:solidFill>
                  <a:schemeClr val="tx1"/>
                </a:solidFill>
                <a:latin typeface="Times New Roman" pitchFamily="18" charset="0"/>
                <a:cs typeface="Times New Roman" pitchFamily="18" charset="0"/>
              </a:rPr>
              <a:t>Бриофиты</a:t>
            </a:r>
            <a:r>
              <a:rPr lang="ru-RU" dirty="0" smtClean="0">
                <a:solidFill>
                  <a:schemeClr val="tx1"/>
                </a:solidFill>
                <a:latin typeface="Times New Roman" pitchFamily="18" charset="0"/>
                <a:cs typeface="Times New Roman" pitchFamily="18" charset="0"/>
              </a:rPr>
              <a:t> (лат. </a:t>
            </a:r>
            <a:r>
              <a:rPr lang="la-Latn" i="1" dirty="0" smtClean="0">
                <a:solidFill>
                  <a:schemeClr val="tx1"/>
                </a:solidFill>
                <a:latin typeface="Times New Roman" pitchFamily="18" charset="0"/>
                <a:cs typeface="Times New Roman" pitchFamily="18" charset="0"/>
              </a:rPr>
              <a:t>Bryophyta</a:t>
            </a:r>
            <a:r>
              <a:rPr lang="ru-RU" dirty="0" smtClean="0">
                <a:solidFill>
                  <a:schemeClr val="tx1"/>
                </a:solidFill>
                <a:latin typeface="Times New Roman" pitchFamily="18" charset="0"/>
                <a:cs typeface="Times New Roman" pitchFamily="18" charset="0"/>
              </a:rPr>
              <a:t>) — отдел высших растений, насчитывающий около 25 тысяч видов. </a:t>
            </a:r>
          </a:p>
          <a:p>
            <a:pPr algn="just" fontAlgn="auto">
              <a:spcAft>
                <a:spcPts val="0"/>
              </a:spcAft>
              <a:buFont typeface="Wingdings 2"/>
              <a:buNone/>
              <a:defRPr/>
            </a:pPr>
            <a:r>
              <a:rPr lang="ru-RU" dirty="0" smtClean="0">
                <a:solidFill>
                  <a:schemeClr val="tx1"/>
                </a:solidFill>
                <a:latin typeface="Times New Roman" pitchFamily="18" charset="0"/>
                <a:cs typeface="Times New Roman" pitchFamily="18" charset="0"/>
              </a:rPr>
              <a:t>Ранее в этот отдел, помимо класса листостебельных мхов, или собственно мхов (в ранге класса — </a:t>
            </a:r>
            <a:r>
              <a:rPr lang="la-Latn" i="1" dirty="0" smtClean="0">
                <a:solidFill>
                  <a:schemeClr val="tx1"/>
                </a:solidFill>
                <a:latin typeface="Times New Roman" pitchFamily="18" charset="0"/>
                <a:cs typeface="Times New Roman" pitchFamily="18" charset="0"/>
              </a:rPr>
              <a:t>Bryopsida</a:t>
            </a:r>
            <a:r>
              <a:rPr lang="ru-RU" dirty="0" smtClean="0">
                <a:solidFill>
                  <a:schemeClr val="tx1"/>
                </a:solidFill>
                <a:latin typeface="Times New Roman" pitchFamily="18" charset="0"/>
                <a:cs typeface="Times New Roman" pitchFamily="18" charset="0"/>
              </a:rPr>
              <a:t>), включали также Печёночные мхи (в ранге класса — </a:t>
            </a:r>
            <a:r>
              <a:rPr lang="la-Latn" i="1" dirty="0" smtClean="0">
                <a:solidFill>
                  <a:schemeClr val="tx1"/>
                </a:solidFill>
                <a:latin typeface="Times New Roman" pitchFamily="18" charset="0"/>
                <a:cs typeface="Times New Roman" pitchFamily="18" charset="0"/>
              </a:rPr>
              <a:t>Marchantiopsida</a:t>
            </a:r>
            <a:r>
              <a:rPr lang="ru-RU" dirty="0" smtClean="0">
                <a:solidFill>
                  <a:schemeClr val="tx1"/>
                </a:solidFill>
                <a:latin typeface="Times New Roman" pitchFamily="18" charset="0"/>
                <a:cs typeface="Times New Roman" pitchFamily="18" charset="0"/>
              </a:rPr>
              <a:t>, или </a:t>
            </a:r>
            <a:r>
              <a:rPr lang="la-Latn" i="1" dirty="0" smtClean="0">
                <a:solidFill>
                  <a:schemeClr val="tx1"/>
                </a:solidFill>
                <a:latin typeface="Times New Roman" pitchFamily="18" charset="0"/>
                <a:cs typeface="Times New Roman" pitchFamily="18" charset="0"/>
              </a:rPr>
              <a:t>Hepaticopsida</a:t>
            </a:r>
            <a:r>
              <a:rPr lang="ru-RU" dirty="0" smtClean="0">
                <a:solidFill>
                  <a:schemeClr val="tx1"/>
                </a:solidFill>
                <a:latin typeface="Times New Roman" pitchFamily="18" charset="0"/>
                <a:cs typeface="Times New Roman" pitchFamily="18" charset="0"/>
              </a:rPr>
              <a:t>) и </a:t>
            </a:r>
            <a:r>
              <a:rPr lang="ru-RU" dirty="0" err="1" smtClean="0">
                <a:solidFill>
                  <a:schemeClr val="tx1"/>
                </a:solidFill>
                <a:latin typeface="Times New Roman" pitchFamily="18" charset="0"/>
                <a:cs typeface="Times New Roman" pitchFamily="18" charset="0"/>
              </a:rPr>
              <a:t>Антоцеротовые</a:t>
            </a:r>
            <a:r>
              <a:rPr lang="ru-RU" dirty="0" smtClean="0">
                <a:solidFill>
                  <a:schemeClr val="tx1"/>
                </a:solidFill>
                <a:latin typeface="Times New Roman" pitchFamily="18" charset="0"/>
                <a:cs typeface="Times New Roman" pitchFamily="18" charset="0"/>
              </a:rPr>
              <a:t> мхи (в ранге класса — </a:t>
            </a:r>
            <a:r>
              <a:rPr lang="la-Latn" i="1" dirty="0" smtClean="0">
                <a:solidFill>
                  <a:schemeClr val="tx1"/>
                </a:solidFill>
                <a:latin typeface="Times New Roman" pitchFamily="18" charset="0"/>
                <a:cs typeface="Times New Roman" pitchFamily="18" charset="0"/>
              </a:rPr>
              <a:t>Anthocerotopsida</a:t>
            </a:r>
            <a:r>
              <a:rPr lang="ru-RU" dirty="0" smtClean="0">
                <a:solidFill>
                  <a:schemeClr val="tx1"/>
                </a:solidFill>
                <a:latin typeface="Times New Roman" pitchFamily="18" charset="0"/>
                <a:cs typeface="Times New Roman" pitchFamily="18" charset="0"/>
              </a:rPr>
              <a:t>), но сейчас эти таксоны повышены до уровня собственных отделов </a:t>
            </a:r>
            <a:r>
              <a:rPr lang="la-Latn" i="1" dirty="0" smtClean="0">
                <a:solidFill>
                  <a:schemeClr val="tx1"/>
                </a:solidFill>
                <a:latin typeface="Times New Roman" pitchFamily="18" charset="0"/>
                <a:cs typeface="Times New Roman" pitchFamily="18" charset="0"/>
              </a:rPr>
              <a:t>Marchantiophyta</a:t>
            </a:r>
            <a:r>
              <a:rPr lang="ru-RU" dirty="0" smtClean="0">
                <a:solidFill>
                  <a:schemeClr val="tx1"/>
                </a:solidFill>
                <a:latin typeface="Times New Roman" pitchFamily="18" charset="0"/>
                <a:cs typeface="Times New Roman" pitchFamily="18" charset="0"/>
              </a:rPr>
              <a:t> и </a:t>
            </a:r>
            <a:r>
              <a:rPr lang="la-Latn" i="1" dirty="0" smtClean="0">
                <a:solidFill>
                  <a:schemeClr val="tx1"/>
                </a:solidFill>
                <a:latin typeface="Times New Roman" pitchFamily="18" charset="0"/>
                <a:cs typeface="Times New Roman" pitchFamily="18" charset="0"/>
              </a:rPr>
              <a:t>Anthocerotophyta</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pic>
        <p:nvPicPr>
          <p:cNvPr id="20482" name="Рисунок 3" descr="основные группы моховидных.jpg"/>
          <p:cNvPicPr>
            <a:picLocks noChangeAspect="1"/>
          </p:cNvPicPr>
          <p:nvPr/>
        </p:nvPicPr>
        <p:blipFill>
          <a:blip r:embed="rId2"/>
          <a:srcRect/>
          <a:stretch>
            <a:fillRect/>
          </a:stretch>
        </p:blipFill>
        <p:spPr bwMode="auto">
          <a:xfrm>
            <a:off x="1357313" y="285750"/>
            <a:ext cx="6215062"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0" y="571500"/>
            <a:ext cx="3429000" cy="514350"/>
          </a:xfrm>
        </p:spPr>
        <p:txBody>
          <a:bodyPr>
            <a:noAutofit/>
          </a:bodyPr>
          <a:lstStyle/>
          <a:p>
            <a:pPr fontAlgn="auto">
              <a:spcAft>
                <a:spcPts val="0"/>
              </a:spcAft>
              <a:defRPr/>
            </a:pPr>
            <a:r>
              <a:rPr lang="ru-RU" sz="2400" dirty="0" err="1" smtClean="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Антоцеротовые</a:t>
            </a:r>
            <a:endParaRPr lang="ru-RU" sz="2400" dirty="0">
              <a:solidFill>
                <a:srgbClr val="FFC000"/>
              </a:solidFill>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sp>
        <p:nvSpPr>
          <p:cNvPr id="21506" name="Текст 6"/>
          <p:cNvSpPr>
            <a:spLocks noGrp="1"/>
          </p:cNvSpPr>
          <p:nvPr>
            <p:ph type="body" idx="2"/>
          </p:nvPr>
        </p:nvSpPr>
        <p:spPr>
          <a:xfrm>
            <a:off x="500063" y="1071563"/>
            <a:ext cx="3008312" cy="4800600"/>
          </a:xfrm>
        </p:spPr>
        <p:txBody>
          <a:bodyPr/>
          <a:lstStyle/>
          <a:p>
            <a:pPr algn="just"/>
            <a:r>
              <a:rPr lang="ru-RU" sz="2000" smtClean="0">
                <a:latin typeface="Times New Roman" pitchFamily="18" charset="0"/>
                <a:cs typeface="Times New Roman" pitchFamily="18" charset="0"/>
              </a:rPr>
              <a:t>Класс мхов антоцеротовые получил свое название от греческих слов «антос» - цветок и «керос» – рог. На темно- зеленой розетке, плотно прилегающей к почке, образуются выросты в форме рога. Постепенно они вытягиваются до 10 см и больше. В них и вызревают споры.</a:t>
            </a:r>
          </a:p>
        </p:txBody>
      </p:sp>
      <p:pic>
        <p:nvPicPr>
          <p:cNvPr id="4" name="Рисунок 3" descr="антоцеротовидные.jpg"/>
          <p:cNvPicPr>
            <a:picLocks noChangeAspect="1"/>
          </p:cNvPicPr>
          <p:nvPr/>
        </p:nvPicPr>
        <p:blipFill>
          <a:blip r:embed="rId2" cstate="print"/>
          <a:stretch>
            <a:fillRect/>
          </a:stretch>
        </p:blipFill>
        <p:spPr>
          <a:xfrm>
            <a:off x="4286248" y="1214422"/>
            <a:ext cx="4157336" cy="3643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483</TotalTime>
  <Words>682</Words>
  <Application>Microsoft Office PowerPoint</Application>
  <PresentationFormat>Экран (4:3)</PresentationFormat>
  <Paragraphs>38</Paragraphs>
  <Slides>14</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12</vt:i4>
      </vt:variant>
      <vt:variant>
        <vt:lpstr>Заголовки слайдов</vt:lpstr>
      </vt:variant>
      <vt:variant>
        <vt:i4>14</vt:i4>
      </vt:variant>
    </vt:vector>
  </HeadingPairs>
  <TitlesOfParts>
    <vt:vector size="32" baseType="lpstr">
      <vt:lpstr>Franklin Gothic Book</vt:lpstr>
      <vt:lpstr>Arial</vt:lpstr>
      <vt:lpstr>Franklin Gothic Medium</vt:lpstr>
      <vt:lpstr>Wingdings 2</vt:lpstr>
      <vt:lpstr>Calibri</vt:lpstr>
      <vt:lpstr>Times New Roman</vt:lpstr>
      <vt:lpstr>Трек</vt:lpstr>
      <vt:lpstr>Трек</vt:lpstr>
      <vt:lpstr>Трек</vt:lpstr>
      <vt:lpstr>Трек</vt:lpstr>
      <vt:lpstr>Трек</vt:lpstr>
      <vt:lpstr>Трек</vt:lpstr>
      <vt:lpstr>Трек</vt:lpstr>
      <vt:lpstr>Трек</vt:lpstr>
      <vt:lpstr>Трек</vt:lpstr>
      <vt:lpstr>Трек</vt:lpstr>
      <vt:lpstr>Трек</vt:lpstr>
      <vt:lpstr>Трек</vt:lpstr>
      <vt:lpstr>ОТДЕЛ  МОХОВИДНЫЕ. ОСОБЕННОСТИ СТРОЕНИЯ И ЖИЗНЕДЕЯТЕЛЬНОСТИ</vt:lpstr>
      <vt:lpstr>Слайд 2</vt:lpstr>
      <vt:lpstr>                                         ОБЩАЯ                 ХАРАКТЕРИСТИКА   </vt:lpstr>
      <vt:lpstr>ПСИЛОФИТЫ – РОДОНАЧАЛЬНИКИ МХОВ</vt:lpstr>
      <vt:lpstr>ОСОБЕННОСТИ СТРОЕНИЯ МХОВ</vt:lpstr>
      <vt:lpstr>Слайд 6</vt:lpstr>
      <vt:lpstr>ЖИЗНЕННЫЙ ЦИКЛ МХА (НА ПРИМЕРЕ МХА ФУНАРИИ)</vt:lpstr>
      <vt:lpstr>Слайд 8</vt:lpstr>
      <vt:lpstr>АНТОЦЕРОТОВЫЕ</vt:lpstr>
      <vt:lpstr>ПЕЧЕНОЧНИКИ</vt:lpstr>
      <vt:lpstr>                    ЛИСТОСТЕБЕЛЬНЫЕ</vt:lpstr>
      <vt:lpstr>ЗАКРЕПЛЕНИЕ</vt:lpstr>
      <vt:lpstr>РЕШИТЕ ЗАДАЧИ:</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  моховидные. Особенности строения и жизнедеятельности</dc:title>
  <cp:lastModifiedBy>Пользователь</cp:lastModifiedBy>
  <cp:revision>53</cp:revision>
  <dcterms:created xsi:type="dcterms:W3CDTF">2009-11-09T08:43:11Z</dcterms:created>
  <dcterms:modified xsi:type="dcterms:W3CDTF">2016-01-11T15:32:03Z</dcterms:modified>
</cp:coreProperties>
</file>