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media/image15.jpeg" ContentType="image/jpeg"/>
  <Override PartName="/ppt/media/image23.jpeg" ContentType="image/jpeg"/>
  <Override PartName="/ppt/media/image14.jpeg" ContentType="image/jpeg"/>
  <Override PartName="/ppt/media/image22.jpeg" ContentType="image/jpeg"/>
  <Override PartName="/ppt/media/image13.jpeg" ContentType="image/jpeg"/>
  <Override PartName="/ppt/media/image21.jpeg" ContentType="image/jpeg"/>
  <Override PartName="/ppt/media/image12.jpeg" ContentType="image/jpeg"/>
  <Override PartName="/ppt/media/image20.jpeg" ContentType="image/jpeg"/>
  <Override PartName="/ppt/media/image9.jpeg" ContentType="image/jpeg"/>
  <Override PartName="/ppt/media/image11.jpeg" ContentType="image/jpeg"/>
  <Override PartName="/ppt/media/image10.jpeg" ContentType="image/jpeg"/>
  <Override PartName="/ppt/media/image8.jpeg" ContentType="image/jpeg"/>
  <Override PartName="/ppt/media/image7.jpeg" ContentType="image/jpeg"/>
  <Override PartName="/ppt/media/image6.jpeg" ContentType="image/jpeg"/>
  <Override PartName="/ppt/media/image5.jpeg" ContentType="image/jpeg"/>
  <Override PartName="/ppt/media/image4.jpeg" ContentType="image/jpeg"/>
  <Override PartName="/ppt/media/image3.jpeg" ContentType="image/jpeg"/>
  <Override PartName="/ppt/media/image19.jpeg" ContentType="image/jpeg"/>
  <Override PartName="/ppt/media/image2.jpeg" ContentType="image/jpeg"/>
  <Override PartName="/ppt/media/image18.jpeg" ContentType="image/jpeg"/>
  <Override PartName="/ppt/media/image1.jpeg" ContentType="image/jpeg"/>
  <Override PartName="/ppt/media/image17.jpeg" ContentType="image/jpeg"/>
  <Override PartName="/ppt/media/image16.jpeg" ContentType="image/jpeg"/>
  <Override PartName="/ppt/media/image24.jpeg" ContentType="image/jpeg"/>
  <Override PartName="/ppt/slideLayouts/slideLayout2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_rels/slideLayout37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6.xml.rels" ContentType="application/vnd.openxmlformats-package.relationships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19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14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3.xml" ContentType="application/vnd.openxmlformats-officedocument.presentationml.slide+xml"/>
  <Override PartName="/ppt/slides/slide15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  <Override PartName="/ppt/slides/slide4.xml" ContentType="application/vnd.openxmlformats-officedocument.presentationml.slide+xml"/>
  <Override PartName="/ppt/slides/slide16.xml" ContentType="application/vnd.openxmlformats-officedocument.presentationml.slide+xml"/>
  <Override PartName="/ppt/slides/slide9.xml" ContentType="application/vnd.openxmlformats-officedocument.presentationml.slide+xml"/>
  <Override PartName="/ppt/slides/slide12.xml" ContentType="application/vnd.openxmlformats-officedocument.presentationml.slide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s/_rels/slide3.xml.rels" ContentType="application/vnd.openxmlformats-package.relationships+xml"/>
  <Override PartName="/ppt/slides/_rels/slide13.xml.rels" ContentType="application/vnd.openxmlformats-package.relationships+xml"/>
  <Override PartName="/ppt/slides/_rels/slide2.xml.rels" ContentType="application/vnd.openxmlformats-package.relationships+xml"/>
  <Override PartName="/ppt/slides/_rels/slide12.xml.rels" ContentType="application/vnd.openxmlformats-package.relationships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11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16.xml.rels" ContentType="application/vnd.openxmlformats-package.relationships+xml"/>
  <Override PartName="/ppt/slides/_rels/slide5.xml.rels" ContentType="application/vnd.openxmlformats-package.relationships+xml"/>
  <Override PartName="/ppt/slides/_rels/slide15.xml.rels" ContentType="application/vnd.openxmlformats-package.relationships+xml"/>
  <Override PartName="/ppt/slides/_rels/slide4.xml.rels" ContentType="application/vnd.openxmlformats-package.relationships+xml"/>
  <Override PartName="/ppt/slides/_rels/slide14.xml.rels" ContentType="application/vnd.openxmlformats-package.relationships+xml"/>
  <Override PartName="/ppt/slides/slide13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_rels/slideMaster4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theme/theme4.xml" ContentType="application/vnd.openxmlformats-officedocument.theme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  <p:sldMasterId id="2147483674" r:id="rId4"/>
    <p:sldMasterId id="2147483687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968280"/>
            <a:ext cx="82292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3520" y="396828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200" y="396828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4526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4525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3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4525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856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8" name="PlaceHolder 3"/>
          <p:cNvSpPr>
            <a:spLocks noGrp="1"/>
          </p:cNvSpPr>
          <p:nvPr>
            <p:ph type="body"/>
          </p:nvPr>
        </p:nvSpPr>
        <p:spPr>
          <a:xfrm>
            <a:off x="457200" y="396828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9" name="PlaceHolder 4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4525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4526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4525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3" name="PlaceHolder 4"/>
          <p:cNvSpPr>
            <a:spLocks noGrp="1"/>
          </p:cNvSpPr>
          <p:nvPr>
            <p:ph type="body"/>
          </p:nvPr>
        </p:nvSpPr>
        <p:spPr>
          <a:xfrm>
            <a:off x="4673520" y="396828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457200" y="3968280"/>
            <a:ext cx="822852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457200" y="3968280"/>
            <a:ext cx="82292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4673520" y="396828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5" name="PlaceHolder 5"/>
          <p:cNvSpPr>
            <a:spLocks noGrp="1"/>
          </p:cNvSpPr>
          <p:nvPr>
            <p:ph type="body"/>
          </p:nvPr>
        </p:nvSpPr>
        <p:spPr>
          <a:xfrm>
            <a:off x="457200" y="396828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72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4526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4525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4525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856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82" name="PlaceHolder 3"/>
          <p:cNvSpPr>
            <a:spLocks noGrp="1"/>
          </p:cNvSpPr>
          <p:nvPr>
            <p:ph type="body"/>
          </p:nvPr>
        </p:nvSpPr>
        <p:spPr>
          <a:xfrm>
            <a:off x="457200" y="396828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83" name="PlaceHolder 4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4525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8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4525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86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87" name="PlaceHolder 4"/>
          <p:cNvSpPr>
            <a:spLocks noGrp="1"/>
          </p:cNvSpPr>
          <p:nvPr>
            <p:ph type="body"/>
          </p:nvPr>
        </p:nvSpPr>
        <p:spPr>
          <a:xfrm>
            <a:off x="4673520" y="396828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90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91" name="PlaceHolder 4"/>
          <p:cNvSpPr>
            <a:spLocks noGrp="1"/>
          </p:cNvSpPr>
          <p:nvPr>
            <p:ph type="body"/>
          </p:nvPr>
        </p:nvSpPr>
        <p:spPr>
          <a:xfrm>
            <a:off x="457200" y="3968280"/>
            <a:ext cx="822852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457200" y="3968280"/>
            <a:ext cx="82292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98" name="PlaceHolder 4"/>
          <p:cNvSpPr>
            <a:spLocks noGrp="1"/>
          </p:cNvSpPr>
          <p:nvPr>
            <p:ph type="body"/>
          </p:nvPr>
        </p:nvSpPr>
        <p:spPr>
          <a:xfrm>
            <a:off x="4673520" y="396828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99" name="PlaceHolder 5"/>
          <p:cNvSpPr>
            <a:spLocks noGrp="1"/>
          </p:cNvSpPr>
          <p:nvPr>
            <p:ph type="body"/>
          </p:nvPr>
        </p:nvSpPr>
        <p:spPr>
          <a:xfrm>
            <a:off x="457200" y="396828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0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4526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4525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4525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1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4525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12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4525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856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457200" y="396828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18" name="PlaceHolder 4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4525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4525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21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22" name="PlaceHolder 4"/>
          <p:cNvSpPr>
            <a:spLocks noGrp="1"/>
          </p:cNvSpPr>
          <p:nvPr>
            <p:ph type="body"/>
          </p:nvPr>
        </p:nvSpPr>
        <p:spPr>
          <a:xfrm>
            <a:off x="4673520" y="396828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25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26" name="PlaceHolder 4"/>
          <p:cNvSpPr>
            <a:spLocks noGrp="1"/>
          </p:cNvSpPr>
          <p:nvPr>
            <p:ph type="body"/>
          </p:nvPr>
        </p:nvSpPr>
        <p:spPr>
          <a:xfrm>
            <a:off x="457200" y="3968280"/>
            <a:ext cx="822852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29" name="PlaceHolder 3"/>
          <p:cNvSpPr>
            <a:spLocks noGrp="1"/>
          </p:cNvSpPr>
          <p:nvPr>
            <p:ph type="body"/>
          </p:nvPr>
        </p:nvSpPr>
        <p:spPr>
          <a:xfrm>
            <a:off x="457200" y="3968280"/>
            <a:ext cx="82292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32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33" name="PlaceHolder 4"/>
          <p:cNvSpPr>
            <a:spLocks noGrp="1"/>
          </p:cNvSpPr>
          <p:nvPr>
            <p:ph type="body"/>
          </p:nvPr>
        </p:nvSpPr>
        <p:spPr>
          <a:xfrm>
            <a:off x="4673520" y="396828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34" name="PlaceHolder 5"/>
          <p:cNvSpPr>
            <a:spLocks noGrp="1"/>
          </p:cNvSpPr>
          <p:nvPr>
            <p:ph type="body"/>
          </p:nvPr>
        </p:nvSpPr>
        <p:spPr>
          <a:xfrm>
            <a:off x="457200" y="396828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37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856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200" y="396828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4525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45259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3520" y="396828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968280"/>
            <a:ext cx="8228520" cy="2158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2.jpe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4.jpeg"/><Relationship Id="rId3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640"/>
          </a:xfrm>
          <a:prstGeom prst="rect">
            <a:avLst/>
          </a:prstGeom>
        </p:spPr>
        <p:txBody>
          <a:bodyPr anchor="ctr" bIns="0" lIns="0" rIns="0" tIns="0" wrap="none"/>
          <a:p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ru-RU"/>
              <a:t>Восьмой уровень структуры</a:t>
            </a:r>
            <a:endParaRPr/>
          </a:p>
          <a:p>
            <a:pPr lvl="8">
              <a:buSzPct val="45000"/>
              <a:buFont typeface="StarSymbol"/>
              <a:buChar char=""/>
            </a:pPr>
            <a:r>
              <a:rPr lang="ru-RU"/>
              <a:t>Девятый уровень структуры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ustomShape 1"/>
          <p:cNvSpPr/>
          <p:nvPr/>
        </p:nvSpPr>
        <p:spPr>
          <a:xfrm>
            <a:off x="1828800" y="1832040"/>
            <a:ext cx="5485680" cy="3961800"/>
          </a:xfrm>
          <a:prstGeom prst="rect">
            <a:avLst/>
          </a:prstGeom>
          <a:solidFill>
            <a:srgbClr val="69676d"/>
          </a:solidFill>
          <a:ln w="44280">
            <a:solidFill>
              <a:srgbClr val="ffffff"/>
            </a:solidFill>
            <a:miter/>
          </a:ln>
        </p:spPr>
        <p:txBody>
          <a:bodyPr bIns="45000" lIns="90000" rIns="90000" tIns="45000"/>
          <a:p>
            <a:r>
              <a:rPr lang="ru-RU" sz="3200">
                <a:solidFill>
                  <a:srgbClr val="ffffff"/>
                </a:solidFill>
                <a:latin typeface="Book Antiqua"/>
              </a:rPr>
              <a:t>Вставка рисунка</a:t>
            </a:r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ru-RU"/>
              <a:t>Восьмой уровень структуры</a:t>
            </a:r>
            <a:endParaRPr/>
          </a:p>
          <a:p>
            <a:pPr lvl="8">
              <a:buSzPct val="45000"/>
              <a:buFont typeface="StarSymbol"/>
              <a:buChar char=""/>
            </a:pPr>
            <a:r>
              <a:rPr lang="ru-RU"/>
              <a:t>Девятый уровень структуры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ru-RU"/>
              <a:t>Восьмой уровень структуры</a:t>
            </a:r>
            <a:endParaRPr/>
          </a:p>
          <a:p>
            <a:pPr lvl="8">
              <a:buSzPct val="45000"/>
              <a:buFont typeface="StarSymbol"/>
              <a:buChar char=""/>
            </a:pPr>
            <a:r>
              <a:rPr lang="ru-RU"/>
              <a:t>Девятый уровень структуры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640"/>
          </a:xfrm>
          <a:prstGeom prst="rect">
            <a:avLst/>
          </a:prstGeom>
        </p:spPr>
        <p:txBody>
          <a:bodyPr anchor="ctr" bIns="0" lIns="0" rIns="0" tIns="0" wrap="none"/>
          <a:p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080" cy="4708440"/>
          </a:xfrm>
          <a:prstGeom prst="rect">
            <a:avLst/>
          </a:prstGeom>
        </p:spPr>
        <p:txBody>
          <a:bodyPr anchor="b" bIns="0" lIns="0" rIns="0" tIns="0" wrap="none"/>
          <a:p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ru-RU"/>
              <a:t>Восьмой уровень структуры</a:t>
            </a:r>
            <a:endParaRPr/>
          </a:p>
          <a:p>
            <a:pPr lvl="8">
              <a:buSzPct val="45000"/>
              <a:buFont typeface="StarSymbol"/>
              <a:buChar char=""/>
            </a:pPr>
            <a:r>
              <a:rPr lang="ru-RU"/>
              <a:t>Девятый уровень структуры</a:t>
            </a:r>
            <a:endParaRPr/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4673520" y="1600200"/>
            <a:ext cx="4015080" cy="4708440"/>
          </a:xfrm>
          <a:prstGeom prst="rect">
            <a:avLst/>
          </a:prstGeom>
        </p:spPr>
        <p:txBody>
          <a:bodyPr anchor="b" bIns="0" lIns="0" rIns="0" tIns="0" wrap="none"/>
          <a:p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ru-RU"/>
              <a:t>Восьмой уровень структуры</a:t>
            </a:r>
            <a:endParaRPr/>
          </a:p>
          <a:p>
            <a:pPr lvl="8">
              <a:buSzPct val="45000"/>
              <a:buFont typeface="StarSymbol"/>
              <a:buChar char=""/>
            </a:pPr>
            <a:r>
              <a:rPr lang="ru-RU"/>
              <a:t>Девятый уровень структуры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3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image" Target="../media/image15.jpeg"/><Relationship Id="rId3" Type="http://schemas.openxmlformats.org/officeDocument/2006/relationships/slideLayout" Target="../slideLayouts/slideLayout2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image" Target="../media/image17.jpeg"/><Relationship Id="rId3" Type="http://schemas.openxmlformats.org/officeDocument/2006/relationships/slideLayout" Target="../slideLayouts/slideLayout2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image" Target="../media/image19.jpeg"/><Relationship Id="rId3" Type="http://schemas.openxmlformats.org/officeDocument/2006/relationships/slideLayout" Target="../slideLayouts/slideLayout25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image" Target="../media/image21.jpeg"/><Relationship Id="rId3" Type="http://schemas.openxmlformats.org/officeDocument/2006/relationships/slideLayout" Target="../slideLayouts/slideLayout2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image" Target="../media/image23.jpeg"/><Relationship Id="rId3" Type="http://schemas.openxmlformats.org/officeDocument/2006/relationships/slideLayout" Target="../slideLayouts/slideLayout2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slideLayout" Target="../slideLayouts/slideLayout2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2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image" Target="../media/image9.jpeg"/><Relationship Id="rId3" Type="http://schemas.openxmlformats.org/officeDocument/2006/relationships/slideLayout" Target="../slideLayouts/slideLayout2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0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2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2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image" Target="../media/image13.jpeg"/><Relationship Id="rId3" Type="http://schemas.openxmlformats.org/officeDocument/2006/relationships/slideLayout" Target="../slideLayouts/slideLayout2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CustomShape 1"/>
          <p:cNvSpPr/>
          <p:nvPr/>
        </p:nvSpPr>
        <p:spPr>
          <a:xfrm>
            <a:off x="1923480" y="0"/>
            <a:ext cx="5087160" cy="976680"/>
          </a:xfrm>
          <a:prstGeom prst="rect">
            <a:avLst/>
          </a:prstGeom>
        </p:spPr>
        <p:txBody>
          <a:bodyPr anchor="b" bIns="0" lIns="45720" rIns="45720" tIns="0"/>
          <a:p>
            <a:pPr algn="ctr"/>
            <a:r>
              <a:rPr b="1" lang="ru-RU" sz="5800">
                <a:latin typeface="Monotype Corsiva"/>
              </a:rPr>
              <a:t>Осетия</a:t>
            </a:r>
            <a:endParaRPr/>
          </a:p>
        </p:txBody>
      </p:sp>
      <p:sp>
        <p:nvSpPr>
          <p:cNvPr id="139" name="CustomShape 2"/>
          <p:cNvSpPr/>
          <p:nvPr/>
        </p:nvSpPr>
        <p:spPr>
          <a:xfrm>
            <a:off x="1115640" y="764640"/>
            <a:ext cx="6400080" cy="1751760"/>
          </a:xfrm>
          <a:prstGeom prst="rect">
            <a:avLst/>
          </a:prstGeom>
        </p:spPr>
        <p:txBody>
          <a:bodyPr bIns="45000" lIns="90000" rIns="90000" tIns="45000"/>
          <a:p>
            <a:pPr algn="ctr"/>
            <a:r>
              <a:rPr lang="ru-RU" sz="4600">
                <a:solidFill>
                  <a:srgbClr val="ffffff"/>
                </a:solidFill>
                <a:latin typeface="Monotype Corsiva"/>
              </a:rPr>
              <a:t>Обычаи осетинского народа</a:t>
            </a:r>
            <a:endParaRPr/>
          </a:p>
        </p:txBody>
      </p:sp>
      <p:pic>
        <p:nvPicPr>
          <p:cNvPr descr="" id="140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1340640"/>
            <a:ext cx="9011160" cy="5982840"/>
          </a:xfrm>
          <a:prstGeom prst="rect">
            <a:avLst/>
          </a:prstGeom>
        </p:spPr>
      </p:pic>
    </p:spTree>
  </p:cSld>
  <p:timing>
    <p:tnLst>
      <p:par>
        <p:cTn dur="indefinite" id="1" nodeType="tmRoot" restart="never">
          <p:childTnLst>
            <p:seq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dur="500" fill="freeze" id="7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end="26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dur="500" fill="freeze" id="12"/>
                                        <p:tgtEl>
                                          <p:spTgt spid="139">
                                            <p:txEl>
                                              <p:pRg end="26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2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 transition="in">
                                      <p:cBhvr additive="repl">
                                        <p:cTn dur="2000" fill="freeze" id="17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id="20" nodeType="clickEffect" presetClass="exit" presetID="1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in">
                                      <p:cBhvr additive="repl">
                                        <p:cTn dur="500" fill="freeze" id="21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id="25" nodeType="clickEffect" presetClass="exit" presetID="42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in">
                                      <p:cBhvr additive="repl">
                                        <p:cTn dur="1000" fill="freeze" id="26"/>
                                        <p:tgtEl>
                                          <p:spTgt spid="139">
                                            <p:txEl>
                                              <p:pRg end="26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dur="1000" fill="freeze" id="27"/>
                                        <p:tgtEl>
                                          <p:spTgt spid="139">
                                            <p:txEl>
                                              <p:pRg end="26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1000" fill="freeze" id="28"/>
                                        <p:tgtEl>
                                          <p:spTgt spid="139">
                                            <p:txEl>
                                              <p:pRg end="26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29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end="26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0">
                      <p:stCondLst>
                        <p:cond delay="indefinite"/>
                      </p:stCondLst>
                      <p:childTnLst>
                        <p:par>
                          <p:cTn fill="hold" id="31">
                            <p:stCondLst>
                              <p:cond delay="0"/>
                            </p:stCondLst>
                            <p:childTnLst>
                              <p:par>
                                <p:cTn fill="hold" id="32" nodeType="clickEffect" presetClass="exit" presetID="14" presetSubtype="10">
                                  <p:stCondLst>
                                    <p:cond delay="0"/>
                                  </p:stCondLst>
                                  <p:childTnLst>
                                    <p:animEffect filter="randombar(horizontal)" transition="in">
                                      <p:cBhvr additive="repl">
                                        <p:cTn dur="500" fill="freeze" id="33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CustomShape 1"/>
          <p:cNvSpPr/>
          <p:nvPr/>
        </p:nvSpPr>
        <p:spPr>
          <a:xfrm>
            <a:off x="-33840" y="22680"/>
            <a:ext cx="4317120" cy="2829600"/>
          </a:xfrm>
          <a:prstGeom prst="rect">
            <a:avLst/>
          </a:prstGeom>
        </p:spPr>
        <p:txBody>
          <a:bodyPr bIns="45000" lIns="90000" rIns="90000" tIns="45000"/>
          <a:p>
            <a:r>
              <a:rPr lang="ru-RU" sz="2800">
                <a:solidFill>
                  <a:srgbClr val="ffffff"/>
                </a:solidFill>
                <a:latin typeface="Book Antiqua"/>
              </a:rPr>
              <a:t>На праздники в Осетии и сегодня для вознесения первой молитвы Богу и освящения трёх ритуальных пирогов старшему часто наливают осетинское пиво в специальный резной деревянный сосуд - «баганыйы къус»</a:t>
            </a:r>
            <a:endParaRPr/>
          </a:p>
        </p:txBody>
      </p:sp>
      <p:pic>
        <p:nvPicPr>
          <p:cNvPr descr="" id="159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4212000" y="22680"/>
            <a:ext cx="4895640" cy="3405600"/>
          </a:xfrm>
          <a:prstGeom prst="rect">
            <a:avLst/>
          </a:prstGeom>
        </p:spPr>
      </p:pic>
      <p:pic>
        <p:nvPicPr>
          <p:cNvPr descr="" id="160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2709000"/>
            <a:ext cx="4236120" cy="4148280"/>
          </a:xfrm>
          <a:prstGeom prst="rect">
            <a:avLst/>
          </a:prstGeom>
        </p:spPr>
      </p:pic>
      <p:sp>
        <p:nvSpPr>
          <p:cNvPr id="161" name="CustomShape 2"/>
          <p:cNvSpPr/>
          <p:nvPr/>
        </p:nvSpPr>
        <p:spPr>
          <a:xfrm>
            <a:off x="4236840" y="3429000"/>
            <a:ext cx="4571280" cy="3139200"/>
          </a:xfrm>
          <a:prstGeom prst="rect">
            <a:avLst/>
          </a:prstGeom>
          <a:gradFill>
            <a:gsLst>
              <a:gs pos="0">
                <a:srgbClr val="800080"/>
              </a:gs>
              <a:gs pos="100000">
                <a:srgbClr val="008000"/>
              </a:gs>
            </a:gsLst>
            <a:path path="rect"/>
          </a:gradFill>
        </p:spPr>
        <p:txBody>
          <a:bodyPr bIns="45000" lIns="90000" rIns="90000" tIns="45000"/>
          <a:p>
            <a:r>
              <a:rPr lang="ru-RU" sz="2000">
                <a:solidFill>
                  <a:srgbClr val="ffffff"/>
                </a:solidFill>
                <a:latin typeface="Book Antiqua"/>
              </a:rPr>
              <a:t>До сих пор при передаче почетного бокала за столом осетины строго придерживаются определенных правил. Получивший нуазан имеет право передавать его другому лицу только с разрешения старшего. В старину у равнинных осетин гость не имел права уехать, пока хозяин дома не преподнесет ему свой (бокал для гостя).</a:t>
            </a:r>
            <a:endParaRPr/>
          </a:p>
        </p:txBody>
      </p:sp>
    </p:spTree>
  </p:cSld>
  <p:transition>
    <p:wedge/>
  </p:transition>
  <p:timing>
    <p:tnLst>
      <p:par>
        <p:cTn dur="indefinite" id="317" nodeType="tmRoot" restart="never">
          <p:childTnLst>
            <p:seq>
              <p:cTn dur="indefinite" id="318" nodeType="mainSeq">
                <p:childTnLst>
                  <p:par>
                    <p:cTn fill="hold" id="319">
                      <p:stCondLst>
                        <p:cond delay="indefinite"/>
                      </p:stCondLst>
                      <p:childTnLst>
                        <p:par>
                          <p:cTn fill="hold" id="320">
                            <p:stCondLst>
                              <p:cond delay="0"/>
                            </p:stCondLst>
                            <p:childTnLst>
                              <p:par>
                                <p:cTn fill="hold" id="321" nodeType="clickEffect" presetClass="entr" presetID="2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end="199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str">
                                      <p:cBhvr additive="repl">
                                        <p:cTn dur="500" fill="hold" id="3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end="199" st="0"/>
                                            </p:txEl>
                                          </p:spTgt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dur="500" fill="hold" id="3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end="199" st="0"/>
                                            </p:txEl>
                                          </p:spTgt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width"/>
                                          </p:val>
                                        </p:tav>
                                        <p:tav tm="100000">
                                          <p:val>
                                            <p:strVal val="width*.05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dur="500" fill="hold" id="32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end="199" st="0"/>
                                            </p:txEl>
                                          </p:spTgt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width*.05"/>
                                          </p:val>
                                        </p:tav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dur="1000" fill="hold" id="326"/>
                                        <p:tgtEl>
                                          <p:spTgt spid="158">
                                            <p:txEl>
                                              <p:pRg end="199" st="0"/>
                                            </p:txEl>
                                          </p:spTgt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height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500" fill="hold" id="3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end="199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500" fill="hold" id="3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end="199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500" fill="hold" id="32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end="199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dur="1000" fill="freeze" id="3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end="199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31">
                      <p:stCondLst>
                        <p:cond delay="indefinite"/>
                      </p:stCondLst>
                      <p:childTnLst>
                        <p:par>
                          <p:cTn fill="hold" id="332">
                            <p:stCondLst>
                              <p:cond delay="0"/>
                            </p:stCondLst>
                            <p:childTnLst>
                              <p:par>
                                <p:cTn fill="hold" id="333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dur="500" fill="hold" id="335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500" fill="hold" id="336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37">
                      <p:stCondLst>
                        <p:cond delay="indefinite"/>
                      </p:stCondLst>
                      <p:childTnLst>
                        <p:par>
                          <p:cTn fill="hold" id="338">
                            <p:stCondLst>
                              <p:cond delay="0"/>
                            </p:stCondLst>
                            <p:childTnLst>
                              <p:par>
                                <p:cTn fill="hold" id="339" nodeType="clickEffect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str">
                                      <p:cBhvr additive="repl">
                                        <p:cTn dur="1000" fill="hold" id="341"/>
                                        <p:tgtEl>
                                          <p:spTgt spid="160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width*0.70"/>
                                          </p:val>
                                        </p:tav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dur="1000" fill="hold" id="342"/>
                                        <p:tgtEl>
                                          <p:spTgt spid="160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height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dur="1000" fill="freeze" id="343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44">
                      <p:stCondLst>
                        <p:cond delay="indefinite"/>
                      </p:stCondLst>
                      <p:childTnLst>
                        <p:par>
                          <p:cTn fill="hold" id="345">
                            <p:stCondLst>
                              <p:cond delay="0"/>
                            </p:stCondLst>
                            <p:childTnLst>
                              <p:par>
                                <p:cTn fill="hold" id="346" nodeType="click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out">
                                      <p:cBhvr additive="repl">
                                        <p:cTn dur="2000" fill="freeze" id="348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49">
                      <p:stCondLst>
                        <p:cond delay="indefinite"/>
                      </p:stCondLst>
                      <p:childTnLst>
                        <p:par>
                          <p:cTn fill="hold" id="350">
                            <p:stCondLst>
                              <p:cond delay="0"/>
                            </p:stCondLst>
                            <p:childTnLst>
                              <p:par>
                                <p:cTn fill="hold" id="351" nodeType="clickEffect" presetClass="exit" presetID="5" presetSubtype="10">
                                  <p:stCondLst>
                                    <p:cond delay="0"/>
                                  </p:stCondLst>
                                  <p:childTnLst>
                                    <p:animEffect filter="checkerboard(across)" transition="in">
                                      <p:cBhvr additive="repl">
                                        <p:cTn dur="500" fill="freeze" id="352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353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54">
                      <p:stCondLst>
                        <p:cond delay="indefinite"/>
                      </p:stCondLst>
                      <p:childTnLst>
                        <p:par>
                          <p:cTn fill="hold" id="355">
                            <p:stCondLst>
                              <p:cond delay="0"/>
                            </p:stCondLst>
                            <p:childTnLst>
                              <p:par>
                                <p:cTn fill="hold" id="356" nodeType="clickEffect" presetClass="exit" presetID="8" presetSubtype="32">
                                  <p:stCondLst>
                                    <p:cond delay="0"/>
                                  </p:stCondLst>
                                  <p:childTnLst>
                                    <p:animEffect filter="diamond(out)" transition="in">
                                      <p:cBhvr additive="repl">
                                        <p:cTn dur="2000" fill="freeze" id="357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358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59">
                      <p:stCondLst>
                        <p:cond delay="indefinite"/>
                      </p:stCondLst>
                      <p:childTnLst>
                        <p:par>
                          <p:cTn fill="hold" id="360">
                            <p:stCondLst>
                              <p:cond delay="0"/>
                            </p:stCondLst>
                            <p:childTnLst>
                              <p:par>
                                <p:cTn fill="hold" id="361" nodeType="clickEffect" presetClass="exit" presetID="4" presetSubtype="32">
                                  <p:stCondLst>
                                    <p:cond delay="0"/>
                                  </p:stCondLst>
                                  <p:childTnLst>
                                    <p:animEffect filter="box(out)" transition="in">
                                      <p:cBhvr additive="repl">
                                        <p:cTn dur="2000" fill="freeze" id="362"/>
                                        <p:tgtEl>
                                          <p:spTgt spid="158">
                                            <p:txEl>
                                              <p:pRg end="199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363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end="199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64">
                      <p:stCondLst>
                        <p:cond delay="indefinite"/>
                      </p:stCondLst>
                      <p:childTnLst>
                        <p:par>
                          <p:cTn fill="hold" id="365">
                            <p:stCondLst>
                              <p:cond delay="0"/>
                            </p:stCondLst>
                            <p:childTnLst>
                              <p:par>
                                <p:cTn fill="hold" id="366" nodeType="click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dur="500" fill="freeze" id="367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500" fill="freeze" id="368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369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CustomShape 1"/>
          <p:cNvSpPr/>
          <p:nvPr/>
        </p:nvSpPr>
        <p:spPr>
          <a:xfrm>
            <a:off x="-33840" y="22680"/>
            <a:ext cx="4317120" cy="2829600"/>
          </a:xfrm>
          <a:prstGeom prst="rect">
            <a:avLst/>
          </a:prstGeom>
        </p:spPr>
        <p:txBody>
          <a:bodyPr bIns="45000" lIns="90000" rIns="90000" tIns="45000"/>
          <a:p>
            <a:r>
              <a:rPr lang="ru-RU" sz="2800">
                <a:solidFill>
                  <a:srgbClr val="ffffff"/>
                </a:solidFill>
                <a:latin typeface="Book Antiqua"/>
              </a:rPr>
              <a:t>На праздники в Осетии и сегодня для вознесения первой молитвы Богу и освящения трёх ритуальных пирогов старшему часто наливают осетинское пиво в специальный резной деревянный сосуд - «баганыйы къус»</a:t>
            </a:r>
            <a:endParaRPr/>
          </a:p>
        </p:txBody>
      </p:sp>
      <p:pic>
        <p:nvPicPr>
          <p:cNvPr descr="" id="163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4212000" y="22680"/>
            <a:ext cx="4895640" cy="3405600"/>
          </a:xfrm>
          <a:prstGeom prst="rect">
            <a:avLst/>
          </a:prstGeom>
        </p:spPr>
      </p:pic>
      <p:pic>
        <p:nvPicPr>
          <p:cNvPr descr="" id="164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2709000"/>
            <a:ext cx="4236120" cy="4148280"/>
          </a:xfrm>
          <a:prstGeom prst="rect">
            <a:avLst/>
          </a:prstGeom>
        </p:spPr>
      </p:pic>
      <p:sp>
        <p:nvSpPr>
          <p:cNvPr id="165" name="CustomShape 2"/>
          <p:cNvSpPr/>
          <p:nvPr/>
        </p:nvSpPr>
        <p:spPr>
          <a:xfrm>
            <a:off x="4236840" y="3429000"/>
            <a:ext cx="4571280" cy="3139200"/>
          </a:xfrm>
          <a:prstGeom prst="rect">
            <a:avLst/>
          </a:prstGeom>
          <a:gradFill>
            <a:gsLst>
              <a:gs pos="0">
                <a:srgbClr val="800080"/>
              </a:gs>
              <a:gs pos="100000">
                <a:srgbClr val="008000"/>
              </a:gs>
            </a:gsLst>
            <a:path path="rect"/>
          </a:gradFill>
        </p:spPr>
        <p:txBody>
          <a:bodyPr bIns="45000" lIns="90000" rIns="90000" tIns="45000"/>
          <a:p>
            <a:r>
              <a:rPr lang="ru-RU" sz="2000">
                <a:solidFill>
                  <a:srgbClr val="ffffff"/>
                </a:solidFill>
                <a:latin typeface="Book Antiqua"/>
              </a:rPr>
              <a:t>До сих пор при передаче почетного бокала за столом осетины строго придерживаются определенных правил. Получивший нуазан имеет право передавать его другому лицу только с разрешения старшего. В старину у равнинных осетин гость не имел права уехать, пока хозяин дома не преподнесет ему свой (бокал для гостя).</a:t>
            </a:r>
            <a:endParaRPr/>
          </a:p>
        </p:txBody>
      </p:sp>
    </p:spTree>
  </p:cSld>
  <p:transition>
    <p:wedge/>
  </p:transition>
  <p:timing>
    <p:tnLst>
      <p:par>
        <p:cTn dur="indefinite" id="370" nodeType="tmRoot" restart="never">
          <p:childTnLst>
            <p:seq>
              <p:cTn dur="indefinite" id="371" nodeType="mainSeq">
                <p:childTnLst>
                  <p:par>
                    <p:cTn fill="hold" id="372">
                      <p:stCondLst>
                        <p:cond delay="indefinite"/>
                      </p:stCondLst>
                      <p:childTnLst>
                        <p:par>
                          <p:cTn fill="hold" id="373">
                            <p:stCondLst>
                              <p:cond delay="0"/>
                            </p:stCondLst>
                            <p:childTnLst>
                              <p:par>
                                <p:cTn fill="hold" id="374" nodeType="clickEffect" presetClass="entr" presetID="2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7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199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str">
                                      <p:cBhvr additive="repl">
                                        <p:cTn dur="500" fill="hold" id="37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199" st="0"/>
                                            </p:txEl>
                                          </p:spTgt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dur="500" fill="hold" id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199" st="0"/>
                                            </p:txEl>
                                          </p:spTgt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width"/>
                                          </p:val>
                                        </p:tav>
                                        <p:tav tm="100000">
                                          <p:val>
                                            <p:strVal val="width*.05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dur="500" fill="hold" id="378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199" st="0"/>
                                            </p:txEl>
                                          </p:spTgt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width*.05"/>
                                          </p:val>
                                        </p:tav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dur="1000" fill="hold" id="379"/>
                                        <p:tgtEl>
                                          <p:spTgt spid="162">
                                            <p:txEl>
                                              <p:pRg end="199" st="0"/>
                                            </p:txEl>
                                          </p:spTgt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height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500" fill="hold" id="3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199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500" fill="hold" id="38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199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500" fill="hold" id="382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199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dur="1000" fill="freeze" id="38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199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84">
                      <p:stCondLst>
                        <p:cond delay="indefinite"/>
                      </p:stCondLst>
                      <p:childTnLst>
                        <p:par>
                          <p:cTn fill="hold" id="385">
                            <p:stCondLst>
                              <p:cond delay="0"/>
                            </p:stCondLst>
                            <p:childTnLst>
                              <p:par>
                                <p:cTn fill="hold" id="386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8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dur="500" fill="hold" id="388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500" fill="hold" id="389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0">
                      <p:stCondLst>
                        <p:cond delay="indefinite"/>
                      </p:stCondLst>
                      <p:childTnLst>
                        <p:par>
                          <p:cTn fill="hold" id="391">
                            <p:stCondLst>
                              <p:cond delay="0"/>
                            </p:stCondLst>
                            <p:childTnLst>
                              <p:par>
                                <p:cTn fill="hold" id="392" nodeType="clickEffect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str">
                                      <p:cBhvr additive="repl">
                                        <p:cTn dur="1000" fill="hold" id="394"/>
                                        <p:tgtEl>
                                          <p:spTgt spid="16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width*0.70"/>
                                          </p:val>
                                        </p:tav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dur="1000" fill="hold" id="395"/>
                                        <p:tgtEl>
                                          <p:spTgt spid="16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height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dur="1000" fill="freeze" id="396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7">
                      <p:stCondLst>
                        <p:cond delay="indefinite"/>
                      </p:stCondLst>
                      <p:childTnLst>
                        <p:par>
                          <p:cTn fill="hold" id="398">
                            <p:stCondLst>
                              <p:cond delay="0"/>
                            </p:stCondLst>
                            <p:childTnLst>
                              <p:par>
                                <p:cTn fill="hold" id="399" nodeType="click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out">
                                      <p:cBhvr additive="repl">
                                        <p:cTn dur="2000" fill="freeze" id="401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02">
                      <p:stCondLst>
                        <p:cond delay="indefinite"/>
                      </p:stCondLst>
                      <p:childTnLst>
                        <p:par>
                          <p:cTn fill="hold" id="403">
                            <p:stCondLst>
                              <p:cond delay="0"/>
                            </p:stCondLst>
                            <p:childTnLst>
                              <p:par>
                                <p:cTn fill="hold" id="404" nodeType="clickEffect" presetClass="exit" presetID="5" presetSubtype="10">
                                  <p:stCondLst>
                                    <p:cond delay="0"/>
                                  </p:stCondLst>
                                  <p:childTnLst>
                                    <p:animEffect filter="checkerboard(across)" transition="in">
                                      <p:cBhvr additive="repl">
                                        <p:cTn dur="500" fill="freeze" id="405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406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07">
                      <p:stCondLst>
                        <p:cond delay="indefinite"/>
                      </p:stCondLst>
                      <p:childTnLst>
                        <p:par>
                          <p:cTn fill="hold" id="408">
                            <p:stCondLst>
                              <p:cond delay="0"/>
                            </p:stCondLst>
                            <p:childTnLst>
                              <p:par>
                                <p:cTn fill="hold" id="409" nodeType="clickEffect" presetClass="exit" presetID="8" presetSubtype="32">
                                  <p:stCondLst>
                                    <p:cond delay="0"/>
                                  </p:stCondLst>
                                  <p:childTnLst>
                                    <p:animEffect filter="diamond(out)" transition="in">
                                      <p:cBhvr additive="repl">
                                        <p:cTn dur="2000" fill="freeze" id="41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411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12">
                      <p:stCondLst>
                        <p:cond delay="indefinite"/>
                      </p:stCondLst>
                      <p:childTnLst>
                        <p:par>
                          <p:cTn fill="hold" id="413">
                            <p:stCondLst>
                              <p:cond delay="0"/>
                            </p:stCondLst>
                            <p:childTnLst>
                              <p:par>
                                <p:cTn fill="hold" id="414" nodeType="clickEffect" presetClass="exit" presetID="4" presetSubtype="32">
                                  <p:stCondLst>
                                    <p:cond delay="0"/>
                                  </p:stCondLst>
                                  <p:childTnLst>
                                    <p:animEffect filter="box(out)" transition="in">
                                      <p:cBhvr additive="repl">
                                        <p:cTn dur="2000" fill="freeze" id="415"/>
                                        <p:tgtEl>
                                          <p:spTgt spid="162">
                                            <p:txEl>
                                              <p:pRg end="199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416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199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17">
                      <p:stCondLst>
                        <p:cond delay="indefinite"/>
                      </p:stCondLst>
                      <p:childTnLst>
                        <p:par>
                          <p:cTn fill="hold" id="418">
                            <p:stCondLst>
                              <p:cond delay="0"/>
                            </p:stCondLst>
                            <p:childTnLst>
                              <p:par>
                                <p:cTn fill="hold" id="419" nodeType="click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dur="500" fill="freeze" id="42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500" fill="freeze" id="421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422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166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14400" y="2169360"/>
            <a:ext cx="4700880" cy="4687920"/>
          </a:xfrm>
          <a:prstGeom prst="rect">
            <a:avLst/>
          </a:prstGeom>
        </p:spPr>
      </p:pic>
      <p:pic>
        <p:nvPicPr>
          <p:cNvPr descr="" id="167" name="Picture 8"/>
          <p:cNvPicPr/>
          <p:nvPr/>
        </p:nvPicPr>
        <p:blipFill>
          <a:blip r:embed="rId2"/>
          <a:stretch>
            <a:fillRect/>
          </a:stretch>
        </p:blipFill>
        <p:spPr>
          <a:xfrm>
            <a:off x="18720" y="0"/>
            <a:ext cx="4696560" cy="2852280"/>
          </a:xfrm>
          <a:prstGeom prst="rect">
            <a:avLst/>
          </a:prstGeom>
        </p:spPr>
      </p:pic>
      <p:sp>
        <p:nvSpPr>
          <p:cNvPr id="168" name="CustomShape 1"/>
          <p:cNvSpPr/>
          <p:nvPr/>
        </p:nvSpPr>
        <p:spPr>
          <a:xfrm>
            <a:off x="4716000" y="0"/>
            <a:ext cx="4427280" cy="5576400"/>
          </a:xfrm>
          <a:prstGeom prst="rect">
            <a:avLst/>
          </a:prstGeom>
          <a:gradFill>
            <a:gsLst>
              <a:gs pos="0">
                <a:srgbClr val="800080"/>
              </a:gs>
              <a:gs pos="100000">
                <a:srgbClr val="008000"/>
              </a:gs>
            </a:gsLst>
            <a:path path="rect"/>
          </a:gradFill>
        </p:spPr>
        <p:txBody>
          <a:bodyPr bIns="45000" lIns="90000" rIns="90000" tIns="45000"/>
          <a:p>
            <a:r>
              <a:rPr lang="ru-RU" sz="2400">
                <a:solidFill>
                  <a:srgbClr val="ffffff"/>
                </a:solidFill>
                <a:latin typeface="Book Antiqua"/>
              </a:rPr>
              <a:t>В национальной культуре почетное место занимает танцевальная культура. Есть несколько видов танцев: массовый танец /симд/, парные танцы (тым-был кафт и др.), медленный танец (хонгæкафт), мужской сольный танец на носках (рог кафт). Каждый из танцев имеет свою музыку, исполняемую на осетинской гармони (фæндыр), используются и струнные музыкальные инструменты.</a:t>
            </a:r>
            <a:endParaRPr/>
          </a:p>
        </p:txBody>
      </p:sp>
    </p:spTree>
  </p:cSld>
  <p:timing>
    <p:tnLst>
      <p:par>
        <p:cTn dur="indefinite" id="423" nodeType="tmRoot" restart="never">
          <p:childTnLst>
            <p:seq>
              <p:cTn id="424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CustomShape 1"/>
          <p:cNvSpPr/>
          <p:nvPr/>
        </p:nvSpPr>
        <p:spPr>
          <a:xfrm>
            <a:off x="5026680" y="150480"/>
            <a:ext cx="4053240" cy="2855880"/>
          </a:xfrm>
          <a:prstGeom prst="rect">
            <a:avLst/>
          </a:prstGeom>
        </p:spPr>
        <p:txBody>
          <a:bodyPr bIns="45000" lIns="90000" rIns="90000" tIns="45000"/>
          <a:p>
            <a:r>
              <a:rPr lang="ru-RU" sz="2800">
                <a:solidFill>
                  <a:srgbClr val="ffffff"/>
                </a:solidFill>
                <a:latin typeface="Book Antiqua"/>
              </a:rPr>
              <a:t>Танцевали всегда с древних времён и до нашего поколения.</a:t>
            </a:r>
            <a:endParaRPr/>
          </a:p>
        </p:txBody>
      </p:sp>
      <p:pic>
        <p:nvPicPr>
          <p:cNvPr descr="" id="170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50760" y="116640"/>
            <a:ext cx="4966920" cy="6668640"/>
          </a:xfrm>
          <a:prstGeom prst="rect">
            <a:avLst/>
          </a:prstGeom>
        </p:spPr>
      </p:pic>
      <p:pic>
        <p:nvPicPr>
          <p:cNvPr descr="" id="171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5018040" y="2853000"/>
            <a:ext cx="4053240" cy="4004280"/>
          </a:xfrm>
          <a:prstGeom prst="rect">
            <a:avLst/>
          </a:prstGeom>
        </p:spPr>
      </p:pic>
    </p:spTree>
  </p:cSld>
  <p:timing>
    <p:tnLst>
      <p:par>
        <p:cTn dur="indefinite" id="425" nodeType="tmRoot" restart="never">
          <p:childTnLst>
            <p:seq>
              <p:cTn id="426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CustomShape 1"/>
          <p:cNvSpPr/>
          <p:nvPr/>
        </p:nvSpPr>
        <p:spPr>
          <a:xfrm>
            <a:off x="6840" y="0"/>
            <a:ext cx="4628880" cy="3356280"/>
          </a:xfrm>
          <a:prstGeom prst="rect">
            <a:avLst/>
          </a:prstGeom>
        </p:spPr>
        <p:txBody>
          <a:bodyPr bIns="45000" lIns="90000" rIns="90000" tIns="45000"/>
          <a:p>
            <a:r>
              <a:rPr lang="ru-RU" sz="2800">
                <a:solidFill>
                  <a:srgbClr val="ffffff"/>
                </a:solidFill>
                <a:latin typeface="Book Antiqua"/>
              </a:rPr>
              <a:t>На языке танца выражали любовь и ненависть, добро и зло, радость и горе.</a:t>
            </a:r>
            <a:endParaRPr/>
          </a:p>
          <a:p>
            <a:endParaRPr/>
          </a:p>
        </p:txBody>
      </p:sp>
      <p:pic>
        <p:nvPicPr>
          <p:cNvPr descr="" id="173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4356000" y="0"/>
            <a:ext cx="4697280" cy="6835680"/>
          </a:xfrm>
          <a:prstGeom prst="rect">
            <a:avLst/>
          </a:prstGeom>
        </p:spPr>
      </p:pic>
      <p:pic>
        <p:nvPicPr>
          <p:cNvPr descr="" id="17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284840"/>
            <a:ext cx="4355280" cy="3478680"/>
          </a:xfrm>
          <a:prstGeom prst="rect">
            <a:avLst/>
          </a:prstGeom>
        </p:spPr>
      </p:pic>
      <p:sp>
        <p:nvSpPr>
          <p:cNvPr id="175" name="CustomShape 2"/>
          <p:cNvSpPr/>
          <p:nvPr/>
        </p:nvSpPr>
        <p:spPr>
          <a:xfrm>
            <a:off x="0" y="4781160"/>
            <a:ext cx="4265280" cy="2223000"/>
          </a:xfrm>
          <a:prstGeom prst="rect">
            <a:avLst/>
          </a:prstGeom>
          <a:gradFill>
            <a:gsLst>
              <a:gs pos="0">
                <a:srgbClr val="800080"/>
              </a:gs>
              <a:gs pos="100000">
                <a:srgbClr val="008000"/>
              </a:gs>
            </a:gsLst>
            <a:path path="rect"/>
          </a:gradFill>
        </p:spPr>
        <p:txBody>
          <a:bodyPr bIns="45000" lIns="90000" rIns="90000" tIns="45000"/>
          <a:p>
            <a:r>
              <a:rPr lang="ru-RU" sz="2800">
                <a:solidFill>
                  <a:srgbClr val="ffffff"/>
                </a:solidFill>
                <a:latin typeface="Book Antiqua"/>
              </a:rPr>
              <a:t> </a:t>
            </a:r>
            <a:r>
              <a:rPr lang="ru-RU" sz="2800">
                <a:solidFill>
                  <a:srgbClr val="ffffff"/>
                </a:solidFill>
                <a:latin typeface="Book Antiqua"/>
              </a:rPr>
              <a:t>Застолье по хорошему поводу всегда сопровождается весельем, песнями, шутками.</a:t>
            </a:r>
            <a:endParaRPr/>
          </a:p>
        </p:txBody>
      </p:sp>
    </p:spTree>
  </p:cSld>
  <p:timing>
    <p:tnLst>
      <p:par>
        <p:cTn dur="indefinite" id="427" nodeType="tmRoot" restart="never">
          <p:childTnLst>
            <p:seq>
              <p:cTn dur="indefinite" id="428" nodeType="mainSeq">
                <p:childTnLst>
                  <p:par>
                    <p:cTn fill="hold" id="429">
                      <p:stCondLst>
                        <p:cond delay="indefinite"/>
                      </p:stCondLst>
                      <p:childTnLst>
                        <p:par>
                          <p:cTn fill="hold" id="430">
                            <p:stCondLst>
                              <p:cond delay="0"/>
                            </p:stCondLst>
                            <p:childTnLst>
                              <p:par>
                                <p:cTn fill="hold" id="431" nodeType="clickEffect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pRg end="73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33">
                      <p:stCondLst>
                        <p:cond delay="indefinite"/>
                      </p:stCondLst>
                      <p:childTnLst>
                        <p:par>
                          <p:cTn fill="hold" id="434">
                            <p:stCondLst>
                              <p:cond delay="0"/>
                            </p:stCondLst>
                            <p:childTnLst>
                              <p:par>
                                <p:cTn fill="hold" id="43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dur="500" fill="hold" id="437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500" fill="hold" id="438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39">
                      <p:stCondLst>
                        <p:cond delay="indefinite"/>
                      </p:stCondLst>
                      <p:childTnLst>
                        <p:par>
                          <p:cTn fill="hold" id="440">
                            <p:stCondLst>
                              <p:cond delay="0"/>
                            </p:stCondLst>
                            <p:childTnLst>
                              <p:par>
                                <p:cTn fill="hold" id="441" nodeType="clickEffect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dur="500" fill="freeze" id="443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44">
                      <p:stCondLst>
                        <p:cond delay="indefinite"/>
                      </p:stCondLst>
                      <p:childTnLst>
                        <p:par>
                          <p:cTn fill="hold" id="445">
                            <p:stCondLst>
                              <p:cond delay="0"/>
                            </p:stCondLst>
                            <p:childTnLst>
                              <p:par>
                                <p:cTn fill="hold" id="446" nodeType="clickEffect" presetClass="entr" presetID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dur="580" fill="freeze" id="4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dur="1822" fill="freeze" id="44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664" fill="freeze" id="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/>
                                    </p:anim>
                                    <p:anim calcmode="lin" valueType="num">
                                      <p:cBhvr additive="repl">
                                        <p:cTn dur="664" fill="freeze" id="45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/>
                                    </p:anim>
                                    <p:anim calcmode="lin" valueType="num">
                                      <p:cBhvr additive="repl">
                                        <p:cTn dur="332" fill="freeze" id="45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/>
                                    </p:anim>
                                    <p:anim calcmode="lin" valueType="num">
                                      <p:cBhvr additive="repl">
                                        <p:cTn dur="164" fill="freeze" id="453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/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54">
                      <p:stCondLst>
                        <p:cond delay="indefinite"/>
                      </p:stCondLst>
                      <p:childTnLst>
                        <p:par>
                          <p:cTn fill="hold" id="455">
                            <p:stCondLst>
                              <p:cond delay="0"/>
                            </p:stCondLst>
                            <p:childTnLst>
                              <p:par>
                                <p:cTn fill="hold" id="456" nodeType="clickEffect" presetClass="exit" presetID="21" presetSubtype="1">
                                  <p:stCondLst>
                                    <p:cond delay="0"/>
                                  </p:stCondLst>
                                  <p:childTnLst>
                                    <p:animEffect filter="wheel(1)" transition="in">
                                      <p:cBhvr additive="repl">
                                        <p:cTn dur="2000" fill="freeze" id="457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458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59">
                      <p:stCondLst>
                        <p:cond delay="indefinite"/>
                      </p:stCondLst>
                      <p:childTnLst>
                        <p:par>
                          <p:cTn fill="hold" id="460">
                            <p:stCondLst>
                              <p:cond delay="0"/>
                            </p:stCondLst>
                            <p:childTnLst>
                              <p:par>
                                <p:cTn fill="hold" id="461" nodeType="clickEffect" presetClass="exit" presetID="31">
                                  <p:stCondLst>
                                    <p:cond delay="0"/>
                                  </p:stCondLst>
                                  <p:childTnLst>
                                    <p:anim calcmode="lin" valueType="str">
                                      <p:cBhvr additive="repl">
                                        <p:cTn dur="1000" fill="freeze" id="462"/>
                                        <p:tgtEl>
                                          <p:spTgt spid="17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dur="1000" fill="freeze" id="463"/>
                                        <p:tgtEl>
                                          <p:spTgt spid="17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dur="1000" fill="freeze" id="464"/>
                                        <p:tgtEl>
                                          <p:spTgt spid="17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9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dur="1000" fill="freeze" id="465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466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67">
                      <p:stCondLst>
                        <p:cond delay="indefinite"/>
                      </p:stCondLst>
                      <p:childTnLst>
                        <p:par>
                          <p:cTn fill="hold" id="468">
                            <p:stCondLst>
                              <p:cond delay="0"/>
                            </p:stCondLst>
                            <p:childTnLst>
                              <p:par>
                                <p:cTn fill="hold" id="469" nodeType="clickEffect" presetClass="exit" presetID="31">
                                  <p:stCondLst>
                                    <p:cond delay="0"/>
                                  </p:stCondLst>
                                  <p:childTnLst>
                                    <p:anim calcmode="lin" valueType="str">
                                      <p:cBhvr additive="repl">
                                        <p:cTn dur="1000" fill="freeze" id="470"/>
                                        <p:tgtEl>
                                          <p:spTgt spid="175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dur="1000" fill="freeze" id="471"/>
                                        <p:tgtEl>
                                          <p:spTgt spid="175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dur="1000" fill="freeze" id="472"/>
                                        <p:tgtEl>
                                          <p:spTgt spid="175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9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dur="1000" fill="freeze" id="473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474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75">
                      <p:stCondLst>
                        <p:cond delay="indefinite"/>
                      </p:stCondLst>
                      <p:childTnLst>
                        <p:par>
                          <p:cTn fill="hold" id="476">
                            <p:stCondLst>
                              <p:cond delay="0"/>
                            </p:stCondLst>
                            <p:childTnLst>
                              <p:par>
                                <p:cTn fill="hold" id="477" nodeType="clickEffect" presetClass="exit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7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pRg end="73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CustomShape 1"/>
          <p:cNvSpPr/>
          <p:nvPr/>
        </p:nvSpPr>
        <p:spPr>
          <a:xfrm>
            <a:off x="457200" y="260640"/>
            <a:ext cx="8228880" cy="6048000"/>
          </a:xfrm>
          <a:prstGeom prst="rect">
            <a:avLst/>
          </a:prstGeom>
        </p:spPr>
        <p:txBody>
          <a:bodyPr bIns="45000" lIns="90000" rIns="90000" tIns="45000"/>
          <a:p>
            <a:r>
              <a:rPr lang="ru-RU" sz="2400">
                <a:solidFill>
                  <a:srgbClr val="ffffff"/>
                </a:solidFill>
                <a:latin typeface="Book Antiqua"/>
              </a:rPr>
              <a:t>Таранджелоз</a:t>
            </a:r>
            <a:r>
              <a:rPr lang="ru-RU" sz="2000">
                <a:solidFill>
                  <a:srgbClr val="ffffff"/>
                </a:solidFill>
                <a:latin typeface="Book Antiqua"/>
              </a:rPr>
              <a:t> - божество плодородия, его святилище находится в Трусовском ущелье, на вершине высокой горы. Праздник отмечают через три недели после Пасхи в воскресенье.  Молодежь устраивала скачки, демонстрируя свою ловкость и удаль. Старики, совершив определенный молитвенный ритуал, просили Таранджелоза о ниспослании благодати, тогда они никогда не будут нуждаться в хлебе и зерне. </a:t>
            </a:r>
            <a:endParaRPr/>
          </a:p>
          <a:p>
            <a:r>
              <a:rPr lang="ru-RU" sz="2400">
                <a:solidFill>
                  <a:srgbClr val="ffffff"/>
                </a:solidFill>
                <a:latin typeface="Book Antiqua"/>
              </a:rPr>
              <a:t>Куадзан(пасха)</a:t>
            </a:r>
            <a:r>
              <a:rPr lang="ru-RU" sz="2000">
                <a:solidFill>
                  <a:srgbClr val="ffffff"/>
                </a:solidFill>
                <a:latin typeface="Book Antiqua"/>
              </a:rPr>
              <a:t> - один из наиболее любимых осетинами праздников, приходится на второе-третье воскресенье апреля, на первое воскресенье после полнолуния. </a:t>
            </a:r>
            <a:endParaRPr/>
          </a:p>
          <a:p>
            <a:r>
              <a:rPr lang="ru-RU" sz="2400">
                <a:solidFill>
                  <a:srgbClr val="ffffff"/>
                </a:solidFill>
                <a:latin typeface="Book Antiqua"/>
              </a:rPr>
              <a:t>Нобгон </a:t>
            </a:r>
            <a:r>
              <a:rPr lang="ru-RU" sz="2000">
                <a:solidFill>
                  <a:srgbClr val="ffffff"/>
                </a:solidFill>
                <a:latin typeface="Book Antiqua"/>
              </a:rPr>
              <a:t>- новый год по старому стилю - один из любимых осетинами праздников — приходится на 12-14 января. </a:t>
            </a:r>
            <a:endParaRPr/>
          </a:p>
          <a:p>
            <a:r>
              <a:rPr lang="ru-RU" sz="2400">
                <a:solidFill>
                  <a:srgbClr val="ffffff"/>
                </a:solidFill>
                <a:latin typeface="Book Antiqua"/>
              </a:rPr>
              <a:t>Доныскафан ( праздник черпания воды)</a:t>
            </a:r>
            <a:r>
              <a:rPr lang="ru-RU" sz="2000">
                <a:solidFill>
                  <a:srgbClr val="ffffff"/>
                </a:solidFill>
                <a:latin typeface="Book Antiqua"/>
              </a:rPr>
              <a:t> -справляли через 6 дней после Нового года. Рано утром молодая невестка или кто-либо из молодых женщин отправлялись за водой. Чем раньше они это делали, тем лучше</a:t>
            </a:r>
            <a:endParaRPr/>
          </a:p>
        </p:txBody>
      </p:sp>
    </p:spTree>
  </p:cSld>
  <p:timing>
    <p:tnLst>
      <p:par>
        <p:cTn dur="indefinite" id="479" nodeType="tmRoot" restart="never">
          <p:childTnLst>
            <p:seq>
              <p:cTn dur="indefinite" id="480" nodeType="mainSeq">
                <p:childTnLst>
                  <p:par>
                    <p:cTn fill="hold" id="481">
                      <p:stCondLst>
                        <p:cond delay="indefinite"/>
                      </p:stCondLst>
                      <p:childTnLst>
                        <p:par>
                          <p:cTn fill="hold" id="482">
                            <p:stCondLst>
                              <p:cond delay="0"/>
                            </p:stCondLst>
                            <p:childTnLst>
                              <p:par>
                                <p:cTn fill="hold" id="483" nodeType="clickEffect" presetClass="entr" presetID="2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8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pRg end="384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dur="15000" fill="hold" id="485"/>
                                        <p:tgtEl>
                                          <p:spTgt spid="176">
                                            <p:txEl>
                                              <p:pRg end="384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15000" fill="hold" id="486"/>
                                        <p:tgtEl>
                                          <p:spTgt spid="176">
                                            <p:txEl>
                                              <p:pRg end="384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487" nodeType="withEffect" presetClass="entr" presetID="2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8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pRg end="842" st="8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dur="15000" fill="hold" id="489"/>
                                        <p:tgtEl>
                                          <p:spTgt spid="176">
                                            <p:txEl>
                                              <p:pRg end="842" st="8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15000" fill="hold" id="490"/>
                                        <p:tgtEl>
                                          <p:spTgt spid="176">
                                            <p:txEl>
                                              <p:pRg end="842" st="8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491" nodeType="withEffect" presetClass="entr" presetID="2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9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pRg end="842" st="8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dur="15000" fill="hold" id="493"/>
                                        <p:tgtEl>
                                          <p:spTgt spid="176">
                                            <p:txEl>
                                              <p:pRg end="842" st="8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15000" fill="hold" id="494"/>
                                        <p:tgtEl>
                                          <p:spTgt spid="176">
                                            <p:txEl>
                                              <p:pRg end="842" st="8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495" nodeType="withEffect" presetClass="entr" presetID="2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9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pRg end="842" st="8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dur="15000" fill="hold" id="497"/>
                                        <p:tgtEl>
                                          <p:spTgt spid="176">
                                            <p:txEl>
                                              <p:pRg end="842" st="8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15000" fill="hold" id="498"/>
                                        <p:tgtEl>
                                          <p:spTgt spid="176">
                                            <p:txEl>
                                              <p:pRg end="842" st="8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</p:sp>
      <p:pic>
        <p:nvPicPr>
          <p:cNvPr descr="" id="178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1800"/>
            <a:ext cx="9250920" cy="6668640"/>
          </a:xfrm>
          <a:prstGeom prst="rect">
            <a:avLst/>
          </a:prstGeom>
        </p:spPr>
      </p:pic>
    </p:spTree>
  </p:cSld>
  <p:timing>
    <p:tnLst>
      <p:par>
        <p:cTn dur="indefinite" id="499" nodeType="tmRoot" restart="never">
          <p:childTnLst>
            <p:seq>
              <p:cTn dur="indefinite" id="500" nodeType="mainSeq">
                <p:childTnLst>
                  <p:par>
                    <p:cTn fill="hold" id="501">
                      <p:stCondLst>
                        <p:cond delay="indefinite"/>
                      </p:stCondLst>
                      <p:childTnLst>
                        <p:par>
                          <p:cTn fill="hold" id="502">
                            <p:stCondLst>
                              <p:cond delay="0"/>
                            </p:stCondLst>
                            <p:childTnLst>
                              <p:par>
                                <p:cTn fill="hold" id="503" nodeType="clickEffect" presetClass="exit" presetID="16" presetSubtype="21">
                                  <p:stCondLst>
                                    <p:cond delay="0"/>
                                  </p:stCondLst>
                                  <p:childTnLst>
                                    <p:animEffect filter="barn(inVertical)" transition="out">
                                      <p:cBhvr additive="repl">
                                        <p:cTn dur="500" fill="freeze" id="504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505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CustomShape 1"/>
          <p:cNvSpPr/>
          <p:nvPr/>
        </p:nvSpPr>
        <p:spPr>
          <a:xfrm>
            <a:off x="126360" y="116640"/>
            <a:ext cx="8963640" cy="1727640"/>
          </a:xfrm>
          <a:prstGeom prst="rect">
            <a:avLst/>
          </a:prstGeom>
        </p:spPr>
        <p:txBody>
          <a:bodyPr bIns="45000" lIns="45720" rIns="45720" tIns="45000"/>
          <a:p>
            <a:pPr algn="ctr"/>
            <a:r>
              <a:rPr lang="ru-RU" sz="3000">
                <a:solidFill>
                  <a:srgbClr val="bcbcbc"/>
                </a:solidFill>
                <a:latin typeface="Book Antiqua"/>
              </a:rPr>
              <a:t>Осетины— народ, живущий на Кавказе, потомки алан, основное население Осетии: республик Северная Осетия — Алания и Южная Осетия. Живут также в других районах Российской Федерации, в Грузии, Турции и других странах. Осетинский язык принадлежит к иранской группе индоевропейской семьи языков; осетины в основном двуязычны (двуязычие — осетинско-русское, реже — осетинско-грузинское или осетинско-турецкое)</a:t>
            </a:r>
            <a:endParaRPr/>
          </a:p>
          <a:p>
            <a:pPr algn="ctr"/>
            <a:endParaRPr/>
          </a:p>
        </p:txBody>
      </p:sp>
      <p:pic>
        <p:nvPicPr>
          <p:cNvPr descr="" id="142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1917000"/>
            <a:ext cx="9216360" cy="4874040"/>
          </a:xfrm>
          <a:prstGeom prst="rect">
            <a:avLst/>
          </a:prstGeom>
        </p:spPr>
      </p:pic>
    </p:spTree>
  </p:cSld>
  <p:timing>
    <p:tnLst>
      <p:par>
        <p:cTn dur="indefinite" id="35" nodeType="tmRoot" restart="never">
          <p:childTnLst>
            <p:seq>
              <p:cTn dur="indefinite" id="36" nodeType="mainSeq">
                <p:childTnLst>
                  <p:par>
                    <p:cTn fill="hold" id="37">
                      <p:stCondLst>
                        <p:cond delay="indefinite"/>
                      </p:stCondLst>
                      <p:childTnLst>
                        <p:par>
                          <p:cTn fill="hold" id="38">
                            <p:stCondLst>
                              <p:cond delay="0"/>
                            </p:stCondLst>
                            <p:childTnLst>
                              <p:par>
                                <p:cTn fill="hold" id="39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out">
                                      <p:cBhvr additive="repl">
                                        <p:cTn dur="500" fill="freeze" id="41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2">
                      <p:stCondLst>
                        <p:cond delay="indefinite"/>
                      </p:stCondLst>
                      <p:childTnLst>
                        <p:par>
                          <p:cTn fill="hold" id="43">
                            <p:stCondLst>
                              <p:cond delay="0"/>
                            </p:stCondLst>
                            <p:childTnLst>
                              <p:par>
                                <p:cTn fill="hold" id="44" nodeType="clickEffect" presetClass="entr" presetID="47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end="403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dur="1000" fill="freeze" id="46"/>
                                        <p:tgtEl>
                                          <p:spTgt spid="141">
                                            <p:txEl>
                                              <p:pRg end="403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dur="1000" fill="hold" id="47"/>
                                        <p:tgtEl>
                                          <p:spTgt spid="141">
                                            <p:txEl>
                                              <p:pRg end="403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1000" fill="hold" id="48"/>
                                        <p:tgtEl>
                                          <p:spTgt spid="141">
                                            <p:txEl>
                                              <p:pRg end="403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9">
                      <p:stCondLst>
                        <p:cond delay="indefinite"/>
                      </p:stCondLst>
                      <p:childTnLst>
                        <p:par>
                          <p:cTn fill="hold" id="50">
                            <p:stCondLst>
                              <p:cond delay="0"/>
                            </p:stCondLst>
                            <p:childTnLst>
                              <p:par>
                                <p:cTn fill="hold" id="51" nodeType="clickEffect" presetClass="exit" presetID="1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in">
                                      <p:cBhvr additive="repl">
                                        <p:cTn dur="500" fill="freeze" id="52"/>
                                        <p:tgtEl>
                                          <p:spTgt spid="141">
                                            <p:txEl>
                                              <p:pRg end="403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53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end="403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4">
                      <p:stCondLst>
                        <p:cond delay="indefinite"/>
                      </p:stCondLst>
                      <p:childTnLst>
                        <p:par>
                          <p:cTn fill="hold" id="55">
                            <p:stCondLst>
                              <p:cond delay="0"/>
                            </p:stCondLst>
                            <p:childTnLst>
                              <p:par>
                                <p:cTn fill="hold" id="56" nodeType="clickEffect" presetClass="exit" presetID="37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in">
                                      <p:cBhvr additive="repl">
                                        <p:cTn dur="1000" fill="freeze" id="57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dur="1000" fill="freeze" id="58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100" fill="freeze" id="59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900" fill="freeze" id="6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6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CustomShape 1"/>
          <p:cNvSpPr/>
          <p:nvPr/>
        </p:nvSpPr>
        <p:spPr>
          <a:xfrm>
            <a:off x="5004000" y="357120"/>
            <a:ext cx="3682080" cy="6455520"/>
          </a:xfrm>
          <a:prstGeom prst="rect">
            <a:avLst/>
          </a:prstGeom>
        </p:spPr>
        <p:txBody>
          <a:bodyPr bIns="45000" lIns="90000" rIns="90000" tIns="45000"/>
          <a:p>
            <a:r>
              <a:rPr lang="ru-RU" sz="2800">
                <a:solidFill>
                  <a:srgbClr val="ffffff"/>
                </a:solidFill>
                <a:latin typeface="Book Antiqua"/>
              </a:rPr>
              <a:t>К древнейшим обычаям, порожденным родовым строем, относится гостеприимство и куначество осетин. Эти обычаи бытовали и у других горских народов Северного Кавказа и имели много сходных черт.</a:t>
            </a:r>
            <a:endParaRPr/>
          </a:p>
        </p:txBody>
      </p:sp>
      <p:pic>
        <p:nvPicPr>
          <p:cNvPr descr="" id="144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-34200" y="0"/>
            <a:ext cx="4793040" cy="6812640"/>
          </a:xfrm>
          <a:prstGeom prst="rect">
            <a:avLst/>
          </a:prstGeom>
        </p:spPr>
      </p:pic>
    </p:spTree>
  </p:cSld>
  <p:transition>
    <p:checker dir="vert"/>
  </p:transition>
  <p:timing>
    <p:tnLst>
      <p:par>
        <p:cTn dur="indefinite" id="62" nodeType="tmRoot" restart="never">
          <p:childTnLst>
            <p:seq>
              <p:cTn dur="indefinite" id="63" nodeType="mainSeq">
                <p:childTnLst>
                  <p:par>
                    <p:cTn fill="hold" id="64">
                      <p:stCondLst>
                        <p:cond delay="indefinite"/>
                      </p:stCondLst>
                      <p:childTnLst>
                        <p:par>
                          <p:cTn fill="hold" id="65">
                            <p:stCondLst>
                              <p:cond delay="0"/>
                            </p:stCondLst>
                            <p:childTnLst>
                              <p:par>
                                <p:cTn fill="hold" id="66" nodeType="click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out">
                                      <p:cBhvr additive="repl">
                                        <p:cTn dur="2000" fill="freeze" id="68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9">
                      <p:stCondLst>
                        <p:cond delay="indefinite"/>
                      </p:stCondLst>
                      <p:childTnLst>
                        <p:par>
                          <p:cTn fill="hold" id="70">
                            <p:stCondLst>
                              <p:cond delay="0"/>
                            </p:stCondLst>
                            <p:childTnLst>
                              <p:par>
                                <p:cTn fill="hold" id="71" nodeType="clickEffect" presetClass="entr" presetID="4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end="189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dur="2000" fill="freeze" id="73"/>
                                        <p:tgtEl>
                                          <p:spTgt spid="143">
                                            <p:txEl>
                                              <p:pRg end="189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str">
                                      <p:cBhvr additive="repl">
                                        <p:cTn dur="2000" fill="hold" id="74"/>
                                        <p:tgtEl>
                                          <p:spTgt spid="143">
                                            <p:txEl>
                                              <p:pRg end="189" st="0"/>
                                            </p:txEl>
                                          </p:spTgt>
                                        </p:tgtEl>
                                      </p:cBhvr>
                                      <p:tavLst/>
                                    </p:anim>
                                    <p:anim calcmode="lin" valueType="str">
                                      <p:cBhvr additive="repl">
                                        <p:cTn dur="2000" fill="hold" id="75"/>
                                        <p:tgtEl>
                                          <p:spTgt spid="143">
                                            <p:txEl>
                                              <p:pRg end="189" st="0"/>
                                            </p:txEl>
                                          </p:spTgt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height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6">
                      <p:stCondLst>
                        <p:cond delay="indefinite"/>
                      </p:stCondLst>
                      <p:childTnLst>
                        <p:par>
                          <p:cTn fill="hold" id="77">
                            <p:stCondLst>
                              <p:cond delay="0"/>
                            </p:stCondLst>
                            <p:childTnLst>
                              <p:par>
                                <p:cTn fill="hold" id="78" nodeType="clickEffect" presetClass="exit" presetID="6" presetSubtype="32">
                                  <p:stCondLst>
                                    <p:cond delay="0"/>
                                  </p:stCondLst>
                                  <p:childTnLst>
                                    <p:animEffect filter="circle(out)" transition="in">
                                      <p:cBhvr additive="repl">
                                        <p:cTn dur="2000" fill="freeze" id="79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80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1">
                      <p:stCondLst>
                        <p:cond delay="indefinite"/>
                      </p:stCondLst>
                      <p:childTnLst>
                        <p:par>
                          <p:cTn fill="hold" id="82">
                            <p:stCondLst>
                              <p:cond delay="0"/>
                            </p:stCondLst>
                            <p:childTnLst>
                              <p:par>
                                <p:cTn fill="hold" id="83" nodeType="clickEffect" presetClass="exit" presetID="31">
                                  <p:stCondLst>
                                    <p:cond delay="0"/>
                                  </p:stCondLst>
                                  <p:childTnLst>
                                    <p:anim calcmode="lin" valueType="str">
                                      <p:cBhvr additive="repl">
                                        <p:cTn dur="1000" fill="freeze" id="84"/>
                                        <p:tgtEl>
                                          <p:spTgt spid="143">
                                            <p:txEl>
                                              <p:pRg end="189" st="0"/>
                                            </p:txEl>
                                          </p:spTgt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dur="1000" fill="freeze" id="85"/>
                                        <p:tgtEl>
                                          <p:spTgt spid="143">
                                            <p:txEl>
                                              <p:pRg end="189" st="0"/>
                                            </p:txEl>
                                          </p:spTgt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dur="1000" fill="freeze" id="86"/>
                                        <p:tgtEl>
                                          <p:spTgt spid="143">
                                            <p:txEl>
                                              <p:pRg end="189" st="0"/>
                                            </p:txEl>
                                          </p:spTgt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9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dur="1000" fill="freeze" id="87"/>
                                        <p:tgtEl>
                                          <p:spTgt spid="143">
                                            <p:txEl>
                                              <p:pRg end="189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88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end="189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CustomShape 1"/>
          <p:cNvSpPr/>
          <p:nvPr/>
        </p:nvSpPr>
        <p:spPr>
          <a:xfrm>
            <a:off x="0" y="4229280"/>
            <a:ext cx="8856360" cy="2295360"/>
          </a:xfrm>
          <a:prstGeom prst="rect">
            <a:avLst/>
          </a:prstGeom>
        </p:spPr>
        <p:txBody>
          <a:bodyPr bIns="45000" lIns="90000" rIns="90000" tIns="45000"/>
          <a:p>
            <a:r>
              <a:rPr lang="ru-RU" sz="2800">
                <a:solidFill>
                  <a:srgbClr val="ffffff"/>
                </a:solidFill>
                <a:latin typeface="Book Antiqua"/>
              </a:rPr>
              <a:t>Прием гостя на Кавказе - вообще явление важное, официозное и очень ответственное. А у осетинского народа гостеприимству отведена особая роль в системе традиционного общения. </a:t>
            </a:r>
            <a:endParaRPr/>
          </a:p>
        </p:txBody>
      </p:sp>
      <p:pic>
        <p:nvPicPr>
          <p:cNvPr descr="" id="146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-360" y="-1080"/>
            <a:ext cx="4683240" cy="4228560"/>
          </a:xfrm>
          <a:prstGeom prst="rect">
            <a:avLst/>
          </a:prstGeom>
        </p:spPr>
      </p:pic>
      <p:pic>
        <p:nvPicPr>
          <p:cNvPr descr="" id="147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4481640" y="0"/>
            <a:ext cx="4662000" cy="4228560"/>
          </a:xfrm>
          <a:prstGeom prst="rect">
            <a:avLst/>
          </a:prstGeom>
        </p:spPr>
      </p:pic>
    </p:spTree>
  </p:cSld>
  <p:timing>
    <p:tnLst>
      <p:par>
        <p:cTn dur="indefinite" id="89" nodeType="tmRoot" restart="never">
          <p:childTnLst>
            <p:seq>
              <p:cTn dur="indefinite" id="90" nodeType="mainSeq">
                <p:childTnLst>
                  <p:par>
                    <p:cTn fill="hold" id="91">
                      <p:stCondLst>
                        <p:cond delay="indefinite"/>
                      </p:stCondLst>
                      <p:childTnLst>
                        <p:par>
                          <p:cTn fill="hold" id="92">
                            <p:stCondLst>
                              <p:cond delay="0"/>
                            </p:stCondLst>
                            <p:childTnLst>
                              <p:par>
                                <p:cTn fill="hold" id="93" nodeType="clickEffect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dur="500" fill="freeze" id="95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6">
                      <p:stCondLst>
                        <p:cond delay="indefinite"/>
                      </p:stCondLst>
                      <p:childTnLst>
                        <p:par>
                          <p:cTn fill="hold" id="97">
                            <p:stCondLst>
                              <p:cond delay="0"/>
                            </p:stCondLst>
                            <p:childTnLst>
                              <p:par>
                                <p:cTn fill="hold" id="98" nodeType="clickEffect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dur="500" fill="freeze" id="1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1">
                      <p:stCondLst>
                        <p:cond delay="indefinite"/>
                      </p:stCondLst>
                      <p:childTnLst>
                        <p:par>
                          <p:cTn fill="hold" id="102">
                            <p:stCondLst>
                              <p:cond delay="0"/>
                            </p:stCondLst>
                            <p:childTnLst>
                              <p:par>
                                <p:cTn fill="hold" id="103" nodeType="clickEffect" presetClass="entr" presetID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end="175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dur="580" fill="freeze" id="10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end="175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dur="1822" fill="freeze" id="1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end="175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664" fill="freeze" id="10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end="175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/>
                                    </p:anim>
                                    <p:anim calcmode="lin" valueType="num">
                                      <p:cBhvr additive="repl">
                                        <p:cTn dur="664" fill="freeze" id="108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end="175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/>
                                    </p:anim>
                                    <p:anim calcmode="lin" valueType="num">
                                      <p:cBhvr additive="repl">
                                        <p:cTn dur="332" fill="freeze" id="109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end="175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/>
                                    </p:anim>
                                    <p:anim calcmode="lin" valueType="num">
                                      <p:cBhvr additive="repl">
                                        <p:cTn dur="164" fill="freeze" id="110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end="175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/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1">
                      <p:stCondLst>
                        <p:cond delay="indefinite"/>
                      </p:stCondLst>
                      <p:childTnLst>
                        <p:par>
                          <p:cTn fill="hold" id="112">
                            <p:stCondLst>
                              <p:cond delay="0"/>
                            </p:stCondLst>
                            <p:childTnLst>
                              <p:par>
                                <p:cTn fill="hold" id="113" nodeType="clickEffect" presetClass="exit" presetID="55">
                                  <p:stCondLst>
                                    <p:cond delay="0"/>
                                  </p:stCondLst>
                                  <p:childTnLst>
                                    <p:anim calcmode="lin" valueType="str">
                                      <p:cBhvr additive="repl">
                                        <p:cTn dur="1000" fill="freeze" id="114"/>
                                        <p:tgtEl>
                                          <p:spTgt spid="146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width"/>
                                          </p:val>
                                        </p:tav>
                                        <p:tav tm="100000">
                                          <p:val>
                                            <p:strVal val="width*0.70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dur="1000" fill="freeze" id="115"/>
                                        <p:tgtEl>
                                          <p:spTgt spid="146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height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dur="1000" fill="freeze" id="116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17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8">
                      <p:stCondLst>
                        <p:cond delay="indefinite"/>
                      </p:stCondLst>
                      <p:childTnLst>
                        <p:par>
                          <p:cTn fill="hold" id="119">
                            <p:stCondLst>
                              <p:cond delay="0"/>
                            </p:stCondLst>
                            <p:childTnLst>
                              <p:par>
                                <p:cTn fill="hold" id="120" nodeType="clickEffect" presetClass="exit" presetID="16" presetSubtype="21">
                                  <p:stCondLst>
                                    <p:cond delay="0"/>
                                  </p:stCondLst>
                                  <p:childTnLst>
                                    <p:animEffect filter="barn(inVertical)" transition="out">
                                      <p:cBhvr additive="repl">
                                        <p:cTn dur="500" fill="freeze" id="121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22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23">
                      <p:stCondLst>
                        <p:cond delay="indefinite"/>
                      </p:stCondLst>
                      <p:childTnLst>
                        <p:par>
                          <p:cTn fill="hold" id="124">
                            <p:stCondLst>
                              <p:cond delay="0"/>
                            </p:stCondLst>
                            <p:childTnLst>
                              <p:par>
                                <p:cTn fill="hold" id="125" nodeType="clickEffect" presetClass="exit" presetID="6" presetSubtype="32">
                                  <p:stCondLst>
                                    <p:cond delay="0"/>
                                  </p:stCondLst>
                                  <p:childTnLst>
                                    <p:animEffect filter="circle(out)" transition="in">
                                      <p:cBhvr additive="repl">
                                        <p:cTn dur="2000" fill="freeze" id="126"/>
                                        <p:tgtEl>
                                          <p:spTgt spid="145">
                                            <p:txEl>
                                              <p:pRg end="175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27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end="175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CustomShape 1"/>
          <p:cNvSpPr/>
          <p:nvPr/>
        </p:nvSpPr>
        <p:spPr>
          <a:xfrm>
            <a:off x="5724000" y="0"/>
            <a:ext cx="2962080" cy="6812640"/>
          </a:xfrm>
          <a:prstGeom prst="rect">
            <a:avLst/>
          </a:prstGeom>
        </p:spPr>
        <p:txBody>
          <a:bodyPr anchor="b" bIns="45000" lIns="90000" rIns="90000" tIns="45000"/>
          <a:p>
            <a:r>
              <a:rPr lang="ru-RU" sz="2600">
                <a:solidFill>
                  <a:srgbClr val="bcbcbc"/>
                </a:solidFill>
                <a:latin typeface="Book Antiqua"/>
              </a:rPr>
              <a:t>Гостеприимство - особенность осетинского народа, важнейшая народная традиция, уходящая корнями соблюдением правил и порядка в глубь веков.</a:t>
            </a:r>
            <a:endParaRPr/>
          </a:p>
          <a:p>
            <a:r>
              <a:rPr lang="ru-RU" sz="2600">
                <a:solidFill>
                  <a:srgbClr val="bcbcbc"/>
                </a:solidFill>
                <a:latin typeface="Book Antiqua"/>
              </a:rPr>
              <a:t> </a:t>
            </a:r>
            <a:endParaRPr/>
          </a:p>
          <a:p>
            <a:endParaRPr/>
          </a:p>
        </p:txBody>
      </p:sp>
    </p:spTree>
  </p:cSld>
  <p:timing>
    <p:tnLst>
      <p:par>
        <p:cTn dur="indefinite" id="128" nodeType="tmRoot" restart="never">
          <p:childTnLst>
            <p:seq>
              <p:cTn dur="indefinite" id="129" nodeType="mainSeq">
                <p:childTnLst>
                  <p:par>
                    <p:cTn fill="hold" id="130">
                      <p:stCondLst>
                        <p:cond delay="indefinite"/>
                      </p:stCondLst>
                      <p:childTnLst>
                        <p:par>
                          <p:cTn fill="hold" id="131">
                            <p:stCondLst>
                              <p:cond delay="0"/>
                            </p:stCondLst>
                            <p:childTnLst>
                              <p:par>
                                <p:cTn fill="hold" id="132" nodeType="clickEffect" presetClass="entr" presetID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139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dur="580" fill="freeze" id="1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139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dur="1822" fill="freeze" id="1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139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664" fill="freeze" id="1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139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/>
                                    </p:anim>
                                    <p:anim calcmode="lin" valueType="num">
                                      <p:cBhvr additive="repl">
                                        <p:cTn dur="664" fill="freeze" id="137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139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/>
                                    </p:anim>
                                    <p:anim calcmode="lin" valueType="num">
                                      <p:cBhvr additive="repl">
                                        <p:cTn dur="332" fill="freeze" id="138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139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/>
                                    </p:anim>
                                    <p:anim calcmode="lin" valueType="num">
                                      <p:cBhvr additive="repl">
                                        <p:cTn dur="164" fill="freeze" id="139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139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/>
                                    </p:anim>
                                  </p:childTnLst>
                                </p:cTn>
                              </p:par>
                              <p:par>
                                <p:cTn fill="hold" id="140" nodeType="withEffect" presetClass="entr" presetID="2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142" st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dur="15000" fill="hold" id="142"/>
                                        <p:tgtEl>
                                          <p:spTgt spid="148">
                                            <p:txEl>
                                              <p:pRg end="142" st="1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15000" fill="hold" id="143"/>
                                        <p:tgtEl>
                                          <p:spTgt spid="148">
                                            <p:txEl>
                                              <p:pRg end="142" st="1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44">
                      <p:stCondLst>
                        <p:cond delay="indefinite"/>
                      </p:stCondLst>
                      <p:childTnLst>
                        <p:par>
                          <p:cTn fill="hold" id="145">
                            <p:stCondLst>
                              <p:cond delay="0"/>
                            </p:stCondLst>
                            <p:childTnLst>
                              <p:par>
                                <p:cTn fill="hold" id="146" nodeType="clickEffect" presetClass="entr" presetID="47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7">
                                          <p:stCondLst>
                                            <p:cond delay="0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dur="1000" fill="freeze" id="148"/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dur="1000" fill="hold" id="149"/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1000" fill="hold" id="150"/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1">
                      <p:stCondLst>
                        <p:cond delay="indefinite"/>
                      </p:stCondLst>
                      <p:childTnLst>
                        <p:par>
                          <p:cTn fill="hold" id="152">
                            <p:stCondLst>
                              <p:cond delay="0"/>
                            </p:stCondLst>
                            <p:childTnLst>
                              <p:par>
                                <p:cTn fill="hold" id="153" nodeType="clickEffect" presetClass="exit" presetID="47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in">
                                      <p:cBhvr additive="repl">
                                        <p:cTn dur="1000" fill="freeze" id="154"/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dur="1000" fill="freeze" id="155"/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1000" fill="freeze" id="156"/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157">
                                          <p:stCondLst>
                                            <p:cond delay="999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8">
                      <p:stCondLst>
                        <p:cond delay="indefinite"/>
                      </p:stCondLst>
                      <p:childTnLst>
                        <p:par>
                          <p:cTn fill="hold" id="159">
                            <p:stCondLst>
                              <p:cond delay="0"/>
                            </p:stCondLst>
                            <p:childTnLst>
                              <p:par>
                                <p:cTn fill="hold" id="160" nodeType="clickEffect" presetClass="exit" presetID="45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in">
                                      <p:cBhvr additive="repl">
                                        <p:cTn dur="2000" fill="freeze" id="161"/>
                                        <p:tgtEl>
                                          <p:spTgt spid="148">
                                            <p:txEl>
                                              <p:pRg end="139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str">
                                      <p:cBhvr additive="repl">
                                        <p:cTn dur="2000" fill="freeze" id="162"/>
                                        <p:tgtEl>
                                          <p:spTgt spid="148">
                                            <p:txEl>
                                              <p:pRg end="139" st="0"/>
                                            </p:txEl>
                                          </p:spTgt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width"/>
                                          </p:val>
                                        </p:tav>
                                        <p:tav tm="5000">
                                          <p:val>
                                            <p:strVal val="0.92*width"/>
                                          </p:val>
                                        </p:tav>
                                        <p:tav tm="10000">
                                          <p:val>
                                            <p:strVal val="0.71*width"/>
                                          </p:val>
                                        </p:tav>
                                        <p:tav tm="15000">
                                          <p:val>
                                            <p:strVal val="0.38*width"/>
                                          </p:val>
                                        </p:tav>
                                        <p:tav tm="25000">
                                          <p:val>
                                            <p:strVal val="-0.38*width"/>
                                          </p:val>
                                        </p:tav>
                                        <p:tav tm="30000">
                                          <p:val>
                                            <p:strVal val="-0.71*width"/>
                                          </p:val>
                                        </p:tav>
                                        <p:tav tm="35000">
                                          <p:val>
                                            <p:strVal val="-0.92*width"/>
                                          </p:val>
                                        </p:tav>
                                        <p:tav tm="40000">
                                          <p:val>
                                            <p:strVal val="-width"/>
                                          </p:val>
                                        </p:tav>
                                        <p:tav tm="45000">
                                          <p:val>
                                            <p:strVal val="-0.92*width"/>
                                          </p:val>
                                        </p:tav>
                                        <p:tav tm="50000">
                                          <p:val>
                                            <p:strVal val="-0.71*width"/>
                                          </p:val>
                                        </p:tav>
                                        <p:tav tm="55000">
                                          <p:val>
                                            <p:strVal val="-0.38*width"/>
                                          </p:val>
                                        </p:tav>
                                        <p:tav tm="65000">
                                          <p:val>
                                            <p:strVal val="0.38*width"/>
                                          </p:val>
                                        </p:tav>
                                        <p:tav tm="70000">
                                          <p:val>
                                            <p:strVal val="0.71*width"/>
                                          </p:val>
                                        </p:tav>
                                        <p:tav tm="75000">
                                          <p:val>
                                            <p:strVal val="0.92*width"/>
                                          </p:val>
                                        </p:tav>
                                        <p:tav tm="80000">
                                          <p:val>
                                            <p:strVal val="width"/>
                                          </p:val>
                                        </p:tav>
                                        <p:tav tm="85000">
                                          <p:val>
                                            <p:strVal val="0.92*width"/>
                                          </p:val>
                                        </p:tav>
                                        <p:tav tm="90000">
                                          <p:val>
                                            <p:strVal val="0.71*width"/>
                                          </p:val>
                                        </p:tav>
                                        <p:tav tm="95000">
                                          <p:val>
                                            <p:strVal val="0.38*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dur="2000" fill="freeze" id="163"/>
                                        <p:tgtEl>
                                          <p:spTgt spid="148">
                                            <p:txEl>
                                              <p:pRg end="139" st="0"/>
                                            </p:txEl>
                                          </p:spTgt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height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164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139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5">
                      <p:stCondLst>
                        <p:cond delay="indefinite"/>
                      </p:stCondLst>
                      <p:childTnLst>
                        <p:par>
                          <p:cTn fill="hold" id="166">
                            <p:stCondLst>
                              <p:cond delay="0"/>
                            </p:stCondLst>
                            <p:childTnLst>
                              <p:par>
                                <p:cTn fill="hold" id="167" nodeType="clickEffect" presetClass="exit" presetID="45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in">
                                      <p:cBhvr additive="repl">
                                        <p:cTn dur="2000" fill="freeze" id="168"/>
                                        <p:tgtEl>
                                          <p:spTgt spid="148">
                                            <p:txEl>
                                              <p:pRg end="142" st="1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str">
                                      <p:cBhvr additive="repl">
                                        <p:cTn dur="2000" fill="freeze" id="169"/>
                                        <p:tgtEl>
                                          <p:spTgt spid="148">
                                            <p:txEl>
                                              <p:pRg end="142" st="142"/>
                                            </p:txEl>
                                          </p:spTgt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width"/>
                                          </p:val>
                                        </p:tav>
                                        <p:tav tm="5000">
                                          <p:val>
                                            <p:strVal val="0.92*width"/>
                                          </p:val>
                                        </p:tav>
                                        <p:tav tm="10000">
                                          <p:val>
                                            <p:strVal val="0.71*width"/>
                                          </p:val>
                                        </p:tav>
                                        <p:tav tm="15000">
                                          <p:val>
                                            <p:strVal val="0.38*width"/>
                                          </p:val>
                                        </p:tav>
                                        <p:tav tm="25000">
                                          <p:val>
                                            <p:strVal val="-0.38*width"/>
                                          </p:val>
                                        </p:tav>
                                        <p:tav tm="30000">
                                          <p:val>
                                            <p:strVal val="-0.71*width"/>
                                          </p:val>
                                        </p:tav>
                                        <p:tav tm="35000">
                                          <p:val>
                                            <p:strVal val="-0.92*width"/>
                                          </p:val>
                                        </p:tav>
                                        <p:tav tm="40000">
                                          <p:val>
                                            <p:strVal val="-width"/>
                                          </p:val>
                                        </p:tav>
                                        <p:tav tm="45000">
                                          <p:val>
                                            <p:strVal val="-0.92*width"/>
                                          </p:val>
                                        </p:tav>
                                        <p:tav tm="50000">
                                          <p:val>
                                            <p:strVal val="-0.71*width"/>
                                          </p:val>
                                        </p:tav>
                                        <p:tav tm="55000">
                                          <p:val>
                                            <p:strVal val="-0.38*width"/>
                                          </p:val>
                                        </p:tav>
                                        <p:tav tm="65000">
                                          <p:val>
                                            <p:strVal val="0.38*width"/>
                                          </p:val>
                                        </p:tav>
                                        <p:tav tm="70000">
                                          <p:val>
                                            <p:strVal val="0.71*width"/>
                                          </p:val>
                                        </p:tav>
                                        <p:tav tm="75000">
                                          <p:val>
                                            <p:strVal val="0.92*width"/>
                                          </p:val>
                                        </p:tav>
                                        <p:tav tm="80000">
                                          <p:val>
                                            <p:strVal val="width"/>
                                          </p:val>
                                        </p:tav>
                                        <p:tav tm="85000">
                                          <p:val>
                                            <p:strVal val="0.92*width"/>
                                          </p:val>
                                        </p:tav>
                                        <p:tav tm="90000">
                                          <p:val>
                                            <p:strVal val="0.71*width"/>
                                          </p:val>
                                        </p:tav>
                                        <p:tav tm="95000">
                                          <p:val>
                                            <p:strVal val="0.38*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dur="2000" fill="freeze" id="170"/>
                                        <p:tgtEl>
                                          <p:spTgt spid="148">
                                            <p:txEl>
                                              <p:pRg end="142" st="142"/>
                                            </p:txEl>
                                          </p:spTgt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height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171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142" st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CustomShape 1"/>
          <p:cNvSpPr/>
          <p:nvPr/>
        </p:nvSpPr>
        <p:spPr>
          <a:xfrm>
            <a:off x="0" y="27720"/>
            <a:ext cx="3563280" cy="6307920"/>
          </a:xfrm>
          <a:prstGeom prst="rect">
            <a:avLst/>
          </a:prstGeom>
        </p:spPr>
        <p:txBody>
          <a:bodyPr bIns="45000" lIns="90000" rIns="90000" tIns="45000"/>
          <a:p>
            <a:r>
              <a:rPr lang="ru-RU" sz="2400">
                <a:solidFill>
                  <a:srgbClr val="ffffff"/>
                </a:solidFill>
                <a:latin typeface="Book Antiqua"/>
              </a:rPr>
              <a:t>Наряду с гостеприимством у осетин существовал обычай куначества, именовавшийся хъунахъ (кунак), лыман (друг), хион уазаг (свой гость). Куначество, передававшееся из поколения в поколение, издавна имело широкое распространение у осетин и ближайших их соседей — грузин, ингушей, балкарцев, кабардинцев. </a:t>
            </a:r>
            <a:endParaRPr/>
          </a:p>
        </p:txBody>
      </p:sp>
      <p:pic>
        <p:nvPicPr>
          <p:cNvPr descr="" id="150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3564000" y="0"/>
            <a:ext cx="5543280" cy="6857280"/>
          </a:xfrm>
          <a:prstGeom prst="rect">
            <a:avLst/>
          </a:prstGeom>
        </p:spPr>
      </p:pic>
    </p:spTree>
  </p:cSld>
  <p:timing>
    <p:tnLst>
      <p:par>
        <p:cTn dur="indefinite" id="172" nodeType="tmRoot" restart="never">
          <p:childTnLst>
            <p:seq>
              <p:cTn dur="indefinite" id="173" nodeType="mainSeq">
                <p:childTnLst>
                  <p:par>
                    <p:cTn fill="hold" id="174">
                      <p:stCondLst>
                        <p:cond delay="indefinite"/>
                      </p:stCondLst>
                      <p:childTnLst>
                        <p:par>
                          <p:cTn fill="hold" id="175">
                            <p:stCondLst>
                              <p:cond delay="0"/>
                            </p:stCondLst>
                            <p:childTnLst>
                              <p:par>
                                <p:cTn fill="hold" id="176" nodeType="clickEffect" presetClass="entr" presetID="2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 transition="in">
                                      <p:cBhvr additive="repl">
                                        <p:cTn dur="2000" fill="freeze" id="178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79">
                      <p:stCondLst>
                        <p:cond delay="indefinite"/>
                      </p:stCondLst>
                      <p:childTnLst>
                        <p:par>
                          <p:cTn fill="hold" id="180">
                            <p:stCondLst>
                              <p:cond delay="0"/>
                            </p:stCondLst>
                            <p:childTnLst>
                              <p:par>
                                <p:cTn fill="hold" id="181" nodeType="clickEffect" presetClass="entr" presetID="2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dur="15000" fill="hold" id="183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15000" fill="hold" id="184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5">
                      <p:stCondLst>
                        <p:cond delay="indefinite"/>
                      </p:stCondLst>
                      <p:childTnLst>
                        <p:par>
                          <p:cTn fill="hold" id="186">
                            <p:stCondLst>
                              <p:cond delay="0"/>
                            </p:stCondLst>
                            <p:childTnLst>
                              <p:par>
                                <p:cTn fill="hold" id="187" nodeType="clickEffect" presetClass="exit" presetID="52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in">
                                      <p:cBhvr additive="repl">
                                        <p:cTn dur="1000" fill="freeze" id="188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89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CustomShape 1"/>
          <p:cNvSpPr/>
          <p:nvPr/>
        </p:nvSpPr>
        <p:spPr>
          <a:xfrm>
            <a:off x="395640" y="404640"/>
            <a:ext cx="8228880" cy="1142280"/>
          </a:xfrm>
          <a:prstGeom prst="rect">
            <a:avLst/>
          </a:prstGeom>
        </p:spPr>
        <p:txBody>
          <a:bodyPr anchor="ctr" bIns="45000" lIns="90000" rIns="90000" tIns="45000"/>
          <a:p>
            <a:r>
              <a:rPr b="1" lang="ru-RU" sz="4100">
                <a:latin typeface="Lucida Sans"/>
              </a:rPr>
              <a:t>Некоторые правила осетинского застолья.  </a:t>
            </a:r>
            <a:endParaRPr/>
          </a:p>
          <a:p>
            <a:pPr algn="ctr"/>
            <a:endParaRPr/>
          </a:p>
        </p:txBody>
      </p:sp>
      <p:sp>
        <p:nvSpPr>
          <p:cNvPr id="152" name="CustomShape 2"/>
          <p:cNvSpPr/>
          <p:nvPr/>
        </p:nvSpPr>
        <p:spPr>
          <a:xfrm>
            <a:off x="457200" y="1600200"/>
            <a:ext cx="8228880" cy="4708440"/>
          </a:xfrm>
          <a:prstGeom prst="rect">
            <a:avLst/>
          </a:prstGeom>
        </p:spPr>
        <p:txBody>
          <a:bodyPr bIns="45000" lIns="90000" rIns="90000" tIns="45000"/>
          <a:p>
            <a:pPr>
              <a:buSzPct val="65000"/>
              <a:buFont charset="2" typeface="Wingdings 2"/>
              <a:buChar char=""/>
            </a:pPr>
            <a:r>
              <a:rPr lang="ru-RU" sz="2800">
                <a:solidFill>
                  <a:srgbClr val="ffffff"/>
                </a:solidFill>
                <a:latin typeface="Book Antiqua"/>
              </a:rPr>
              <a:t>- Всё то, что считается неприличным для любого цивилизованного застолья, не принято и за осетинским столом.</a:t>
            </a:r>
            <a:endParaRPr/>
          </a:p>
          <a:p>
            <a:pPr>
              <a:buSzPct val="65000"/>
              <a:buFont charset="2" typeface="Wingdings 2"/>
              <a:buChar char=""/>
            </a:pPr>
            <a:r>
              <a:rPr lang="ru-RU" sz="2800">
                <a:solidFill>
                  <a:srgbClr val="ffffff"/>
                </a:solidFill>
                <a:latin typeface="Book Antiqua"/>
              </a:rPr>
              <a:t>- Стол – святое место. За ним нельзя сквернословить, ругаться, злословить.</a:t>
            </a:r>
            <a:endParaRPr/>
          </a:p>
          <a:p>
            <a:pPr>
              <a:buSzPct val="65000"/>
              <a:buFont charset="2" typeface="Wingdings 2"/>
              <a:buChar char=""/>
            </a:pPr>
            <a:r>
              <a:rPr lang="ru-RU" sz="2800">
                <a:solidFill>
                  <a:srgbClr val="ffffff"/>
                </a:solidFill>
                <a:latin typeface="Book Antiqua"/>
              </a:rPr>
              <a:t>- За одним столом в Осетии не садились дед и внук, отец и сын, дядя и племянник, тесть и зять, родные братья. Нарушая этот обычай, младшие по возрасту или же по положению выказывают неуважение к старшим. </a:t>
            </a:r>
            <a:endParaRPr/>
          </a:p>
          <a:p>
            <a:pPr>
              <a:buSzPct val="65000"/>
              <a:buFont charset="2" typeface="Wingdings 2"/>
              <a:buChar char=""/>
            </a:pPr>
            <a:r>
              <a:rPr lang="ru-RU" sz="2800">
                <a:solidFill>
                  <a:srgbClr val="ffffff"/>
                </a:solidFill>
                <a:latin typeface="Book Antiqua"/>
              </a:rPr>
              <a:t> </a:t>
            </a:r>
            <a:r>
              <a:rPr lang="ru-RU" sz="2800">
                <a:solidFill>
                  <a:srgbClr val="ffffff"/>
                </a:solidFill>
                <a:latin typeface="Book Antiqua"/>
              </a:rPr>
              <a:t>- Курение за столом – проявление неуважения к окружающим. </a:t>
            </a:r>
            <a:endParaRPr/>
          </a:p>
          <a:p>
            <a:endParaRPr/>
          </a:p>
        </p:txBody>
      </p:sp>
    </p:spTree>
  </p:cSld>
  <p:timing>
    <p:tnLst>
      <p:par>
        <p:cTn dur="indefinite" id="190" nodeType="tmRoot" restart="never">
          <p:childTnLst>
            <p:seq>
              <p:cTn dur="indefinite" id="191" nodeType="mainSeq">
                <p:childTnLst>
                  <p:par>
                    <p:cTn fill="hold" id="192">
                      <p:stCondLst>
                        <p:cond delay="indefinite"/>
                      </p:stCondLst>
                      <p:childTnLst>
                        <p:par>
                          <p:cTn fill="hold" id="193">
                            <p:stCondLst>
                              <p:cond delay="0"/>
                            </p:stCondLst>
                            <p:childTnLst>
                              <p:par>
                                <p:cTn fill="hold" id="194" nodeType="clickEffect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6">
                      <p:stCondLst>
                        <p:cond delay="indefinite"/>
                      </p:stCondLst>
                      <p:childTnLst>
                        <p:par>
                          <p:cTn fill="hold" id="197">
                            <p:stCondLst>
                              <p:cond delay="0"/>
                            </p:stCondLst>
                            <p:childTnLst>
                              <p:par>
                                <p:cTn fill="hold" id="198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end="108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dur="500" fill="hold" id="200"/>
                                        <p:tgtEl>
                                          <p:spTgt spid="152">
                                            <p:txEl>
                                              <p:pRg end="108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500" fill="hold" id="201"/>
                                        <p:tgtEl>
                                          <p:spTgt spid="152">
                                            <p:txEl>
                                              <p:pRg end="108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02">
                      <p:stCondLst>
                        <p:cond delay="indefinite"/>
                      </p:stCondLst>
                      <p:childTnLst>
                        <p:par>
                          <p:cTn fill="hold" id="203">
                            <p:stCondLst>
                              <p:cond delay="0"/>
                            </p:stCondLst>
                            <p:childTnLst>
                              <p:par>
                                <p:cTn fill="hold" id="204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end="449" st="4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dur="500" fill="hold" id="206"/>
                                        <p:tgtEl>
                                          <p:spTgt spid="152">
                                            <p:txEl>
                                              <p:pRg end="449" st="4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500" fill="hold" id="207"/>
                                        <p:tgtEl>
                                          <p:spTgt spid="152">
                                            <p:txEl>
                                              <p:pRg end="449" st="4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08">
                      <p:stCondLst>
                        <p:cond delay="indefinite"/>
                      </p:stCondLst>
                      <p:childTnLst>
                        <p:par>
                          <p:cTn fill="hold" id="209">
                            <p:stCondLst>
                              <p:cond delay="0"/>
                            </p:stCondLst>
                            <p:childTnLst>
                              <p:par>
                                <p:cTn fill="hold" id="210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end="449" st="4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dur="500" fill="hold" id="212"/>
                                        <p:tgtEl>
                                          <p:spTgt spid="152">
                                            <p:txEl>
                                              <p:pRg end="449" st="4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500" fill="hold" id="213"/>
                                        <p:tgtEl>
                                          <p:spTgt spid="152">
                                            <p:txEl>
                                              <p:pRg end="449" st="4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4">
                      <p:stCondLst>
                        <p:cond delay="indefinite"/>
                      </p:stCondLst>
                      <p:childTnLst>
                        <p:par>
                          <p:cTn fill="hold" id="215">
                            <p:stCondLst>
                              <p:cond delay="0"/>
                            </p:stCondLst>
                            <p:childTnLst>
                              <p:par>
                                <p:cTn fill="hold" id="216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end="449" st="4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dur="500" fill="hold" id="218"/>
                                        <p:tgtEl>
                                          <p:spTgt spid="152">
                                            <p:txEl>
                                              <p:pRg end="449" st="4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500" fill="hold" id="219"/>
                                        <p:tgtEl>
                                          <p:spTgt spid="152">
                                            <p:txEl>
                                              <p:pRg end="449" st="4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20">
                      <p:stCondLst>
                        <p:cond delay="indefinite"/>
                      </p:stCondLst>
                      <p:childTnLst>
                        <p:par>
                          <p:cTn fill="hold" id="221">
                            <p:stCondLst>
                              <p:cond delay="0"/>
                            </p:stCondLst>
                            <p:childTnLst>
                              <p:par>
                                <p:cTn fill="hold" id="222" nodeType="clickEffect" presetClass="exit" presetID="31">
                                  <p:stCondLst>
                                    <p:cond delay="0"/>
                                  </p:stCondLst>
                                  <p:childTnLst>
                                    <p:anim calcmode="lin" valueType="str">
                                      <p:cBhvr additive="repl">
                                        <p:cTn dur="1000" fill="freeze" id="223"/>
                                        <p:tgtEl>
                                          <p:spTgt spid="151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dur="1000" fill="freeze" id="224"/>
                                        <p:tgtEl>
                                          <p:spTgt spid="151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dur="1000" fill="freeze" id="225"/>
                                        <p:tgtEl>
                                          <p:spTgt spid="151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9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dur="1000" fill="freeze" id="226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227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28">
                      <p:stCondLst>
                        <p:cond delay="indefinite"/>
                      </p:stCondLst>
                      <p:childTnLst>
                        <p:par>
                          <p:cTn fill="hold" id="229">
                            <p:stCondLst>
                              <p:cond delay="0"/>
                            </p:stCondLst>
                            <p:childTnLst>
                              <p:par>
                                <p:cTn fill="hold" id="230" nodeType="clickEffect" presetClass="exit" presetID="6" presetSubtype="32">
                                  <p:stCondLst>
                                    <p:cond delay="0"/>
                                  </p:stCondLst>
                                  <p:childTnLst>
                                    <p:animEffect filter="circle(out)" transition="in">
                                      <p:cBhvr additive="repl">
                                        <p:cTn dur="2000" fill="freeze" id="231"/>
                                        <p:tgtEl>
                                          <p:spTgt spid="152">
                                            <p:txEl>
                                              <p:pRg end="108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232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end="108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3">
                      <p:stCondLst>
                        <p:cond delay="indefinite"/>
                      </p:stCondLst>
                      <p:childTnLst>
                        <p:par>
                          <p:cTn fill="hold" id="234">
                            <p:stCondLst>
                              <p:cond delay="0"/>
                            </p:stCondLst>
                            <p:childTnLst>
                              <p:par>
                                <p:cTn fill="hold" id="235" nodeType="clickEffect" presetClass="exit" presetID="6" presetSubtype="32">
                                  <p:stCondLst>
                                    <p:cond delay="0"/>
                                  </p:stCondLst>
                                  <p:childTnLst>
                                    <p:animEffect filter="circle(out)" transition="in">
                                      <p:cBhvr additive="repl">
                                        <p:cTn dur="2000" fill="freeze" id="236"/>
                                        <p:tgtEl>
                                          <p:spTgt spid="152">
                                            <p:txEl>
                                              <p:pRg end="449" st="4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237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end="449" st="4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8">
                      <p:stCondLst>
                        <p:cond delay="indefinite"/>
                      </p:stCondLst>
                      <p:childTnLst>
                        <p:par>
                          <p:cTn fill="hold" id="239">
                            <p:stCondLst>
                              <p:cond delay="0"/>
                            </p:stCondLst>
                            <p:childTnLst>
                              <p:par>
                                <p:cTn fill="hold" id="240" nodeType="clickEffect" presetClass="exit" presetID="6" presetSubtype="32">
                                  <p:stCondLst>
                                    <p:cond delay="0"/>
                                  </p:stCondLst>
                                  <p:childTnLst>
                                    <p:animEffect filter="circle(out)" transition="in">
                                      <p:cBhvr additive="repl">
                                        <p:cTn dur="2000" fill="freeze" id="241"/>
                                        <p:tgtEl>
                                          <p:spTgt spid="152">
                                            <p:txEl>
                                              <p:pRg end="449" st="4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242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end="449" st="4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43">
                      <p:stCondLst>
                        <p:cond delay="indefinite"/>
                      </p:stCondLst>
                      <p:childTnLst>
                        <p:par>
                          <p:cTn fill="hold" id="244">
                            <p:stCondLst>
                              <p:cond delay="0"/>
                            </p:stCondLst>
                            <p:childTnLst>
                              <p:par>
                                <p:cTn fill="hold" id="245" nodeType="clickEffect" presetClass="exit" presetID="6" presetSubtype="32">
                                  <p:stCondLst>
                                    <p:cond delay="0"/>
                                  </p:stCondLst>
                                  <p:childTnLst>
                                    <p:animEffect filter="circle(out)" transition="in">
                                      <p:cBhvr additive="repl">
                                        <p:cTn dur="2000" fill="freeze" id="246"/>
                                        <p:tgtEl>
                                          <p:spTgt spid="152">
                                            <p:txEl>
                                              <p:pRg end="449" st="4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247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end="449" st="4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CustomShape 1"/>
          <p:cNvSpPr/>
          <p:nvPr/>
        </p:nvSpPr>
        <p:spPr>
          <a:xfrm>
            <a:off x="107640" y="116640"/>
            <a:ext cx="2519640" cy="6480000"/>
          </a:xfrm>
          <a:prstGeom prst="rect">
            <a:avLst/>
          </a:prstGeom>
        </p:spPr>
        <p:txBody>
          <a:bodyPr bIns="45000" lIns="90000" rIns="90000" tIns="45000"/>
          <a:p>
            <a:r>
              <a:rPr lang="ru-RU" sz="2800">
                <a:solidFill>
                  <a:srgbClr val="ffffff"/>
                </a:solidFill>
                <a:latin typeface="Book Antiqua"/>
              </a:rPr>
              <a:t> </a:t>
            </a:r>
            <a:r>
              <a:rPr lang="ru-RU" sz="2800">
                <a:solidFill>
                  <a:srgbClr val="ffffff"/>
                </a:solidFill>
                <a:latin typeface="Book Antiqua"/>
              </a:rPr>
              <a:t>Традиционная кухня осетинского народа складывалась в течении долгого времени. Главный ее образующий фактор — кочевой образ жизни первоначальных жителей данного региона, предков осетин — алан. </a:t>
            </a:r>
            <a:endParaRPr/>
          </a:p>
        </p:txBody>
      </p:sp>
      <p:pic>
        <p:nvPicPr>
          <p:cNvPr descr="" id="154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2627640" y="188640"/>
            <a:ext cx="6480720" cy="6408000"/>
          </a:xfrm>
          <a:prstGeom prst="rect">
            <a:avLst/>
          </a:prstGeom>
        </p:spPr>
      </p:pic>
    </p:spTree>
  </p:cSld>
  <p:timing>
    <p:tnLst>
      <p:par>
        <p:cTn dur="indefinite" id="248" nodeType="tmRoot" restart="never">
          <p:childTnLst>
            <p:seq>
              <p:cTn dur="indefinite" id="249" nodeType="mainSeq">
                <p:childTnLst>
                  <p:par>
                    <p:cTn fill="hold" id="250">
                      <p:stCondLst>
                        <p:cond delay="indefinite"/>
                      </p:stCondLst>
                      <p:childTnLst>
                        <p:par>
                          <p:cTn fill="hold" id="251">
                            <p:stCondLst>
                              <p:cond delay="0"/>
                            </p:stCondLst>
                            <p:childTnLst>
                              <p:par>
                                <p:cTn fill="hold" id="252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5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end="194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str">
                                      <p:cBhvr additive="repl">
                                        <p:cTn dur="500" fill="hold" id="254"/>
                                        <p:tgtEl>
                                          <p:spTgt spid="153">
                                            <p:txEl>
                                              <p:pRg end="194" st="0"/>
                                            </p:txEl>
                                          </p:spTgt>
                                        </p:tgtEl>
                                      </p:cBhvr>
                                      <p:tavLst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dur="500" fill="hold" id="255"/>
                                        <p:tgtEl>
                                          <p:spTgt spid="153">
                                            <p:txEl>
                                              <p:pRg end="194" st="0"/>
                                            </p:txEl>
                                          </p:spTgt>
                                        </p:tgtEl>
                                      </p:cBhvr>
                                      <p:tavLst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56">
                      <p:stCondLst>
                        <p:cond delay="indefinite"/>
                      </p:stCondLst>
                      <p:childTnLst>
                        <p:par>
                          <p:cTn fill="hold" id="257">
                            <p:stCondLst>
                              <p:cond delay="0"/>
                            </p:stCondLst>
                            <p:childTnLst>
                              <p:par>
                                <p:cTn fill="hold" id="258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5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dur="500" fill="freeze" id="26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61">
                      <p:stCondLst>
                        <p:cond delay="indefinite"/>
                      </p:stCondLst>
                      <p:childTnLst>
                        <p:par>
                          <p:cTn fill="hold" id="262">
                            <p:stCondLst>
                              <p:cond delay="0"/>
                            </p:stCondLst>
                            <p:childTnLst>
                              <p:par>
                                <p:cTn fill="hold" id="263" nodeType="clickEffect" presetClass="exit" presetID="6" presetSubtype="32">
                                  <p:stCondLst>
                                    <p:cond delay="0"/>
                                  </p:stCondLst>
                                  <p:childTnLst>
                                    <p:animEffect filter="circle(out)" transition="in">
                                      <p:cBhvr additive="repl">
                                        <p:cTn dur="2000" fill="freeze" id="264"/>
                                        <p:tgtEl>
                                          <p:spTgt spid="153">
                                            <p:txEl>
                                              <p:pRg end="194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265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end="194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66">
                      <p:stCondLst>
                        <p:cond delay="indefinite"/>
                      </p:stCondLst>
                      <p:childTnLst>
                        <p:par>
                          <p:cTn fill="hold" id="267">
                            <p:stCondLst>
                              <p:cond delay="0"/>
                            </p:stCondLst>
                            <p:childTnLst>
                              <p:par>
                                <p:cTn fill="hold" id="268" nodeType="clickEffect" presetClass="exit" presetID="31">
                                  <p:stCondLst>
                                    <p:cond delay="0"/>
                                  </p:stCondLst>
                                  <p:childTnLst>
                                    <p:anim calcmode="lin" valueType="str">
                                      <p:cBhvr additive="repl">
                                        <p:cTn dur="1000" fill="freeze" id="269"/>
                                        <p:tgtEl>
                                          <p:spTgt spid="15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dur="1000" fill="freeze" id="270"/>
                                        <p:tgtEl>
                                          <p:spTgt spid="15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dur="1000" fill="freeze" id="271"/>
                                        <p:tgtEl>
                                          <p:spTgt spid="15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9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dur="1000" fill="freeze" id="272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273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CustomShape 1"/>
          <p:cNvSpPr/>
          <p:nvPr/>
        </p:nvSpPr>
        <p:spPr>
          <a:xfrm>
            <a:off x="5076000" y="260640"/>
            <a:ext cx="3743640" cy="6408000"/>
          </a:xfrm>
          <a:prstGeom prst="rect">
            <a:avLst/>
          </a:prstGeom>
        </p:spPr>
        <p:txBody>
          <a:bodyPr bIns="45000" lIns="90000" rIns="90000" tIns="45000"/>
          <a:p>
            <a:r>
              <a:rPr lang="ru-RU" sz="2800">
                <a:solidFill>
                  <a:srgbClr val="ffffff"/>
                </a:solidFill>
                <a:latin typeface="Book Antiqua"/>
              </a:rPr>
              <a:t>В основе системы питания местных жителей лежат блюда из мяса, которое чаще всего готовится в походном казане и приправляется острым соусом на основе сметаны. Широко распространено в самой Осетии приготовление сыра и местного пива, эти продукты пользуются большой популярностью и за пределами края.</a:t>
            </a:r>
            <a:endParaRPr/>
          </a:p>
        </p:txBody>
      </p:sp>
      <p:pic>
        <p:nvPicPr>
          <p:cNvPr descr="" id="156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107640" y="116640"/>
            <a:ext cx="4823640" cy="3095640"/>
          </a:xfrm>
          <a:prstGeom prst="rect">
            <a:avLst/>
          </a:prstGeom>
        </p:spPr>
      </p:pic>
      <p:pic>
        <p:nvPicPr>
          <p:cNvPr descr="" id="157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107640" y="3213000"/>
            <a:ext cx="4823640" cy="3527640"/>
          </a:xfrm>
          <a:prstGeom prst="rect">
            <a:avLst/>
          </a:prstGeom>
        </p:spPr>
      </p:pic>
    </p:spTree>
  </p:cSld>
  <p:timing>
    <p:tnLst>
      <p:par>
        <p:cTn dur="indefinite" id="274" nodeType="tmRoot" restart="never">
          <p:childTnLst>
            <p:seq>
              <p:cTn dur="indefinite" id="275" nodeType="mainSeq">
                <p:childTnLst>
                  <p:par>
                    <p:cTn fill="hold" id="276">
                      <p:stCondLst>
                        <p:cond delay="indefinite"/>
                      </p:stCondLst>
                      <p:childTnLst>
                        <p:par>
                          <p:cTn fill="hold" id="277">
                            <p:stCondLst>
                              <p:cond delay="0"/>
                            </p:stCondLst>
                            <p:childTnLst>
                              <p:par>
                                <p:cTn fill="hold" id="278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dur="500" fill="hold" id="28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500" fill="hold" id="281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82">
                      <p:stCondLst>
                        <p:cond delay="indefinite"/>
                      </p:stCondLst>
                      <p:childTnLst>
                        <p:par>
                          <p:cTn fill="hold" id="283">
                            <p:stCondLst>
                              <p:cond delay="0"/>
                            </p:stCondLst>
                            <p:childTnLst>
                              <p:par>
                                <p:cTn fill="hold" id="284" nodeType="clickEffect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8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dur="500" fill="freeze" id="286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87">
                      <p:stCondLst>
                        <p:cond delay="indefinite"/>
                      </p:stCondLst>
                      <p:childTnLst>
                        <p:par>
                          <p:cTn fill="hold" id="288">
                            <p:stCondLst>
                              <p:cond delay="0"/>
                            </p:stCondLst>
                            <p:childTnLst>
                              <p:par>
                                <p:cTn fill="hold" id="289" nodeType="clickEffect" presetClass="entr" presetID="4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end="298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dur="2000" fill="freeze" id="291"/>
                                        <p:tgtEl>
                                          <p:spTgt spid="155">
                                            <p:txEl>
                                              <p:pRg end="298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str">
                                      <p:cBhvr additive="repl">
                                        <p:cTn dur="2000" fill="hold" id="292"/>
                                        <p:tgtEl>
                                          <p:spTgt spid="155">
                                            <p:txEl>
                                              <p:pRg end="298" st="0"/>
                                            </p:txEl>
                                          </p:spTgt>
                                        </p:tgtEl>
                                      </p:cBhvr>
                                      <p:tavLst/>
                                    </p:anim>
                                    <p:anim calcmode="lin" valueType="str">
                                      <p:cBhvr additive="repl">
                                        <p:cTn dur="2000" fill="hold" id="293"/>
                                        <p:tgtEl>
                                          <p:spTgt spid="155">
                                            <p:txEl>
                                              <p:pRg end="298" st="0"/>
                                            </p:txEl>
                                          </p:spTgt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height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94">
                      <p:stCondLst>
                        <p:cond delay="indefinite"/>
                      </p:stCondLst>
                      <p:childTnLst>
                        <p:par>
                          <p:cTn fill="hold" id="295">
                            <p:stCondLst>
                              <p:cond delay="0"/>
                            </p:stCondLst>
                            <p:childTnLst>
                              <p:par>
                                <p:cTn fill="hold" id="296" nodeType="click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9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end="298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out">
                                      <p:cBhvr additive="repl">
                                        <p:cTn dur="2000" fill="freeze" id="298"/>
                                        <p:tgtEl>
                                          <p:spTgt spid="155">
                                            <p:txEl>
                                              <p:pRg end="298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99">
                      <p:stCondLst>
                        <p:cond delay="indefinite"/>
                      </p:stCondLst>
                      <p:childTnLst>
                        <p:par>
                          <p:cTn fill="hold" id="300">
                            <p:stCondLst>
                              <p:cond delay="0"/>
                            </p:stCondLst>
                            <p:childTnLst>
                              <p:par>
                                <p:cTn fill="hold" id="301" nodeType="clickEffect" presetClass="exit" presetID="21" presetSubtype="1">
                                  <p:stCondLst>
                                    <p:cond delay="0"/>
                                  </p:stCondLst>
                                  <p:childTnLst>
                                    <p:animEffect filter="wheel(1)" transition="in">
                                      <p:cBhvr additive="repl">
                                        <p:cTn dur="2000" fill="freeze" id="302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303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04">
                      <p:stCondLst>
                        <p:cond delay="indefinite"/>
                      </p:stCondLst>
                      <p:childTnLst>
                        <p:par>
                          <p:cTn fill="hold" id="305">
                            <p:stCondLst>
                              <p:cond delay="0"/>
                            </p:stCondLst>
                            <p:childTnLst>
                              <p:par>
                                <p:cTn fill="hold" id="306" nodeType="clickEffect" presetClass="exit" presetID="14" presetSubtype="10">
                                  <p:stCondLst>
                                    <p:cond delay="0"/>
                                  </p:stCondLst>
                                  <p:childTnLst>
                                    <p:animEffect filter="randombar(horizontal)" transition="in">
                                      <p:cBhvr additive="repl">
                                        <p:cTn dur="500" fill="freeze" id="307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308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09">
                      <p:stCondLst>
                        <p:cond delay="indefinite"/>
                      </p:stCondLst>
                      <p:childTnLst>
                        <p:par>
                          <p:cTn fill="hold" id="310">
                            <p:stCondLst>
                              <p:cond delay="0"/>
                            </p:stCondLst>
                            <p:childTnLst>
                              <p:par>
                                <p:cTn fill="hold" id="311" nodeType="clickEffect" presetClass="exit" presetID="31">
                                  <p:stCondLst>
                                    <p:cond delay="0"/>
                                  </p:stCondLst>
                                  <p:childTnLst>
                                    <p:anim calcmode="lin" valueType="str">
                                      <p:cBhvr additive="repl">
                                        <p:cTn dur="1000" fill="freeze" id="312"/>
                                        <p:tgtEl>
                                          <p:spTgt spid="155">
                                            <p:txEl>
                                              <p:pRg end="298" st="0"/>
                                            </p:txEl>
                                          </p:spTgt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dur="1000" fill="freeze" id="313"/>
                                        <p:tgtEl>
                                          <p:spTgt spid="155">
                                            <p:txEl>
                                              <p:pRg end="298" st="0"/>
                                            </p:txEl>
                                          </p:spTgt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dur="1000" fill="freeze" id="314"/>
                                        <p:tgtEl>
                                          <p:spTgt spid="155">
                                            <p:txEl>
                                              <p:pRg end="298" st="0"/>
                                            </p:txEl>
                                          </p:spTgt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9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dur="1000" fill="freeze" id="315"/>
                                        <p:tgtEl>
                                          <p:spTgt spid="155">
                                            <p:txEl>
                                              <p:pRg end="298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316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end="298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