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5" r:id="rId3"/>
    <p:sldId id="276" r:id="rId4"/>
    <p:sldId id="27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767E-6EA4-4A53-8247-6372E235B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FD9C-3EBE-4005-BF01-94D4CC0A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zephoto.ru/wp-content/themes/basicpress/timthumb.php?src=http://zephoto.ru/wp-content/uploads/pics/458.jpg&amp;w=550&amp;h=0&amp;zc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0409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248525" cy="569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000409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693708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Семена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Ценным дополнением к игрушкам из природного материала могут быть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семена</a:t>
            </a:r>
            <a:r>
              <a:rPr lang="ru-RU" sz="1800" smtClean="0">
                <a:latin typeface="Times New Roman" pitchFamily="18" charset="0"/>
              </a:rPr>
              <a:t> деревьев, цветов, овощей, например, семена клена, ясеня. Они известны как крылатки. Из них можно сделать крылья для стрекозы, уши для зайца, плавники для рыбки, а из семян липы хорошо получаются антенны для космонавтов, лапы животных; из семян арбуза, дыни, подсолнуха можно смастерить глаза. Собирать семена лучше осенью. </a:t>
            </a:r>
          </a:p>
        </p:txBody>
      </p:sp>
      <p:pic>
        <p:nvPicPr>
          <p:cNvPr id="8196" name="Picture 4" descr="CA273I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852738"/>
            <a:ext cx="34686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Шиповник, рябина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Разнообразные и интересные игрушки можно изготовить из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плодов шиповника и ягод рябины</a:t>
            </a:r>
            <a:r>
              <a:rPr lang="ru-RU" sz="1800" smtClean="0">
                <a:latin typeface="Times New Roman" pitchFamily="18" charset="0"/>
              </a:rPr>
              <a:t>. Ценным качеством данного материала является доступность использования его в работе. Плоды шиповника и рябины легко накалываются, поэтому техника изготовления игрушек из этого материала несложная.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Работать с материалом лучше летом, так как свежие ягоды и плоды легко прокалываются сосновыми иглами, проволочками, спичками.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Для хранения ягоды непригодны, так как при высыхании они твердеют и теряют форму.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Из плодов шиповника и ягод рябины можно сделать различные игрушки: гномиков и маленьких человечков, собачек и котят, ослика, яркие бусы и др.</a:t>
            </a:r>
          </a:p>
        </p:txBody>
      </p:sp>
      <p:pic>
        <p:nvPicPr>
          <p:cNvPr id="9220" name="Picture 4" descr="i_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933825"/>
            <a:ext cx="54197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Дополнительные материалы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Бумага.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Фольга.</a:t>
            </a:r>
            <a:r>
              <a:rPr lang="ru-RU" sz="2000" smtClean="0">
                <a:latin typeface="Times New Roman" pitchFamily="18" charset="0"/>
              </a:rPr>
              <a:t> Употребляется для украшения поделок, переплетов.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Пластилин.</a:t>
            </a:r>
            <a:r>
              <a:rPr lang="ru-RU" sz="2000" smtClean="0">
                <a:latin typeface="Times New Roman" pitchFamily="18" charset="0"/>
              </a:rPr>
              <a:t> Этот материал применяется для скрепления частей игрушек.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Проволока</a:t>
            </a:r>
            <a:r>
              <a:rPr lang="ru-RU" sz="2000" smtClean="0">
                <a:latin typeface="Times New Roman" pitchFamily="18" charset="0"/>
              </a:rPr>
              <a:t> является необходимым материалом для скрепления частей игрушки.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Нитки.</a:t>
            </a: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Клей </a:t>
            </a:r>
            <a:r>
              <a:rPr lang="ru-RU" sz="2000" smtClean="0">
                <a:latin typeface="Times New Roman" pitchFamily="18" charset="0"/>
              </a:rPr>
              <a:t>ПВА.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Цветные лоскуты</a:t>
            </a:r>
            <a:r>
              <a:rPr lang="ru-RU" sz="2000" smtClean="0">
                <a:latin typeface="Times New Roman" pitchFamily="18" charset="0"/>
              </a:rPr>
              <a:t> — обрезки различных тканей — также пригодятся для оформления поделок.</a:t>
            </a:r>
          </a:p>
        </p:txBody>
      </p:sp>
      <p:pic>
        <p:nvPicPr>
          <p:cNvPr id="10244" name="Picture 4" descr="i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140200"/>
            <a:ext cx="43926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Инструменты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Шило.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Ножницы.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Иголка</a:t>
            </a:r>
            <a:r>
              <a:rPr lang="ru-RU" sz="2000" smtClean="0">
                <a:latin typeface="Times New Roman" pitchFamily="18" charset="0"/>
              </a:rPr>
              <a:t> нужна крупная швейная, ее необходимо хранить на маленькой салфетке либо в игольнице со вдетой в нее ниткой.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Карандаш </a:t>
            </a:r>
            <a:r>
              <a:rPr lang="ru-RU" sz="2000" smtClean="0">
                <a:latin typeface="Times New Roman" pitchFamily="18" charset="0"/>
              </a:rPr>
              <a:t>простой.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Краски </a:t>
            </a:r>
            <a:r>
              <a:rPr lang="ru-RU" sz="2000" smtClean="0">
                <a:latin typeface="Times New Roman" pitchFamily="18" charset="0"/>
              </a:rPr>
              <a:t>необходимы для оформления отдельных деталей игрушки.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Кисточки </a:t>
            </a:r>
            <a:r>
              <a:rPr lang="ru-RU" sz="2000" smtClean="0">
                <a:latin typeface="Times New Roman" pitchFamily="18" charset="0"/>
              </a:rPr>
              <a:t>(мягкая для рисования, более жесткая для клея).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Стека</a:t>
            </a:r>
            <a:r>
              <a:rPr lang="ru-RU" sz="2000" smtClean="0">
                <a:latin typeface="Times New Roman" pitchFamily="18" charset="0"/>
              </a:rPr>
              <a:t> — инструмент, применяемый в процессе лепки из глины или пластилина (для обработки поверхности изделия).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Щипчики </a:t>
            </a:r>
            <a:r>
              <a:rPr lang="ru-RU" sz="2000" smtClean="0">
                <a:latin typeface="Times New Roman" pitchFamily="18" charset="0"/>
              </a:rPr>
              <a:t>желательно маникюрные или со сведенной перекрученной передней частью. Они используются для закручивания проволочки при изготовлении игрушек из соломы, мочала и других материалов.</a:t>
            </a:r>
          </a:p>
        </p:txBody>
      </p:sp>
      <p:pic>
        <p:nvPicPr>
          <p:cNvPr id="11268" name="Picture 4" descr="i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313238"/>
            <a:ext cx="3973512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611188" y="2781300"/>
            <a:ext cx="7921625" cy="1135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Какие поделки можно придумать?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89138"/>
            <a:ext cx="53292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i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68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i_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470400"/>
            <a:ext cx="5219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5795963" y="549275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Гусеничка</a:t>
            </a:r>
          </a:p>
        </p:txBody>
      </p:sp>
      <p:sp>
        <p:nvSpPr>
          <p:cNvPr id="13318" name="WordArt 8"/>
          <p:cNvSpPr>
            <a:spLocks noChangeArrowheads="1" noChangeShapeType="1" noTextEdit="1"/>
          </p:cNvSpPr>
          <p:nvPr/>
        </p:nvSpPr>
        <p:spPr bwMode="auto">
          <a:xfrm>
            <a:off x="323850" y="3068638"/>
            <a:ext cx="1914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Стрекоза</a:t>
            </a:r>
          </a:p>
        </p:txBody>
      </p:sp>
      <p:sp>
        <p:nvSpPr>
          <p:cNvPr id="13319" name="WordArt 9"/>
          <p:cNvSpPr>
            <a:spLocks noChangeArrowheads="1" noChangeShapeType="1" noTextEdit="1"/>
          </p:cNvSpPr>
          <p:nvPr/>
        </p:nvSpPr>
        <p:spPr bwMode="auto">
          <a:xfrm>
            <a:off x="1763713" y="5805488"/>
            <a:ext cx="1998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Бабочки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i_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56880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i_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376613"/>
            <a:ext cx="558006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8"/>
          <p:cNvSpPr>
            <a:spLocks noChangeArrowheads="1" noChangeShapeType="1" noTextEdit="1"/>
          </p:cNvSpPr>
          <p:nvPr/>
        </p:nvSpPr>
        <p:spPr bwMode="auto">
          <a:xfrm>
            <a:off x="6588125" y="1557338"/>
            <a:ext cx="190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Кошечка</a:t>
            </a:r>
          </a:p>
        </p:txBody>
      </p:sp>
      <p:sp>
        <p:nvSpPr>
          <p:cNvPr id="14341" name="WordArt 9"/>
          <p:cNvSpPr>
            <a:spLocks noChangeArrowheads="1" noChangeShapeType="1" noTextEdit="1"/>
          </p:cNvSpPr>
          <p:nvPr/>
        </p:nvSpPr>
        <p:spPr bwMode="auto">
          <a:xfrm>
            <a:off x="1476375" y="5300663"/>
            <a:ext cx="1352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Цапля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_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56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i_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900" y="3543300"/>
            <a:ext cx="5372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6443663" y="1341438"/>
            <a:ext cx="1314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Олень</a:t>
            </a:r>
          </a:p>
        </p:txBody>
      </p:sp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1403350" y="5300663"/>
            <a:ext cx="1619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Павлин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_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04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i_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889375"/>
            <a:ext cx="630078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6588125" y="1412875"/>
            <a:ext cx="1914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Лошадка</a:t>
            </a:r>
          </a:p>
        </p:txBody>
      </p:sp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468313" y="5373688"/>
            <a:ext cx="1771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Собачка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_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61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i_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3438525"/>
            <a:ext cx="49149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1331913" y="5373688"/>
            <a:ext cx="2000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Буратино</a:t>
            </a: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4859338" y="908050"/>
            <a:ext cx="280828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Девочка с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коромыслом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?id=22034924-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86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i?id=26355868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1148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 descr="i?id=144197815-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00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0" y="1828800"/>
            <a:ext cx="2916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latin typeface="Arial" charset="0"/>
              </a:rPr>
              <a:t>Дни стали короче,</a:t>
            </a:r>
            <a:br>
              <a:rPr lang="ru-RU" sz="2000" b="1">
                <a:latin typeface="Arial" charset="0"/>
              </a:rPr>
            </a:br>
            <a:r>
              <a:rPr lang="ru-RU" sz="2000" b="1">
                <a:latin typeface="Arial" charset="0"/>
              </a:rPr>
              <a:t>Длинней стали ночи,</a:t>
            </a:r>
            <a:br>
              <a:rPr lang="ru-RU" sz="2000" b="1">
                <a:latin typeface="Arial" charset="0"/>
              </a:rPr>
            </a:br>
            <a:r>
              <a:rPr lang="ru-RU" sz="2000" b="1">
                <a:latin typeface="Arial" charset="0"/>
              </a:rPr>
              <a:t>Кто скажет, кто знает,</a:t>
            </a:r>
            <a:br>
              <a:rPr lang="ru-RU" sz="2000" b="1">
                <a:latin typeface="Arial" charset="0"/>
              </a:rPr>
            </a:br>
            <a:r>
              <a:rPr lang="ru-RU" sz="2000" b="1">
                <a:latin typeface="Arial" charset="0"/>
              </a:rPr>
              <a:t>Когда это бывает?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667000" y="4572000"/>
            <a:ext cx="114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" charset="0"/>
              </a:rPr>
              <a:t>осенью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_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530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i_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33700"/>
            <a:ext cx="4500562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1258888" y="4941888"/>
            <a:ext cx="20558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Рыбачок</a:t>
            </a:r>
          </a:p>
        </p:txBody>
      </p:sp>
      <p:sp>
        <p:nvSpPr>
          <p:cNvPr id="18437" name="WordArt 7"/>
          <p:cNvSpPr>
            <a:spLocks noChangeArrowheads="1" noChangeShapeType="1" noTextEdit="1"/>
          </p:cNvSpPr>
          <p:nvPr/>
        </p:nvSpPr>
        <p:spPr bwMode="auto">
          <a:xfrm>
            <a:off x="5651500" y="1268413"/>
            <a:ext cx="266541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Музыкант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_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9338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i_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867025"/>
            <a:ext cx="44275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5795963" y="1052513"/>
            <a:ext cx="2238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Лесовичок</a:t>
            </a:r>
          </a:p>
        </p:txBody>
      </p:sp>
      <p:sp>
        <p:nvSpPr>
          <p:cNvPr id="19461" name="WordArt 7"/>
          <p:cNvSpPr>
            <a:spLocks noChangeArrowheads="1" noChangeShapeType="1" noTextEdit="1"/>
          </p:cNvSpPr>
          <p:nvPr/>
        </p:nvSpPr>
        <p:spPr bwMode="auto">
          <a:xfrm>
            <a:off x="1403350" y="5084763"/>
            <a:ext cx="2287588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Подружки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_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11688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i_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733800"/>
            <a:ext cx="5076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7"/>
          <p:cNvSpPr>
            <a:spLocks noChangeArrowheads="1" noChangeShapeType="1" noTextEdit="1"/>
          </p:cNvSpPr>
          <p:nvPr/>
        </p:nvSpPr>
        <p:spPr bwMode="auto">
          <a:xfrm>
            <a:off x="5292725" y="1196975"/>
            <a:ext cx="2828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Пингвины</a:t>
            </a:r>
          </a:p>
        </p:txBody>
      </p:sp>
      <p:sp>
        <p:nvSpPr>
          <p:cNvPr id="20485" name="WordArt 8"/>
          <p:cNvSpPr>
            <a:spLocks noChangeArrowheads="1" noChangeShapeType="1" noTextEdit="1"/>
          </p:cNvSpPr>
          <p:nvPr/>
        </p:nvSpPr>
        <p:spPr bwMode="auto">
          <a:xfrm>
            <a:off x="2051050" y="5373688"/>
            <a:ext cx="1419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Факир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estival.1september.ru/articles/574389/img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467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3581400"/>
            <a:ext cx="2819400" cy="2971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smtClean="0">
                <a:latin typeface="Arial" charset="0"/>
              </a:rPr>
              <a:t>Поле чёрно-белым стало:</a:t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>Падает то дождь, то снег.</a:t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>А ещё похолодало —</a:t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>Льдом сковало воды рек.</a:t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>Мёрзнет в поле озимь ржи.</a:t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>Что за месяц, подскажи?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smtClean="0"/>
              <a:t>                       </a:t>
            </a:r>
            <a:r>
              <a:rPr lang="ru-RU" sz="2000" b="1" smtClean="0"/>
              <a:t>ноябрь</a:t>
            </a:r>
          </a:p>
        </p:txBody>
      </p:sp>
      <p:pic>
        <p:nvPicPr>
          <p:cNvPr id="5123" name="Picture 5" descr="i?id=3734868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7620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i?id=12853502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114800"/>
            <a:ext cx="24384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886200" y="101600"/>
            <a:ext cx="2819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Arial" charset="0"/>
              </a:rPr>
              <a:t>Всё мрачней лицо природы: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Почернели огороды,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Оголяются леса,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Молкнут птичьи голоса,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Мишка в спячку завалился.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Что за месяц к нам явился?</a:t>
            </a:r>
            <a:endParaRPr lang="en-US" b="1">
              <a:latin typeface="Arial" charset="0"/>
            </a:endParaRPr>
          </a:p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                        </a:t>
            </a:r>
            <a:r>
              <a:rPr lang="ru-RU" b="1">
                <a:latin typeface="Arial" charset="0"/>
              </a:rPr>
              <a:t>октябрь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" y="-68263"/>
            <a:ext cx="3230563" cy="28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Arial" charset="0"/>
              </a:rPr>
              <a:t>Опустел колхозный сад,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Паутинки вдаль летят,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И на южный край земли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Потянулись журавли.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Распахнулись двери школ.</a:t>
            </a:r>
            <a:br>
              <a:rPr lang="ru-RU" b="1">
                <a:latin typeface="Arial" charset="0"/>
              </a:rPr>
            </a:br>
            <a:r>
              <a:rPr lang="ru-RU" b="1">
                <a:latin typeface="Arial" charset="0"/>
              </a:rPr>
              <a:t>Что за месяц к нам пришёл?</a:t>
            </a:r>
          </a:p>
          <a:p>
            <a:endParaRPr lang="ru-RU" b="1">
              <a:latin typeface="Arial" charset="0"/>
            </a:endParaRPr>
          </a:p>
          <a:p>
            <a:r>
              <a:rPr lang="ru-RU" b="1">
                <a:latin typeface="Arial" charset="0"/>
              </a:rPr>
              <a:t>                    сентябрь</a:t>
            </a:r>
          </a:p>
        </p:txBody>
      </p:sp>
      <p:pic>
        <p:nvPicPr>
          <p:cNvPr id="5127" name="Picture 12" descr="Картинка 3 из 49079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971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28600"/>
            <a:ext cx="79248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   Кто всю ночь по крыше бьёт</a:t>
            </a:r>
            <a:br>
              <a:rPr lang="ru-RU" sz="1600" b="1" smtClean="0"/>
            </a:br>
            <a:r>
              <a:rPr lang="ru-RU" sz="1600" b="1" smtClean="0"/>
              <a:t>Да постукивает,</a:t>
            </a:r>
            <a:br>
              <a:rPr lang="ru-RU" sz="1600" b="1" smtClean="0"/>
            </a:br>
            <a:r>
              <a:rPr lang="ru-RU" sz="1600" b="1" smtClean="0"/>
              <a:t>И бормочет, и поёт, убаюкивает?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                                  дождь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Висит – зеленеет,                                                       Она под осень умирает,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Падает – желтеет,                                                       И вновь весною оживает,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Лежит – чернеет.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        лист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                                                                                        Коровам без неё – беда,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                                                                                           она их главная еда.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                                                                                                  трава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        </a:t>
            </a:r>
          </a:p>
        </p:txBody>
      </p:sp>
      <p:pic>
        <p:nvPicPr>
          <p:cNvPr id="6147" name="Picture 7" descr="i?id=28156565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191000"/>
            <a:ext cx="156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 descr="i?id=130534861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i?id=70052053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i?id=22568009-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886200"/>
            <a:ext cx="2590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343400" y="3470275"/>
            <a:ext cx="2133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</a:rPr>
              <a:t>Осень в гости к нам пришла</a:t>
            </a:r>
            <a:br>
              <a:rPr lang="ru-RU" sz="1600" b="1">
                <a:latin typeface="Arial" charset="0"/>
              </a:rPr>
            </a:br>
            <a:r>
              <a:rPr lang="ru-RU" sz="1600" b="1">
                <a:latin typeface="Arial" charset="0"/>
              </a:rPr>
              <a:t>И с собою принесла...</a:t>
            </a:r>
            <a:br>
              <a:rPr lang="ru-RU" sz="1600" b="1">
                <a:latin typeface="Arial" charset="0"/>
              </a:rPr>
            </a:br>
            <a:r>
              <a:rPr lang="ru-RU" sz="1600" b="1">
                <a:latin typeface="Arial" charset="0"/>
              </a:rPr>
              <a:t>Что? Скажите наугад! Ну, конечно...</a:t>
            </a:r>
            <a:endParaRPr lang="en-US" sz="1600" b="1">
              <a:latin typeface="Arial" charset="0"/>
            </a:endParaRPr>
          </a:p>
          <a:p>
            <a:endParaRPr lang="en-US" sz="1600" b="1">
              <a:latin typeface="Arial" charset="0"/>
            </a:endParaRPr>
          </a:p>
          <a:p>
            <a:endParaRPr lang="ru-RU" sz="1600" b="1">
              <a:latin typeface="Arial" charset="0"/>
            </a:endParaRPr>
          </a:p>
          <a:p>
            <a:r>
              <a:rPr lang="en-US" sz="1600" b="1">
                <a:latin typeface="Arial" charset="0"/>
              </a:rPr>
              <a:t>           </a:t>
            </a:r>
            <a:r>
              <a:rPr lang="ru-RU" sz="1600" b="1">
                <a:latin typeface="Arial" charset="0"/>
              </a:rPr>
              <a:t>листопад</a:t>
            </a:r>
            <a:r>
              <a:rPr lang="ru-RU" sz="1600">
                <a:latin typeface="Arial" charset="0"/>
              </a:rPr>
              <a:t/>
            </a:r>
            <a:br>
              <a:rPr lang="ru-RU" sz="1600">
                <a:latin typeface="Arial" charset="0"/>
              </a:rPr>
            </a:br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Шишки и хвоя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sz="half" idx="3"/>
          </p:nvPr>
        </p:nvSpPr>
        <p:spPr>
          <a:xfrm>
            <a:off x="4932363" y="692150"/>
            <a:ext cx="4038600" cy="4525963"/>
          </a:xfrm>
        </p:spPr>
        <p:txBody>
          <a:bodyPr/>
          <a:lstStyle/>
          <a:p>
            <a:pPr eaLnBrk="1" hangingPunct="1">
              <a:buClr>
                <a:srgbClr val="336600"/>
              </a:buClr>
            </a:pP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Хвоя.</a:t>
            </a:r>
            <a:r>
              <a:rPr lang="ru-RU" sz="1800" smtClean="0">
                <a:latin typeface="Times New Roman" pitchFamily="18" charset="0"/>
              </a:rPr>
              <a:t> Для поделки игрушек, например ежа, лапок паука и коготков кошки, усиков бабочки, юбочки для куклы, подойдут хвойные иголки. Их можно собирать в любое время года. Хвоинок бывает много в тех местах, где растут сосны, ели, кедры. Хранить их можно в коробочках. В работе лучше использовать зеленую хвою.</a:t>
            </a:r>
          </a:p>
          <a:p>
            <a:pPr eaLnBrk="1" hangingPunct="1">
              <a:buClr>
                <a:srgbClr val="336600"/>
              </a:buClr>
            </a:pPr>
            <a:endParaRPr lang="ru-RU" sz="1800" smtClean="0"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692150"/>
            <a:ext cx="4897438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Плоды хвойных деревьев —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шишки</a:t>
            </a:r>
            <a:r>
              <a:rPr lang="ru-RU" sz="1800" smtClean="0">
                <a:latin typeface="Times New Roman" pitchFamily="18" charset="0"/>
              </a:rPr>
              <a:t> — прекрасный материал для объемных игрушек и занимательных поделок. По форме они напоминают части туловища животных, человека. Для изготовления поделок лучше использовать нераскрывшиеся шишки, так как с ними легче работать. 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Собирать шишки желательно на влажной почве, чтобы они медленнее высыхали и дольше сохраняли форму. После сбора их нужно отсортировать по виду, форме и величине и разложить в отдельные коробки.</a:t>
            </a:r>
          </a:p>
        </p:txBody>
      </p:sp>
      <p:pic>
        <p:nvPicPr>
          <p:cNvPr id="3077" name="Picture 5" descr="ши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005263"/>
            <a:ext cx="543401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Орехи и каштаны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9738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При изготовлении игрушек можно использовать лесные, грецкие, земляные и кедровые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орехи</a:t>
            </a:r>
            <a:r>
              <a:rPr lang="ru-RU" sz="1800" smtClean="0">
                <a:latin typeface="Times New Roman" pitchFamily="18" charset="0"/>
              </a:rPr>
              <a:t>, фисташки.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Лесные орехи используют в качестве материала для изготовления головок игрушечных человечков (например, «веселый человечек»), животных (голова петушка, зайца и т. д.). Кедровые орехи могут пригодиться как дополнительный материал при изготовлении лапок зверьков, кулачков лесных человечков; они легко прокалываются шилом, хорошо склеиваются.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Скорлупа грецких орехов (в виде половинок) используется для поделки лодочек, тележек, черепах, жуков и т. п. Обе половинки скорлупы пригодны для изготовления, например, головы Деда-мороза.</a:t>
            </a:r>
          </a:p>
        </p:txBody>
      </p:sp>
      <p:pic>
        <p:nvPicPr>
          <p:cNvPr id="4100" name="Picture 8" descr="i_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908050"/>
            <a:ext cx="4038600" cy="1919288"/>
          </a:xfrm>
          <a:noFill/>
        </p:spPr>
      </p:pic>
      <p:sp>
        <p:nvSpPr>
          <p:cNvPr id="4101" name="Rectangle 9"/>
          <p:cNvSpPr>
            <a:spLocks noGrp="1" noChangeArrowheads="1"/>
          </p:cNvSpPr>
          <p:nvPr>
            <p:ph sz="quarter" idx="3"/>
          </p:nvPr>
        </p:nvSpPr>
        <p:spPr>
          <a:xfrm>
            <a:off x="4859338" y="2997200"/>
            <a:ext cx="3959225" cy="3090863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rgbClr val="336600"/>
              </a:buClr>
            </a:pP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Плоды каштана</a:t>
            </a:r>
            <a:r>
              <a:rPr lang="ru-RU" sz="1800" smtClean="0">
                <a:latin typeface="Times New Roman" pitchFamily="18" charset="0"/>
              </a:rPr>
              <a:t> являются хорошим материалом для изготовления простейших игрушек. Они имеют красивую блестящую поверхность и ярко-коричневую окраску. Оболочка свежего каштана тонкая, легко прокалывается шилом. Целые плоды каштана можно использовать для изготовления головы и туловища кукол. Хранить каштаны желательно в прохладном месте. </a:t>
            </a:r>
          </a:p>
          <a:p>
            <a:pPr eaLnBrk="1" hangingPunct="1">
              <a:buClr>
                <a:srgbClr val="336600"/>
              </a:buClr>
              <a:buFontTx/>
              <a:buNone/>
            </a:pPr>
            <a:endParaRPr lang="ru-RU" sz="1800" smtClean="0">
              <a:latin typeface="Times New Roman" pitchFamily="18" charset="0"/>
            </a:endParaRP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Жёлуди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500563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Плоды дуба —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желуди </a:t>
            </a:r>
            <a:r>
              <a:rPr lang="ru-RU" sz="1800" smtClean="0">
                <a:latin typeface="Times New Roman" pitchFamily="18" charset="0"/>
              </a:rPr>
              <a:t>бывают разной формы и величины. С одного конца они окружены сильно разросшейся чашечкой — плюской. Желуди созревают осенью, в сентябре — октябре. Их рекомендуется собирать, когда они созрели и падают с дерева. Одновременно с желудями собирают и их чашечки (плюски), на которых они держатся. Плюски очень хороший материал в дополнение к желудю, их часто используют для различных поделок. Желуди следует собирать разные по размеру и форме. Для изготовления игрушек желательно использовать свежие желуди, так как они дольше сохраняются и с ними легче работать (высохшие желуди легко раскалываются при обработке).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4500563" y="836613"/>
            <a:ext cx="4643437" cy="3716337"/>
          </a:xfrm>
        </p:spPr>
        <p:txBody>
          <a:bodyPr/>
          <a:lstStyle/>
          <a:p>
            <a:pPr eaLnBrk="1" hangingPunct="1"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Желуди очень удобны для изготовления фигурок забавных человечков, животных, различных деталей к игрушкам из другого природного материала. Из продолговатых желудей делают жирафа, цаплю, лошадку, ослика, причем туловище можно смастерить из большого продолговатого желудя, а головку — из маленького, круглого. При изготовлении забавных человечков плюски можно использовать в качестве шапочек для них.</a:t>
            </a:r>
          </a:p>
          <a:p>
            <a:pPr eaLnBrk="1" hangingPunct="1"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Желуди хранят в прохладном и влажном месте.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5125" name="Picture 7" descr="i_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4856163"/>
            <a:ext cx="4325938" cy="2001837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Ветки и корни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Разнообразные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ветки </a:t>
            </a:r>
            <a:r>
              <a:rPr lang="ru-RU" sz="1800" smtClean="0">
                <a:latin typeface="Times New Roman" pitchFamily="18" charset="0"/>
              </a:rPr>
              <a:t>используются при изготовлении некоторых частей поделки: рук, ног, шеи и т. д. С этой целью лучше использовать ветки сосны, ели, сирени. Их ветки упруги и при высыхании не так легко ломаются.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Сбор веток — работа, требующая времени, терпения, аккуратности. При этом необходимо постоянно помнить, что деревья нужно беречь и для игрушек собирать и использовать только сухие, но не слишком пересохшие ветки.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Для поделок могут быть использованы также и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корни</a:t>
            </a:r>
            <a:r>
              <a:rPr lang="ru-RU" sz="1800" smtClean="0">
                <a:latin typeface="Times New Roman" pitchFamily="18" charset="0"/>
              </a:rPr>
              <a:t>. Они иногда своими причудливыми формами напоминают различных животных или части их тела. Собранные корни нужно вымыть и хранить в помещении с умеренной влажностью.</a:t>
            </a:r>
          </a:p>
        </p:txBody>
      </p:sp>
      <p:pic>
        <p:nvPicPr>
          <p:cNvPr id="6148" name="Picture 9" descr="i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789363"/>
            <a:ext cx="5075238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336600"/>
                </a:solidFill>
                <a:latin typeface="Times New Roman" pitchFamily="18" charset="0"/>
              </a:rPr>
              <a:t>Листья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Интересным и нужным дополнением при изготовлении игрушек являются </a:t>
            </a:r>
            <a:r>
              <a:rPr lang="ru-RU" sz="1800" smtClean="0">
                <a:solidFill>
                  <a:srgbClr val="A50021"/>
                </a:solidFill>
                <a:latin typeface="Times New Roman" pitchFamily="18" charset="0"/>
              </a:rPr>
              <a:t>листья</a:t>
            </a:r>
            <a:r>
              <a:rPr lang="ru-RU" sz="1800" smtClean="0">
                <a:latin typeface="Times New Roman" pitchFamily="18" charset="0"/>
              </a:rPr>
              <a:t>. Они могут быть самых разнообразных форм и расцветок. Крупный лист дуба, клена дети применяют как парус для яхты, плота, парохода. Листья можно также использовать для изготовления крыльев бабочки, плавников рыбки (эти игрушки делаются из шишек и листьев). Собирать листья лучше осенью, когда они особенно красивы.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smtClean="0">
                <a:latin typeface="Times New Roman" pitchFamily="18" charset="0"/>
              </a:rPr>
              <a:t>Для сохранения и последующего использования листьев их необходимо правильно заготовлять. Для этого собранные листья растений кладут между бумажными листами и проглаживают теплым утюгом, затем их можно переложить плотной бумагой или тонким картоном и положить сверху груз. При длительном хранении бумагу или картон, находящийся между листьями, время от времени следует менять.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7172" name="Picture 5" descr="i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716338"/>
            <a:ext cx="30892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928</Words>
  <PresentationFormat>Экран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Шишки и хвоя</vt:lpstr>
      <vt:lpstr>Орехи и каштаны</vt:lpstr>
      <vt:lpstr>Жёлуди</vt:lpstr>
      <vt:lpstr>Ветки и корни</vt:lpstr>
      <vt:lpstr>Листья</vt:lpstr>
      <vt:lpstr>Семена</vt:lpstr>
      <vt:lpstr>Шиповник, рябина</vt:lpstr>
      <vt:lpstr>Дополнительные материалы</vt:lpstr>
      <vt:lpstr>Инструменты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Анечка</cp:lastModifiedBy>
  <cp:revision>2</cp:revision>
  <dcterms:modified xsi:type="dcterms:W3CDTF">2013-01-16T16:46:08Z</dcterms:modified>
</cp:coreProperties>
</file>