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424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61021-8EF7-430D-ABCC-308BDCD5F6A3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617798-FB39-4886-B060-1294F7EA3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ibalych.ru/wp-content/uploads/2014/04/3004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ibalych.ru/2014/03/25/onlajn-igry-dlya-detej-polza-ili-vre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Дворовые игры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606" y="2132856"/>
            <a:ext cx="6400800" cy="41764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 от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5-6 лет</a:t>
            </a:r>
          </a:p>
          <a:p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игры">
            <a:hlinkClick r:id="rId2" tooltip="&quot;игры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92956"/>
            <a:ext cx="4962525" cy="2785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65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332656"/>
            <a:ext cx="3614766" cy="6192688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5600" b="1" dirty="0" smtClean="0">
                <a:solidFill>
                  <a:srgbClr val="CC3300"/>
                </a:solidFill>
              </a:rPr>
              <a:t>                      Лягушка</a:t>
            </a:r>
            <a:endParaRPr lang="ru-RU" sz="5600" dirty="0">
              <a:solidFill>
                <a:srgbClr val="CC3300"/>
              </a:solidFill>
            </a:endParaRPr>
          </a:p>
          <a:p>
            <a:pPr fontAlgn="base"/>
            <a:r>
              <a:rPr lang="ru-RU" sz="5600" dirty="0">
                <a:solidFill>
                  <a:srgbClr val="002060"/>
                </a:solidFill>
              </a:rPr>
              <a:t/>
            </a:r>
            <a:br>
              <a:rPr lang="ru-RU" sz="5600" dirty="0">
                <a:solidFill>
                  <a:srgbClr val="002060"/>
                </a:solidFill>
              </a:rPr>
            </a:br>
            <a:endParaRPr lang="ru-RU" sz="5600" dirty="0" smtClean="0">
              <a:solidFill>
                <a:srgbClr val="002060"/>
              </a:solidFill>
            </a:endParaRPr>
          </a:p>
          <a:p>
            <a:pPr fontAlgn="base"/>
            <a:endParaRPr lang="ru-RU" sz="5600" dirty="0">
              <a:solidFill>
                <a:srgbClr val="002060"/>
              </a:solidFill>
            </a:endParaRPr>
          </a:p>
          <a:p>
            <a:pPr fontAlgn="base"/>
            <a:endParaRPr lang="ru-RU" sz="5600" dirty="0" smtClean="0">
              <a:solidFill>
                <a:srgbClr val="002060"/>
              </a:solidFill>
            </a:endParaRPr>
          </a:p>
          <a:p>
            <a:pPr fontAlgn="base"/>
            <a:endParaRPr lang="ru-RU" sz="5600" dirty="0">
              <a:solidFill>
                <a:srgbClr val="002060"/>
              </a:solidFill>
            </a:endParaRPr>
          </a:p>
          <a:p>
            <a:pPr fontAlgn="base"/>
            <a:endParaRPr lang="ru-RU" sz="5600" dirty="0" smtClean="0">
              <a:solidFill>
                <a:srgbClr val="002060"/>
              </a:solidFill>
            </a:endParaRPr>
          </a:p>
          <a:p>
            <a:pPr fontAlgn="base"/>
            <a:endParaRPr lang="ru-RU" sz="5600" dirty="0">
              <a:solidFill>
                <a:srgbClr val="002060"/>
              </a:solidFill>
            </a:endParaRPr>
          </a:p>
          <a:p>
            <a:pPr fontAlgn="base"/>
            <a:endParaRPr lang="ru-RU" sz="5600" dirty="0" smtClean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Это </a:t>
            </a:r>
            <a:r>
              <a:rPr lang="ru-RU" sz="5600" dirty="0">
                <a:solidFill>
                  <a:srgbClr val="002060"/>
                </a:solidFill>
              </a:rPr>
              <a:t>один из вариантов игр с мячом и стеной, где для веселья нужна, собственно, стена, мяч и прыгучесть. Играли в нее в основном девочки, хотя и мальчики, набегавшись в «</a:t>
            </a:r>
            <a:r>
              <a:rPr lang="ru-RU" sz="5600" dirty="0" err="1">
                <a:solidFill>
                  <a:srgbClr val="002060"/>
                </a:solidFill>
              </a:rPr>
              <a:t>войнушку</a:t>
            </a:r>
            <a:r>
              <a:rPr lang="ru-RU" sz="5600" dirty="0">
                <a:solidFill>
                  <a:srgbClr val="002060"/>
                </a:solidFill>
              </a:rPr>
              <a:t>», были не прочь поскакать возле </a:t>
            </a:r>
            <a:r>
              <a:rPr lang="ru-RU" sz="5600" dirty="0" smtClean="0">
                <a:solidFill>
                  <a:srgbClr val="002060"/>
                </a:solidFill>
              </a:rPr>
              <a:t>стенки.                                                </a:t>
            </a:r>
            <a:r>
              <a:rPr lang="ru-RU" sz="5600" b="1" dirty="0" smtClean="0">
                <a:solidFill>
                  <a:srgbClr val="CC3300"/>
                </a:solidFill>
              </a:rPr>
              <a:t>Правила</a:t>
            </a:r>
            <a:r>
              <a:rPr lang="ru-RU" sz="5600" dirty="0">
                <a:solidFill>
                  <a:srgbClr val="CC3300"/>
                </a:solidFill>
              </a:rPr>
              <a:t> </a:t>
            </a:r>
            <a:r>
              <a:rPr lang="ru-RU" sz="5600" dirty="0" smtClean="0">
                <a:solidFill>
                  <a:srgbClr val="CC3300"/>
                </a:solidFill>
              </a:rPr>
              <a:t>                                                       </a:t>
            </a:r>
            <a:r>
              <a:rPr lang="ru-RU" sz="5600" dirty="0" smtClean="0">
                <a:solidFill>
                  <a:srgbClr val="002060"/>
                </a:solidFill>
              </a:rPr>
              <a:t>На </a:t>
            </a:r>
            <a:r>
              <a:rPr lang="ru-RU" sz="5600" dirty="0">
                <a:solidFill>
                  <a:srgbClr val="002060"/>
                </a:solidFill>
              </a:rPr>
              <a:t>стене рисуется линия (чем выше, тем интереснее) – ниже нее мяч кидать нельзя. Игроки выстраиваются в ряд, друг за другом. Первый игрок кидает мяч, тот ударяется о стенку, отскакивает, ударяется о землю, и в этот момент игрок должен через него перепрыгнуть. Мяч подхватывает следующий игрок, повторяя то же самое, – и так по </a:t>
            </a:r>
            <a:r>
              <a:rPr lang="ru-RU" sz="5600" dirty="0" smtClean="0">
                <a:solidFill>
                  <a:srgbClr val="002060"/>
                </a:solidFill>
              </a:rPr>
              <a:t>кругу.                                                                 Тот</a:t>
            </a:r>
            <a:r>
              <a:rPr lang="ru-RU" sz="5600" dirty="0">
                <a:solidFill>
                  <a:srgbClr val="002060"/>
                </a:solidFill>
              </a:rPr>
              <a:t>, кто не перепрыгивает мяч, получает в наказание «букву» (л – я – г – у – ш – к – а). Собрал все эти буквы? Ты – </a:t>
            </a:r>
            <a:r>
              <a:rPr lang="ru-RU" sz="5600" dirty="0" smtClean="0">
                <a:solidFill>
                  <a:srgbClr val="002060"/>
                </a:solidFill>
              </a:rPr>
              <a:t>лягушка!                                           </a:t>
            </a:r>
            <a:r>
              <a:rPr lang="ru-RU" sz="5600" b="1" dirty="0" smtClean="0">
                <a:solidFill>
                  <a:srgbClr val="CC3300"/>
                </a:solidFill>
              </a:rPr>
              <a:t>Количество </a:t>
            </a:r>
            <a:r>
              <a:rPr lang="ru-RU" sz="5600" b="1" dirty="0">
                <a:solidFill>
                  <a:srgbClr val="CC3300"/>
                </a:solidFill>
              </a:rPr>
              <a:t>игроков</a:t>
            </a:r>
            <a:r>
              <a:rPr lang="ru-RU" sz="5600" b="1" dirty="0">
                <a:solidFill>
                  <a:srgbClr val="002060"/>
                </a:solidFill>
              </a:rPr>
              <a:t>:</a:t>
            </a:r>
            <a:r>
              <a:rPr lang="ru-RU" sz="5600" dirty="0">
                <a:solidFill>
                  <a:srgbClr val="002060"/>
                </a:solidFill>
              </a:rPr>
              <a:t> не ограничено.</a:t>
            </a:r>
          </a:p>
          <a:p>
            <a:r>
              <a:rPr lang="ru-RU" sz="5600" dirty="0">
                <a:solidFill>
                  <a:srgbClr val="002060"/>
                </a:solidFill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00562" y="404664"/>
            <a:ext cx="4103886" cy="6048672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rgbClr val="CC3300"/>
                </a:solidFill>
              </a:rPr>
              <a:t>Зевака (</a:t>
            </a:r>
            <a:r>
              <a:rPr lang="ru-RU" sz="1400" dirty="0" err="1">
                <a:solidFill>
                  <a:srgbClr val="CC3300"/>
                </a:solidFill>
              </a:rPr>
              <a:t>Штандер</a:t>
            </a:r>
            <a:r>
              <a:rPr lang="ru-RU" sz="1400" dirty="0">
                <a:solidFill>
                  <a:srgbClr val="CC33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Чертится </a:t>
            </a:r>
            <a:r>
              <a:rPr lang="ru-RU" sz="1400" dirty="0">
                <a:solidFill>
                  <a:srgbClr val="002060"/>
                </a:solidFill>
              </a:rPr>
              <a:t>круг, на линию </a:t>
            </a:r>
            <a:r>
              <a:rPr lang="ru-RU" sz="1400" dirty="0" smtClean="0">
                <a:solidFill>
                  <a:srgbClr val="002060"/>
                </a:solidFill>
              </a:rPr>
              <a:t>которого                                                                           встают </a:t>
            </a:r>
            <a:r>
              <a:rPr lang="ru-RU" sz="1400" dirty="0">
                <a:solidFill>
                  <a:srgbClr val="002060"/>
                </a:solidFill>
              </a:rPr>
              <a:t>участники. </a:t>
            </a:r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Водящий </a:t>
            </a:r>
            <a:r>
              <a:rPr lang="ru-RU" sz="1400" dirty="0">
                <a:solidFill>
                  <a:srgbClr val="002060"/>
                </a:solidFill>
              </a:rPr>
              <a:t>с мячом – </a:t>
            </a:r>
            <a:r>
              <a:rPr lang="ru-RU" sz="1400" dirty="0" smtClean="0">
                <a:solidFill>
                  <a:srgbClr val="002060"/>
                </a:solidFill>
              </a:rPr>
              <a:t>посередине.  Он </a:t>
            </a:r>
            <a:r>
              <a:rPr lang="ru-RU" sz="1400" dirty="0">
                <a:solidFill>
                  <a:srgbClr val="002060"/>
                </a:solidFill>
              </a:rPr>
              <a:t>кидает мяч вверх, одновременно выкрикивая имя одного из игроков. Все, кроме названного, разбегаются в стороны, а тот, чьё имя выкрикнул водящий, старается поймать </a:t>
            </a:r>
            <a:r>
              <a:rPr lang="ru-RU" sz="1400" dirty="0" smtClean="0">
                <a:solidFill>
                  <a:srgbClr val="002060"/>
                </a:solidFill>
              </a:rPr>
              <a:t>мяч.                                                    Если </a:t>
            </a:r>
            <a:r>
              <a:rPr lang="ru-RU" sz="1400" dirty="0">
                <a:solidFill>
                  <a:srgbClr val="002060"/>
                </a:solidFill>
              </a:rPr>
              <a:t>мяч будет пойман до того, как коснётся земли, игрок подкидывает его вверх и, как прежний водящий, выкрикивает чьё-то имя. Если мяч поднят с земли, игрок кричит «Стоп!». Все останавливаются, и водящий, стоя на месте, откуда подобрал мяч, кидает им в любого из игроков. Игрок, в которого мяч попал, становится новым ведущим. В противном случае, ведущим остаётся </a:t>
            </a:r>
            <a:r>
              <a:rPr lang="ru-RU" sz="1400" dirty="0" smtClean="0">
                <a:solidFill>
                  <a:srgbClr val="002060"/>
                </a:solidFill>
              </a:rPr>
              <a:t>прежним.                                                                   Игра </a:t>
            </a:r>
            <a:r>
              <a:rPr lang="ru-RU" sz="1400" dirty="0">
                <a:solidFill>
                  <a:srgbClr val="002060"/>
                </a:solidFill>
              </a:rPr>
              <a:t>начинается заново, на </a:t>
            </a:r>
            <a:r>
              <a:rPr lang="ru-RU" sz="1400" dirty="0" smtClean="0">
                <a:solidFill>
                  <a:srgbClr val="002060"/>
                </a:solidFill>
              </a:rPr>
              <a:t>круге.               Игроки</a:t>
            </a:r>
            <a:r>
              <a:rPr lang="ru-RU" sz="1400" dirty="0">
                <a:solidFill>
                  <a:srgbClr val="002060"/>
                </a:solidFill>
              </a:rPr>
              <a:t>, в которых летит мяч, могут уклоняться от него, не сходя с места. А если игроку удаётся поймать мяч, он может кинуть его в любого другого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  <p:pic>
        <p:nvPicPr>
          <p:cNvPr id="2050" name="Picture 2" descr="C:\Users\a\Desktop\lyagushk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1814"/>
            <a:ext cx="2581811" cy="1757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\Desktop\bez_imenihb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00702"/>
            <a:ext cx="3429023" cy="124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03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3657600" cy="604867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</a:rPr>
              <a:t>     Правила </a:t>
            </a:r>
            <a:r>
              <a:rPr lang="ru-RU" sz="1400" b="1" dirty="0">
                <a:solidFill>
                  <a:srgbClr val="CC3300"/>
                </a:solidFill>
              </a:rPr>
              <a:t>игры в "Жмурки"</a:t>
            </a: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r>
              <a:rPr lang="ru-RU" sz="1400" b="1" dirty="0" smtClean="0">
                <a:solidFill>
                  <a:srgbClr val="CC3300"/>
                </a:solidFill>
              </a:rPr>
              <a:t>Жмурки</a:t>
            </a:r>
            <a:r>
              <a:rPr lang="ru-RU" sz="1400" dirty="0"/>
              <a:t> — </a:t>
            </a:r>
            <a:r>
              <a:rPr lang="ru-RU" sz="1400" dirty="0">
                <a:solidFill>
                  <a:srgbClr val="002060"/>
                </a:solidFill>
              </a:rPr>
              <a:t>детская игра, в которой один из участников с завязанными глазами ловит </a:t>
            </a:r>
            <a:r>
              <a:rPr lang="ru-RU" sz="1400" dirty="0" smtClean="0">
                <a:solidFill>
                  <a:srgbClr val="002060"/>
                </a:solidFill>
              </a:rPr>
              <a:t>других.                                   Для </a:t>
            </a:r>
            <a:r>
              <a:rPr lang="ru-RU" sz="1400" dirty="0">
                <a:solidFill>
                  <a:srgbClr val="002060"/>
                </a:solidFill>
              </a:rPr>
              <a:t>игры потребуется платок, чтобы завязать глаза игроку (</a:t>
            </a:r>
            <a:r>
              <a:rPr lang="ru-RU" sz="1400" dirty="0" err="1">
                <a:solidFill>
                  <a:srgbClr val="002060"/>
                </a:solidFill>
              </a:rPr>
              <a:t>жмурке</a:t>
            </a:r>
            <a:r>
              <a:rPr lang="ru-RU" sz="1400" dirty="0">
                <a:solidFill>
                  <a:srgbClr val="002060"/>
                </a:solidFill>
              </a:rPr>
              <a:t>), который будет всех ловить. Далее его крутят несколько раз вокруг своей оси, чтобы он немного потерял ориентацию в пространстве.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Он должен поймать кого-нибудь из игроков и опознать.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Если он правильно опознал игрока, то они меняются местами.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Если </a:t>
            </a:r>
            <a:r>
              <a:rPr lang="ru-RU" sz="1400" dirty="0" err="1">
                <a:solidFill>
                  <a:srgbClr val="002060"/>
                </a:solidFill>
              </a:rPr>
              <a:t>жмурка</a:t>
            </a:r>
            <a:r>
              <a:rPr lang="ru-RU" sz="1400" dirty="0">
                <a:solidFill>
                  <a:srgbClr val="002060"/>
                </a:solidFill>
              </a:rPr>
              <a:t> близко подходит к каким-либо выступающим предметам, то игроки должны крикнуть "Огонь!", но нельзя так делать чтобы отвлечь </a:t>
            </a:r>
            <a:r>
              <a:rPr lang="ru-RU" sz="1400" dirty="0" err="1">
                <a:solidFill>
                  <a:srgbClr val="002060"/>
                </a:solidFill>
              </a:rPr>
              <a:t>жмурку</a:t>
            </a:r>
            <a:r>
              <a:rPr lang="ru-RU" sz="1400" dirty="0">
                <a:solidFill>
                  <a:srgbClr val="002060"/>
                </a:solidFill>
              </a:rPr>
              <a:t> от игрока. Ещё как вариант жмурок можно играть в </a:t>
            </a:r>
            <a:r>
              <a:rPr lang="ru-RU" sz="1400" dirty="0" smtClean="0">
                <a:solidFill>
                  <a:srgbClr val="002060"/>
                </a:solidFill>
              </a:rPr>
              <a:t>пятнашки</a:t>
            </a:r>
            <a:r>
              <a:rPr lang="ru-RU" sz="1400" dirty="0">
                <a:solidFill>
                  <a:srgbClr val="002060"/>
                </a:solidFill>
              </a:rPr>
              <a:t>, только без платка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404664"/>
            <a:ext cx="3657600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5" name="Picture 3" descr="C:\Users\a\Desktop\257776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28"/>
          <a:stretch/>
        </p:blipFill>
        <p:spPr bwMode="auto">
          <a:xfrm>
            <a:off x="1259632" y="760611"/>
            <a:ext cx="2160240" cy="1211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05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286809" cy="65008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Подготовили: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Воспитатели группы №10</a:t>
            </a:r>
          </a:p>
          <a:p>
            <a:pPr algn="ctr"/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Телкова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Виктория Михайловна -воспитатель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ервой квалификационной категории.</a:t>
            </a:r>
          </a:p>
          <a:p>
            <a:pPr algn="ctr"/>
            <a:endParaRPr lang="ru-RU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Шмаль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Наталья Анатольевна – воспитатель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ервой квалификационной категории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04656" cy="706090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Актуальность</a:t>
            </a:r>
            <a:endParaRPr lang="ru-RU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208912" cy="4873752"/>
          </a:xfrm>
        </p:spPr>
        <p:txBody>
          <a:bodyPr/>
          <a:lstStyle/>
          <a:p>
            <a:r>
              <a:rPr lang="ru-RU" dirty="0"/>
              <a:t>В XXI веке дети незаметно исчезли из дворов больших городов — теперь они играют в компьютерные игры или благовоспитанно проводят время в специально организованных детских клубах. </a:t>
            </a:r>
            <a:endParaRPr lang="ru-RU" dirty="0" smtClean="0"/>
          </a:p>
          <a:p>
            <a:r>
              <a:rPr lang="ru-RU" dirty="0" smtClean="0"/>
              <a:t>Вместе </a:t>
            </a:r>
            <a:r>
              <a:rPr lang="ru-RU" dirty="0"/>
              <a:t>с детьми исчезла культура дворовых игр и дворовая социализация (со всеми ее особенностями</a:t>
            </a:r>
            <a:r>
              <a:rPr lang="ru-RU" dirty="0" smtClean="0"/>
              <a:t>).</a:t>
            </a:r>
          </a:p>
          <a:p>
            <a:r>
              <a:rPr lang="ru-RU" dirty="0"/>
              <a:t>. Компьютер и телевизор прочно вошли в жизнь современного ребенка, вытесняя живое общение со сверстниками и детские дворовые игры. А ведь игры важны для детей, не только в качестве развлечений.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875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584176"/>
          </a:xfrm>
        </p:spPr>
        <p:txBody>
          <a:bodyPr/>
          <a:lstStyle/>
          <a:p>
            <a:r>
              <a:rPr lang="ru-RU" sz="32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200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404664"/>
            <a:ext cx="7992889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Подвижные игры</a:t>
            </a:r>
            <a:endParaRPr lang="ru-RU" sz="54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just"/>
            <a:r>
              <a:rPr lang="ru-RU" sz="1600" dirty="0" smtClean="0"/>
              <a:t>  Детские </a:t>
            </a:r>
            <a:r>
              <a:rPr lang="ru-RU" sz="1600" dirty="0"/>
              <a:t>дворовые игры воспитывают </a:t>
            </a:r>
            <a:r>
              <a:rPr lang="ru-RU" sz="1600" dirty="0" smtClean="0"/>
              <a:t>в </a:t>
            </a:r>
            <a:r>
              <a:rPr lang="ru-RU" sz="1600" dirty="0"/>
              <a:t>ребенке важные </a:t>
            </a:r>
            <a:r>
              <a:rPr lang="ru-RU" sz="1600" dirty="0" smtClean="0"/>
              <a:t>качества: умение </a:t>
            </a:r>
            <a:r>
              <a:rPr lang="ru-RU" sz="1600" dirty="0"/>
              <a:t>работать </a:t>
            </a:r>
            <a:r>
              <a:rPr lang="ru-RU" sz="1600" dirty="0" smtClean="0"/>
              <a:t>в </a:t>
            </a:r>
            <a:r>
              <a:rPr lang="ru-RU" sz="1600" dirty="0"/>
              <a:t>команде, </a:t>
            </a:r>
            <a:r>
              <a:rPr lang="ru-RU" sz="1600" dirty="0" smtClean="0"/>
              <a:t>умение </a:t>
            </a:r>
            <a:r>
              <a:rPr lang="ru-RU" sz="1600" dirty="0"/>
              <a:t>следовать правилам, </a:t>
            </a:r>
            <a:r>
              <a:rPr lang="ru-RU" sz="1600" dirty="0" err="1" smtClean="0"/>
              <a:t>коммуникативность</a:t>
            </a:r>
            <a:r>
              <a:rPr lang="ru-RU" sz="1600" dirty="0"/>
              <a:t>, ловкость, смекалку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    В </a:t>
            </a:r>
            <a:r>
              <a:rPr lang="ru-RU" sz="1600" dirty="0"/>
              <a:t>физическом воспитании детей от 5 до 10 лет подвижные игры занимают главнейшее место. Они </a:t>
            </a:r>
            <a:r>
              <a:rPr lang="ru-RU" sz="1600" dirty="0" smtClean="0"/>
              <a:t>одновременно воздействуют </a:t>
            </a:r>
            <a:r>
              <a:rPr lang="ru-RU" sz="1600" dirty="0"/>
              <a:t>на моторную и психическую сферу ребенка. </a:t>
            </a:r>
            <a:r>
              <a:rPr lang="ru-RU" sz="1600" dirty="0" smtClean="0"/>
              <a:t>Способствуют укреплению </a:t>
            </a:r>
            <a:r>
              <a:rPr lang="ru-RU" sz="1600" dirty="0"/>
              <a:t>мышц, ускоренному обмену веществ и закаливанию организма. Р</a:t>
            </a:r>
            <a:r>
              <a:rPr lang="ru-RU" sz="1600" dirty="0" smtClean="0"/>
              <a:t>азвиваются </a:t>
            </a:r>
            <a:r>
              <a:rPr lang="ru-RU" sz="1600" dirty="0"/>
              <a:t>ловкость, быстрота, сила, выносливость. Кроме того, подвижные игры положительно влияют на развитие и совершенствование не только физических, но и личностных качеств ребенка.</a:t>
            </a:r>
          </a:p>
          <a:p>
            <a:pPr algn="just"/>
            <a:r>
              <a:rPr lang="ru-RU" sz="1600" dirty="0"/>
              <a:t>Особое значение подвижные игры имеют для формирования детского коллектива</a:t>
            </a:r>
            <a:r>
              <a:rPr lang="ru-RU" sz="1600" dirty="0" smtClean="0"/>
              <a:t>., в игре каждый </a:t>
            </a:r>
            <a:r>
              <a:rPr lang="ru-RU" sz="1600" dirty="0"/>
              <a:t>ребенок </a:t>
            </a:r>
            <a:r>
              <a:rPr lang="ru-RU" sz="1600" dirty="0" smtClean="0"/>
              <a:t>должен </a:t>
            </a:r>
            <a:r>
              <a:rPr lang="ru-RU" sz="1600" dirty="0"/>
              <a:t>подчинить личные интересы интересам коллектива.</a:t>
            </a:r>
          </a:p>
          <a:p>
            <a:pPr algn="just"/>
            <a:r>
              <a:rPr lang="ru-RU" sz="1600" dirty="0"/>
              <a:t>Важной особенностью любой подвижной игры являются правила. </a:t>
            </a:r>
            <a:r>
              <a:rPr lang="ru-RU" sz="1600" dirty="0" smtClean="0"/>
              <a:t>                       Они </a:t>
            </a:r>
            <a:r>
              <a:rPr lang="ru-RU" sz="1600" dirty="0"/>
              <a:t>помогают осмыслить детям замысел игры и игровые действия. Выполнение этих правил требует от ребенка определенных усилий, ограничивает его спонтанную активность, что делает игру интересной, увлекательной и полезной для развития ребенка.</a:t>
            </a:r>
          </a:p>
          <a:p>
            <a:endParaRPr lang="ru-RU" sz="1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5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\Desktop\разобранное по старшей группе\считалки мирилки\2410601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1" y="3813178"/>
            <a:ext cx="4182315" cy="2790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\Desktop\разобранное по старшей группе\считалки мирилки\2410601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985">
            <a:off x="5292081" y="2821190"/>
            <a:ext cx="3502814" cy="2337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27640" cy="936104"/>
          </a:xfrm>
        </p:spPr>
        <p:txBody>
          <a:bodyPr anchor="t">
            <a:normAutofit fontScale="90000"/>
          </a:bodyPr>
          <a:lstStyle/>
          <a:p>
            <a:r>
              <a:rPr lang="ru-RU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считалки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омогают </a:t>
            </a:r>
            <a:r>
              <a:rPr lang="ru-RU" sz="1800" dirty="0">
                <a:solidFill>
                  <a:schemeClr val="tx1"/>
                </a:solidFill>
              </a:rPr>
              <a:t>детям не ссорясь, определить водящего или того, кто первым начнет игру.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Ребенок, знающий считалку, произносит ее нараспев и при каждом слове указывает по очереди на участников игры, стоящих в круге.                                                                                       Водить должен тот, на кого падает последний слог считалки.     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                     Примеры </a:t>
            </a:r>
            <a:r>
              <a:rPr lang="ru-RU" sz="1800" dirty="0">
                <a:solidFill>
                  <a:schemeClr val="tx1"/>
                </a:solidFill>
              </a:rPr>
              <a:t>считалок: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CC3300"/>
                </a:solidFill>
              </a:rPr>
              <a:t/>
            </a:r>
            <a:br>
              <a:rPr lang="ru-RU" sz="1800" dirty="0">
                <a:solidFill>
                  <a:srgbClr val="CC3300"/>
                </a:solidFill>
              </a:rPr>
            </a:br>
            <a:endParaRPr lang="ru-RU" sz="18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a\Desktop\разобранное по старшей группе\считалки мирилки\schitalki8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930">
            <a:off x="276641" y="2766604"/>
            <a:ext cx="3112678" cy="2328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0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8596" y="333375"/>
            <a:ext cx="3929090" cy="6264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</a:t>
            </a:r>
            <a:r>
              <a:rPr lang="ru-RU" sz="1400" b="1" dirty="0">
                <a:solidFill>
                  <a:srgbClr val="FF0000"/>
                </a:solidFill>
              </a:rPr>
              <a:t>Тише едешь, дальше будешь — </a:t>
            </a:r>
            <a:r>
              <a:rPr lang="ru-RU" sz="1400" b="1" dirty="0" smtClean="0">
                <a:solidFill>
                  <a:srgbClr val="FF0000"/>
                </a:solidFill>
              </a:rPr>
              <a:t>   стоп</a:t>
            </a:r>
            <a:r>
              <a:rPr lang="ru-RU" sz="1400" b="1" dirty="0">
                <a:solidFill>
                  <a:srgbClr val="FF0000"/>
                </a:solidFill>
              </a:rPr>
              <a:t>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ru-RU" sz="1400" b="1" dirty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C3300"/>
                </a:solidFill>
              </a:rPr>
              <a:t>Как играть.</a:t>
            </a:r>
            <a:endParaRPr lang="ru-RU" sz="1400" dirty="0">
              <a:solidFill>
                <a:srgbClr val="CC330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Задача </a:t>
            </a:r>
            <a:r>
              <a:rPr lang="ru-RU" sz="1400" dirty="0">
                <a:solidFill>
                  <a:srgbClr val="002060"/>
                </a:solidFill>
              </a:rPr>
              <a:t>водящего — стать спиной к участникам на линии финиша (чем больше будет расстояние между водящим и участниками, тем лучше) и громко произнести: «Тише едешь, дальше будешь — стоп». Пока водящий говорит (а делать он это может в любом темпе), участники стараются как можно дальше убежать по направлению к финишу. Как только водящий замолкает, нужно застыть на месте. Тот, кто не успел остановиться или сделал случайное движение, выбывает из игры. Побеждает тот, кто доберется до линии финиша первым и дотронется до водящего.</a:t>
            </a:r>
          </a:p>
          <a:p>
            <a:r>
              <a:rPr lang="ru-RU" sz="1400" b="1" dirty="0">
                <a:solidFill>
                  <a:srgbClr val="CC3300"/>
                </a:solidFill>
              </a:rPr>
              <a:t>Что развивает:</a:t>
            </a:r>
            <a:r>
              <a:rPr lang="ru-RU" sz="1400" dirty="0">
                <a:solidFill>
                  <a:srgbClr val="002060"/>
                </a:solidFill>
              </a:rPr>
              <a:t> координацию, умение быстро бегать и реагировать на меняющиеся обстоятельства.</a:t>
            </a:r>
          </a:p>
          <a:p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211960" y="332656"/>
            <a:ext cx="4406453" cy="619268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                       «</a:t>
            </a:r>
            <a:r>
              <a:rPr lang="ru-RU" sz="1400" b="1" dirty="0">
                <a:solidFill>
                  <a:srgbClr val="FF0000"/>
                </a:solidFill>
              </a:rPr>
              <a:t>Вышибалы»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r>
              <a:rPr lang="ru-RU" sz="1400" b="1" dirty="0" smtClean="0">
                <a:solidFill>
                  <a:srgbClr val="CC3300"/>
                </a:solidFill>
              </a:rPr>
              <a:t>Как </a:t>
            </a:r>
            <a:r>
              <a:rPr lang="ru-RU" sz="1400" b="1" dirty="0">
                <a:solidFill>
                  <a:srgbClr val="CC3300"/>
                </a:solidFill>
              </a:rPr>
              <a:t>играть.</a:t>
            </a:r>
            <a:endParaRPr lang="ru-RU" sz="1400" dirty="0">
              <a:solidFill>
                <a:srgbClr val="CC330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«Вышибалы» — два игрока — встают с двух сторон площадки. Остальные игроки находятся в центре. Задача «вышибал» — бросая мяч друг другу, попасть в любого из «центральных» игроков. Задача игроков – увернуться от летящего мяча. Тот, в кого попали, выходит из игры. Другие участники могут «спасти» выбывшего игрока, поймав мяч в воздухе (главное условие — не от земли, иначе тоже вылетаешь). Когда в команде «центральных» игроков остается один участник, он должен увернуться от мяча столько раз, сколько ему лет. Если ему удается это сделать, все выбывшие возвращаются на прежние места.</a:t>
            </a:r>
          </a:p>
          <a:p>
            <a:r>
              <a:rPr lang="ru-RU" sz="1400" b="1" dirty="0">
                <a:solidFill>
                  <a:srgbClr val="CC3300"/>
                </a:solidFill>
              </a:rPr>
              <a:t>Что развивает:</a:t>
            </a:r>
            <a:r>
              <a:rPr lang="ru-RU" sz="1400" dirty="0">
                <a:solidFill>
                  <a:srgbClr val="002060"/>
                </a:solidFill>
              </a:rPr>
              <a:t> умение </a:t>
            </a:r>
            <a:r>
              <a:rPr lang="ru-RU" sz="1400" dirty="0" err="1">
                <a:solidFill>
                  <a:srgbClr val="002060"/>
                </a:solidFill>
              </a:rPr>
              <a:t>уворачиваться</a:t>
            </a:r>
            <a:r>
              <a:rPr lang="ru-RU" sz="1400" dirty="0">
                <a:solidFill>
                  <a:srgbClr val="002060"/>
                </a:solidFill>
              </a:rPr>
              <a:t> от быстро летящих </a:t>
            </a:r>
            <a:r>
              <a:rPr lang="ru-RU" sz="1400" dirty="0" smtClean="0">
                <a:solidFill>
                  <a:srgbClr val="002060"/>
                </a:solidFill>
              </a:rPr>
              <a:t>предметов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C:\Users\a\Desktop\38852439-569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1728192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\Desktop\image001_1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3" t="6938" r="7060" b="8873"/>
          <a:stretch/>
        </p:blipFill>
        <p:spPr bwMode="auto">
          <a:xfrm>
            <a:off x="5364088" y="692696"/>
            <a:ext cx="2160240" cy="150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76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3754760" cy="6048672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CC3300"/>
                </a:solidFill>
              </a:rPr>
              <a:t>                «</a:t>
            </a:r>
            <a:r>
              <a:rPr lang="ru-RU" b="1" i="1" dirty="0">
                <a:solidFill>
                  <a:srgbClr val="CC3300"/>
                </a:solidFill>
              </a:rPr>
              <a:t>Цепи кованы»      </a:t>
            </a:r>
            <a:endParaRPr lang="ru-RU" dirty="0">
              <a:solidFill>
                <a:srgbClr val="CC330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Количество </a:t>
            </a:r>
            <a:r>
              <a:rPr lang="ru-RU" dirty="0">
                <a:solidFill>
                  <a:srgbClr val="002060"/>
                </a:solidFill>
              </a:rPr>
              <a:t>игроков: от 8 человек. Все играющие делятся на две команды. Каждая команда становится в шеренгу, игроки берутся за руки. Шеренги располагаются друг напротив друга (на расстоянии примерно 10 метров).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Первая команда </a:t>
            </a:r>
            <a:r>
              <a:rPr lang="ru-RU" dirty="0" err="1">
                <a:solidFill>
                  <a:srgbClr val="002060"/>
                </a:solidFill>
              </a:rPr>
              <a:t>команда</a:t>
            </a:r>
            <a:r>
              <a:rPr lang="ru-RU" dirty="0">
                <a:solidFill>
                  <a:srgbClr val="002060"/>
                </a:solidFill>
              </a:rPr>
              <a:t> громко кричит: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«Цепи-цепи кованы, раскуйте нас!»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Вторая команда, стоящая напротив спрашивает: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«Кто из нас?»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Игроки </a:t>
            </a:r>
            <a:r>
              <a:rPr lang="ru-RU" dirty="0">
                <a:solidFill>
                  <a:srgbClr val="002060"/>
                </a:solidFill>
              </a:rPr>
              <a:t>первой команды называют имя любого игроки из второй команды. Игрок, чье имя названо, разбегается и пытается прорвать цепь команды-противников. Здесь очень важно рассчитать «слабое звено».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удается разорвать цепь, то игрок, сделавший это, возвращается в свою команду, и берет с собой одного человека из команды противника - того, кто оказался «слабым звеном». Так цепь первой команды становится на одного человека длиннее.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же игроку не удалось разорвать цепь, он сам становится в команду противников. Цель игры – перетащить всех игроков из команды противника в свою цепь.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404664"/>
            <a:ext cx="3657600" cy="597666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«</a:t>
            </a:r>
            <a:r>
              <a:rPr lang="ru-RU" sz="2500" b="1" dirty="0" err="1">
                <a:solidFill>
                  <a:srgbClr val="CC3300"/>
                </a:solidFill>
              </a:rPr>
              <a:t>Колдунчики</a:t>
            </a:r>
            <a:r>
              <a:rPr lang="ru-RU" sz="2500" b="1" dirty="0">
                <a:solidFill>
                  <a:srgbClr val="CC3300"/>
                </a:solidFill>
              </a:rPr>
              <a:t>»</a:t>
            </a:r>
            <a:endParaRPr lang="ru-RU" sz="2500" dirty="0">
              <a:solidFill>
                <a:srgbClr val="CC3300"/>
              </a:solidFill>
            </a:endParaRPr>
          </a:p>
          <a:p>
            <a:endParaRPr lang="ru-RU" sz="2500" b="1" dirty="0" smtClean="0">
              <a:solidFill>
                <a:srgbClr val="CC3300"/>
              </a:solidFill>
            </a:endParaRPr>
          </a:p>
          <a:p>
            <a:endParaRPr lang="ru-RU" sz="2500" b="1" dirty="0">
              <a:solidFill>
                <a:srgbClr val="CC3300"/>
              </a:solidFill>
            </a:endParaRPr>
          </a:p>
          <a:p>
            <a:endParaRPr lang="ru-RU" sz="2500" b="1" dirty="0" smtClean="0">
              <a:solidFill>
                <a:srgbClr val="CC3300"/>
              </a:solidFill>
            </a:endParaRPr>
          </a:p>
          <a:p>
            <a:endParaRPr lang="ru-RU" sz="2500" b="1" dirty="0">
              <a:solidFill>
                <a:srgbClr val="CC3300"/>
              </a:solidFill>
            </a:endParaRPr>
          </a:p>
          <a:p>
            <a:endParaRPr lang="ru-RU" sz="2500" b="1" dirty="0" smtClean="0">
              <a:solidFill>
                <a:srgbClr val="CC3300"/>
              </a:solidFill>
            </a:endParaRPr>
          </a:p>
          <a:p>
            <a:endParaRPr lang="ru-RU" sz="2500" b="1" dirty="0">
              <a:solidFill>
                <a:srgbClr val="CC3300"/>
              </a:solidFill>
            </a:endParaRPr>
          </a:p>
          <a:p>
            <a:endParaRPr lang="ru-RU" sz="2500" b="1" dirty="0" smtClean="0">
              <a:solidFill>
                <a:srgbClr val="CC3300"/>
              </a:solidFill>
            </a:endParaRPr>
          </a:p>
          <a:p>
            <a:endParaRPr lang="ru-RU" sz="2500" b="1" dirty="0">
              <a:solidFill>
                <a:srgbClr val="CC3300"/>
              </a:solidFill>
            </a:endParaRPr>
          </a:p>
          <a:p>
            <a:r>
              <a:rPr lang="ru-RU" sz="2500" b="1" dirty="0" smtClean="0">
                <a:solidFill>
                  <a:srgbClr val="CC3300"/>
                </a:solidFill>
              </a:rPr>
              <a:t>Как </a:t>
            </a:r>
            <a:r>
              <a:rPr lang="ru-RU" sz="2500" b="1" dirty="0">
                <a:solidFill>
                  <a:srgbClr val="CC3300"/>
                </a:solidFill>
              </a:rPr>
              <a:t>играть.</a:t>
            </a:r>
            <a:endParaRPr lang="ru-RU" sz="2500" dirty="0">
              <a:solidFill>
                <a:srgbClr val="CC3300"/>
              </a:solidFill>
            </a:endParaRPr>
          </a:p>
          <a:p>
            <a:r>
              <a:rPr lang="ru-RU" sz="2500" dirty="0">
                <a:solidFill>
                  <a:srgbClr val="002060"/>
                </a:solidFill>
              </a:rPr>
              <a:t>Участники убегают от водящего (эта игра — разновидность салок). Водящий догоняет игрока и дотрагивается до него — осаливает. Осаленный расставляет руки, а любой другой участник может подбежать, дотронуться до него и «выручить». Задача водящего — не отходить далеко от осаленного и не подпускать к нему никого ни на шаг. Летний вариант </a:t>
            </a:r>
            <a:r>
              <a:rPr lang="ru-RU" sz="2500" dirty="0" err="1">
                <a:solidFill>
                  <a:srgbClr val="002060"/>
                </a:solidFill>
              </a:rPr>
              <a:t>колдунчиков</a:t>
            </a:r>
            <a:r>
              <a:rPr lang="ru-RU" sz="2500" dirty="0">
                <a:solidFill>
                  <a:srgbClr val="002060"/>
                </a:solidFill>
              </a:rPr>
              <a:t> — бегать с «брызгалками» и поливать друг друга водой из дырявых бутылок. Обычно через пять минут после начала </a:t>
            </a:r>
            <a:r>
              <a:rPr lang="ru-RU" sz="2500" dirty="0">
                <a:solidFill>
                  <a:srgbClr val="002060"/>
                </a:solidFill>
                <a:hlinkClick r:id="rId2" tooltip="игры"/>
              </a:rPr>
              <a:t>игры</a:t>
            </a:r>
            <a:r>
              <a:rPr lang="ru-RU" sz="2500" dirty="0">
                <a:solidFill>
                  <a:srgbClr val="002060"/>
                </a:solidFill>
              </a:rPr>
              <a:t> все мокрые, зато очень веселые.</a:t>
            </a:r>
          </a:p>
          <a:p>
            <a:r>
              <a:rPr lang="ru-RU" sz="2500" b="1" dirty="0">
                <a:solidFill>
                  <a:srgbClr val="CC3300"/>
                </a:solidFill>
              </a:rPr>
              <a:t>Что развивает:</a:t>
            </a:r>
            <a:r>
              <a:rPr lang="ru-RU" sz="2500" dirty="0">
                <a:solidFill>
                  <a:srgbClr val="002060"/>
                </a:solidFill>
              </a:rPr>
              <a:t> умение шустро бегать, быстро соображать и вовсю радоваться жизни.</a:t>
            </a:r>
          </a:p>
          <a:p>
            <a:endParaRPr lang="ru-RU" sz="2500" dirty="0"/>
          </a:p>
        </p:txBody>
      </p:sp>
      <p:pic>
        <p:nvPicPr>
          <p:cNvPr id="2050" name="Picture 2" descr="C:\Users\a\Desktop\22026e678c9a2f27858dc43c89c9bc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939"/>
          <a:stretch/>
        </p:blipFill>
        <p:spPr bwMode="auto">
          <a:xfrm>
            <a:off x="1475656" y="707128"/>
            <a:ext cx="1584176" cy="952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\Desktop\KidsinCoats_TraceyWhite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07128"/>
            <a:ext cx="2376264" cy="1931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3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898776" cy="648072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</a:rPr>
              <a:t>                  «</a:t>
            </a:r>
            <a:r>
              <a:rPr lang="ru-RU" sz="1400" b="1" dirty="0">
                <a:solidFill>
                  <a:srgbClr val="CC3300"/>
                </a:solidFill>
              </a:rPr>
              <a:t>12 палочек»</a:t>
            </a:r>
            <a:endParaRPr lang="ru-RU" sz="1400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r>
              <a:rPr lang="ru-RU" sz="1400" b="1" dirty="0" smtClean="0">
                <a:solidFill>
                  <a:srgbClr val="CC3300"/>
                </a:solidFill>
              </a:rPr>
              <a:t>Как </a:t>
            </a:r>
            <a:r>
              <a:rPr lang="ru-RU" sz="1400" b="1" dirty="0">
                <a:solidFill>
                  <a:srgbClr val="CC3300"/>
                </a:solidFill>
              </a:rPr>
              <a:t>играть.</a:t>
            </a:r>
            <a:endParaRPr lang="ru-RU" sz="1400" dirty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Игра </a:t>
            </a:r>
            <a:r>
              <a:rPr lang="ru-RU" sz="1400" dirty="0">
                <a:solidFill>
                  <a:srgbClr val="002060"/>
                </a:solidFill>
              </a:rPr>
              <a:t>напоминает классические прятки. 12 небольших палочек укладываются на «рычаг» (например, на дощечку и положенный под нее камушек) так, чтобы, наступив на рычаг, можно было разбросать палочки. Задача водящего — собрать палочки, сложить их на рычаг, произнести с закрытыми глазами считалочку и отправиться на поиски спрятавшихся игроков. Как только водящий обнаруживает игрока, бежит к «рычагу» и разбивает палочки, называя имя найденного. Игрок становится водящим. Если найденный успевает опередить водящего и добежать до палочек первым, водящий не меняется.</a:t>
            </a:r>
          </a:p>
          <a:p>
            <a:r>
              <a:rPr lang="ru-RU" sz="1400" b="1" dirty="0">
                <a:solidFill>
                  <a:srgbClr val="CC3300"/>
                </a:solidFill>
              </a:rPr>
              <a:t>Что развивает:</a:t>
            </a:r>
            <a:r>
              <a:rPr lang="ru-RU" sz="1400" dirty="0"/>
              <a:t> </a:t>
            </a:r>
            <a:r>
              <a:rPr lang="ru-RU" sz="1400" dirty="0">
                <a:solidFill>
                  <a:srgbClr val="002060"/>
                </a:solidFill>
              </a:rPr>
              <a:t>умение грамотно прятаться и быстро бежать при первой необходимости.</a:t>
            </a:r>
          </a:p>
          <a:p>
            <a:endParaRPr lang="ru-RU" dirty="0"/>
          </a:p>
        </p:txBody>
      </p:sp>
      <p:pic>
        <p:nvPicPr>
          <p:cNvPr id="1026" name="Picture 2" descr="C:\Users\a\Desktop\igra-12-paloch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21" y="692696"/>
            <a:ext cx="1709503" cy="128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716016" y="332656"/>
            <a:ext cx="3657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i="1" dirty="0" smtClean="0"/>
              <a:t>«</a:t>
            </a:r>
            <a:r>
              <a:rPr lang="ru-RU" sz="1400" b="1" i="1" dirty="0">
                <a:solidFill>
                  <a:srgbClr val="CC3300"/>
                </a:solidFill>
              </a:rPr>
              <a:t>Картошка»</a:t>
            </a:r>
            <a:endParaRPr lang="ru-RU" sz="1400" dirty="0">
              <a:solidFill>
                <a:srgbClr val="CC330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Как </a:t>
            </a:r>
            <a:r>
              <a:rPr lang="ru-RU" sz="1200" dirty="0">
                <a:solidFill>
                  <a:srgbClr val="002060"/>
                </a:solidFill>
              </a:rPr>
              <a:t>и в вышибалах, чем больше игроков — тем веселее. Все участники встают в круг и перебрасывают друг другу мяч, как в волейбол. Если игрок не отбил или удержал мяч в руках, он садится на корточки в центр круга (становится картошкой). Остальные продолжают играть до тех пор, пока не выявится победитель.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Однако, любой из игроков может «выкопать» картошку, попав в игрока, сидящего в центре круга, мячом. Игрок, которого коснулся мяч, возвращается к игре. Если же, тот, кто хотел выбить мячом сидевших в центре, так сказать, промазал, то он сам садится в центр круга.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Сама «картошка» тоже может себя спасти, поймав летящий мяч. При этом все игроки, сидящие в центре, возвращаются к игре, а тот игрок из рук которого был пойман мяч, занимает их место.</a:t>
            </a:r>
          </a:p>
        </p:txBody>
      </p:sp>
      <p:pic>
        <p:nvPicPr>
          <p:cNvPr id="1027" name="Picture 3" descr="C:\Users\a\Desktop\0306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15566"/>
            <a:ext cx="2474441" cy="166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81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657600" cy="6192688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CC3300"/>
                </a:solidFill>
              </a:rPr>
              <a:t>«Колечко-колечко»</a:t>
            </a:r>
            <a:endParaRPr lang="ru-RU" sz="1400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endParaRPr lang="ru-RU" sz="1400" b="1" dirty="0">
              <a:solidFill>
                <a:srgbClr val="CC3300"/>
              </a:solidFill>
            </a:endParaRPr>
          </a:p>
          <a:p>
            <a:endParaRPr lang="ru-RU" sz="1400" b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C3300"/>
                </a:solidFill>
              </a:rPr>
              <a:t>Как </a:t>
            </a:r>
            <a:r>
              <a:rPr lang="ru-RU" sz="1400" b="1" dirty="0">
                <a:solidFill>
                  <a:srgbClr val="CC3300"/>
                </a:solidFill>
              </a:rPr>
              <a:t>играть.</a:t>
            </a:r>
            <a:r>
              <a:rPr lang="ru-RU" sz="1400" dirty="0">
                <a:solidFill>
                  <a:srgbClr val="CC3300"/>
                </a:solidFill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Игроки садятся в ряд и складывают ладони лодочкой. Водящий держит в кулаке или сложенных ладонях мелкий предмет, например монетку, пуговицу, колечко. По очереди обходит каждого игрока, вкладывая в его «лодочку» свою и произнося считалку: «Я ношу-ношу колечко и кому-то подарю». Задача водящего — незаметно вложить «колечко» одному из игроков и произнести «Колечко-колечко, выйди на крылечко!» После этого игрок, которому достался предмет, вскакивает и пытается убежать. Задача остальных участников — задержать </a:t>
            </a:r>
            <a:r>
              <a:rPr lang="ru-RU" sz="1400" dirty="0" smtClean="0">
                <a:solidFill>
                  <a:srgbClr val="002060"/>
                </a:solidFill>
              </a:rPr>
              <a:t>убегающего.                              </a:t>
            </a:r>
            <a:r>
              <a:rPr lang="ru-RU" sz="1400" b="1" dirty="0" smtClean="0">
                <a:solidFill>
                  <a:srgbClr val="CC3300"/>
                </a:solidFill>
              </a:rPr>
              <a:t>Что </a:t>
            </a:r>
            <a:r>
              <a:rPr lang="ru-RU" sz="1400" b="1" dirty="0">
                <a:solidFill>
                  <a:srgbClr val="CC3300"/>
                </a:solidFill>
              </a:rPr>
              <a:t>развивает:</a:t>
            </a:r>
            <a:r>
              <a:rPr lang="ru-RU" sz="1400" dirty="0">
                <a:solidFill>
                  <a:srgbClr val="002060"/>
                </a:solidFill>
              </a:rPr>
              <a:t> способность следить за манипуляциями окружающих, действовать быстро и решительно.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88024" y="188640"/>
            <a:ext cx="3657600" cy="7344816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>
                <a:solidFill>
                  <a:srgbClr val="CC3300"/>
                </a:solidFill>
              </a:rPr>
              <a:t>«Краски» (монах)</a:t>
            </a:r>
            <a:endParaRPr lang="ru-RU" sz="1400" dirty="0">
              <a:solidFill>
                <a:srgbClr val="CC330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Нужно </a:t>
            </a:r>
            <a:r>
              <a:rPr lang="ru-RU" sz="1200" dirty="0">
                <a:solidFill>
                  <a:srgbClr val="002060"/>
                </a:solidFill>
              </a:rPr>
              <a:t>выбрать двух игроков «продавца» и «покупателя», а остальные будут «краски». Каждая «краска» загадывает свой цвет на ухо «продавцу», который запоминает и следит, чтобы цвета не повторялись. Когда все расселись, подходит «покупатель» (монах), и они заводят такой диалог: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- Тук, тук.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- Кто там?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- Я монах в красных штанах, синей рубахе, приехал на собаке.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- Зачем пришел?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- За краской.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- За </a:t>
            </a:r>
            <a:r>
              <a:rPr lang="ru-RU" sz="1200" dirty="0" smtClean="0">
                <a:solidFill>
                  <a:srgbClr val="002060"/>
                </a:solidFill>
              </a:rPr>
              <a:t>какой?                                              Называет </a:t>
            </a:r>
            <a:r>
              <a:rPr lang="ru-RU" sz="1200" dirty="0">
                <a:solidFill>
                  <a:srgbClr val="002060"/>
                </a:solidFill>
              </a:rPr>
              <a:t>цвет. Если такого цвета нет, то «продавец» говорит: «Такой краски нет, скачи по дорожке на одной ножке». «Покупатель» должен </a:t>
            </a:r>
            <a:r>
              <a:rPr lang="ru-RU" sz="1200" dirty="0" err="1">
                <a:solidFill>
                  <a:srgbClr val="002060"/>
                </a:solidFill>
              </a:rPr>
              <a:t>пропрыгать</a:t>
            </a:r>
            <a:r>
              <a:rPr lang="ru-RU" sz="1200" dirty="0">
                <a:solidFill>
                  <a:srgbClr val="002060"/>
                </a:solidFill>
              </a:rPr>
              <a:t> вокруг скамейки, вернуться и снова попытаться.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Если краска угадана «продавец» называет цену (до 10). Пока тот "платит", хлопая по ладони «продавца», «краска» убегает. Потом монах должен поймать краску. Если поймал, садится на скамейку к краскам, а краска становится монахом. Если не поймал, игра продолжается с теми же персонажами.</a:t>
            </a:r>
          </a:p>
        </p:txBody>
      </p:sp>
      <p:pic>
        <p:nvPicPr>
          <p:cNvPr id="1027" name="Picture 3" descr="C:\Users\a\Desktop\kolechko-vyydi-na-krylec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2232248" cy="1588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\Desktop\i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3" r="8806"/>
          <a:stretch/>
        </p:blipFill>
        <p:spPr bwMode="auto">
          <a:xfrm>
            <a:off x="5940152" y="506899"/>
            <a:ext cx="1872208" cy="988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67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808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Дворовые игры</vt:lpstr>
      <vt:lpstr>Слайд 2</vt:lpstr>
      <vt:lpstr>Актуальность</vt:lpstr>
      <vt:lpstr> </vt:lpstr>
      <vt:lpstr>           считалки  Помогают детям не ссорясь, определить водящего или того, кто первым начнет игру. Ребенок, знающий считалку, произносит ее нараспев и при каждом слове указывает по очереди на участников игры, стоящих в круге.                                                                                       Водить должен тот, на кого падает последний слог считалки.                                                   Примеры считалок:   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Дворовые игры</dc:title>
  <dc:creator>a</dc:creator>
  <cp:lastModifiedBy>ПК</cp:lastModifiedBy>
  <cp:revision>49</cp:revision>
  <dcterms:created xsi:type="dcterms:W3CDTF">2015-12-05T16:59:10Z</dcterms:created>
  <dcterms:modified xsi:type="dcterms:W3CDTF">2015-12-11T04:09:22Z</dcterms:modified>
</cp:coreProperties>
</file>