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77" r:id="rId10"/>
    <p:sldId id="278" r:id="rId11"/>
    <p:sldId id="267" r:id="rId12"/>
    <p:sldId id="268" r:id="rId13"/>
    <p:sldId id="272" r:id="rId14"/>
    <p:sldId id="273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21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9821F4-88E7-45D1-9E6E-84EE84AFDD7C}" type="doc">
      <dgm:prSet loTypeId="urn:microsoft.com/office/officeart/2008/layout/RadialCluster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2F07E74-933A-4F47-B062-6748AFCFC410}">
      <dgm:prSet phldrT="[Текст]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pPr algn="ctr"/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ТИПЫ КТД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577C405-A92B-43B7-950E-638A1588C128}" type="parTrans" cxnId="{DED64437-E70C-4FFD-882D-A881110CF1AF}">
      <dgm:prSet/>
      <dgm:spPr/>
      <dgm:t>
        <a:bodyPr/>
        <a:lstStyle/>
        <a:p>
          <a:pPr algn="ctr"/>
          <a:endParaRPr lang="ru-RU"/>
        </a:p>
      </dgm:t>
    </dgm:pt>
    <dgm:pt modelId="{22A436AE-0E73-46C1-9EA4-99D524FB376A}" type="sibTrans" cxnId="{DED64437-E70C-4FFD-882D-A881110CF1AF}">
      <dgm:prSet/>
      <dgm:spPr/>
      <dgm:t>
        <a:bodyPr/>
        <a:lstStyle/>
        <a:p>
          <a:pPr algn="ctr"/>
          <a:endParaRPr lang="ru-RU"/>
        </a:p>
      </dgm:t>
    </dgm:pt>
    <dgm:pt modelId="{2F34F14E-C1C4-4FED-B9B2-D9A844C4997B}">
      <dgm:prSet phldrT="[Текст]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pPr algn="ctr"/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Представление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7A73AE8-C82E-49B6-9071-208B330F3ACE}" type="parTrans" cxnId="{D0C17A9A-E3A7-4041-A84D-8BF708CADF7C}">
      <dgm:prSet/>
      <dgm:spPr>
        <a:ln w="19050">
          <a:solidFill>
            <a:srgbClr val="FF0000"/>
          </a:solidFill>
        </a:ln>
      </dgm:spPr>
      <dgm:t>
        <a:bodyPr/>
        <a:lstStyle/>
        <a:p>
          <a:pPr algn="ctr"/>
          <a:endParaRPr lang="ru-RU"/>
        </a:p>
      </dgm:t>
    </dgm:pt>
    <dgm:pt modelId="{E12DAC2C-DC6B-4FFE-9F55-F1F30C55B8F4}" type="sibTrans" cxnId="{D0C17A9A-E3A7-4041-A84D-8BF708CADF7C}">
      <dgm:prSet/>
      <dgm:spPr/>
      <dgm:t>
        <a:bodyPr/>
        <a:lstStyle/>
        <a:p>
          <a:pPr algn="ctr"/>
          <a:endParaRPr lang="ru-RU"/>
        </a:p>
      </dgm:t>
    </dgm:pt>
    <dgm:pt modelId="{B69F0EF9-AC76-48A5-BF62-0E6ADCDC9127}">
      <dgm:prSet phldrT="[Текст]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pPr algn="ctr"/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Малое творческое </a:t>
          </a:r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дело</a:t>
          </a:r>
        </a:p>
        <a:p>
          <a:pPr algn="ctr"/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(МТД)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CF44539-1BB0-4036-9D4D-AEDB0BC53025}" type="parTrans" cxnId="{D3B8FBB1-C132-4A28-BAB5-FD92DC21D5E1}">
      <dgm:prSet/>
      <dgm:spPr>
        <a:ln>
          <a:solidFill>
            <a:srgbClr val="FF0000"/>
          </a:solidFill>
          <a:prstDash val="solid"/>
        </a:ln>
      </dgm:spPr>
      <dgm:t>
        <a:bodyPr/>
        <a:lstStyle/>
        <a:p>
          <a:pPr algn="ctr"/>
          <a:endParaRPr lang="ru-RU"/>
        </a:p>
      </dgm:t>
    </dgm:pt>
    <dgm:pt modelId="{AD46D39D-4407-4FF1-BCD5-F0481AE1F6D8}" type="sibTrans" cxnId="{D3B8FBB1-C132-4A28-BAB5-FD92DC21D5E1}">
      <dgm:prSet/>
      <dgm:spPr/>
      <dgm:t>
        <a:bodyPr/>
        <a:lstStyle/>
        <a:p>
          <a:pPr algn="ctr"/>
          <a:endParaRPr lang="ru-RU"/>
        </a:p>
      </dgm:t>
    </dgm:pt>
    <dgm:pt modelId="{83D22755-F751-4AE4-A225-A48812FB229A}">
      <dgm:prSet phldrT="[Текст]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pPr algn="ctr"/>
          <a:r>
            <a:rPr lang="ru-RU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Большое творческое </a:t>
          </a:r>
          <a:r>
            <a:rPr lang="ru-RU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дело</a:t>
          </a:r>
        </a:p>
        <a:p>
          <a:pPr algn="ctr"/>
          <a:r>
            <a:rPr lang="ru-RU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(БТД)</a:t>
          </a:r>
          <a:endParaRPr lang="ru-RU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4AF4FEF-2083-47A0-AEAE-4D2ED48BF579}" type="parTrans" cxnId="{DDCC834A-A081-48DD-A915-5AA97186673E}">
      <dgm:prSet/>
      <dgm:spPr>
        <a:ln w="28575">
          <a:solidFill>
            <a:srgbClr val="FF0000"/>
          </a:solidFill>
        </a:ln>
      </dgm:spPr>
      <dgm:t>
        <a:bodyPr/>
        <a:lstStyle/>
        <a:p>
          <a:pPr algn="ctr"/>
          <a:endParaRPr lang="ru-RU"/>
        </a:p>
      </dgm:t>
    </dgm:pt>
    <dgm:pt modelId="{EDB890AF-2636-43E4-8132-E36C087E02B3}" type="sibTrans" cxnId="{DDCC834A-A081-48DD-A915-5AA97186673E}">
      <dgm:prSet/>
      <dgm:spPr/>
      <dgm:t>
        <a:bodyPr/>
        <a:lstStyle/>
        <a:p>
          <a:pPr algn="ctr"/>
          <a:endParaRPr lang="ru-RU"/>
        </a:p>
      </dgm:t>
    </dgm:pt>
    <dgm:pt modelId="{B08142CE-5C66-4DB9-B368-C3C6E8E0749A}" type="pres">
      <dgm:prSet presAssocID="{389821F4-88E7-45D1-9E6E-84EE84AFDD7C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A42058F8-256D-4638-9400-E590E002B70B}" type="pres">
      <dgm:prSet presAssocID="{52F07E74-933A-4F47-B062-6748AFCFC410}" presName="singleCycle" presStyleCnt="0"/>
      <dgm:spPr/>
    </dgm:pt>
    <dgm:pt modelId="{6309F5C9-D97C-4B27-9D7C-37B131383625}" type="pres">
      <dgm:prSet presAssocID="{52F07E74-933A-4F47-B062-6748AFCFC410}" presName="singleCenter" presStyleLbl="node1" presStyleIdx="0" presStyleCnt="4" custLinFactNeighborX="-307" custLinFactNeighborY="-11239">
        <dgm:presLayoutVars>
          <dgm:chMax val="7"/>
          <dgm:chPref val="7"/>
        </dgm:presLayoutVars>
      </dgm:prSet>
      <dgm:spPr/>
      <dgm:t>
        <a:bodyPr/>
        <a:lstStyle/>
        <a:p>
          <a:endParaRPr lang="ru-RU"/>
        </a:p>
      </dgm:t>
    </dgm:pt>
    <dgm:pt modelId="{63AB7ADF-6DC2-4826-B068-0E8376AC0592}" type="pres">
      <dgm:prSet presAssocID="{47A73AE8-C82E-49B6-9071-208B330F3ACE}" presName="Name56" presStyleLbl="parChTrans1D2" presStyleIdx="0" presStyleCnt="3"/>
      <dgm:spPr/>
      <dgm:t>
        <a:bodyPr/>
        <a:lstStyle/>
        <a:p>
          <a:endParaRPr lang="ru-RU"/>
        </a:p>
      </dgm:t>
    </dgm:pt>
    <dgm:pt modelId="{030818F2-DB29-4EFA-8AF4-B0840E1098A8}" type="pres">
      <dgm:prSet presAssocID="{2F34F14E-C1C4-4FED-B9B2-D9A844C4997B}" presName="text0" presStyleLbl="node1" presStyleIdx="1" presStyleCnt="4" custScaleX="2169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B0DA6F-F191-4673-9993-A8E0E04968D6}" type="pres">
      <dgm:prSet presAssocID="{CCF44539-1BB0-4036-9D4D-AEDB0BC53025}" presName="Name56" presStyleLbl="parChTrans1D2" presStyleIdx="1" presStyleCnt="3"/>
      <dgm:spPr/>
      <dgm:t>
        <a:bodyPr/>
        <a:lstStyle/>
        <a:p>
          <a:endParaRPr lang="ru-RU"/>
        </a:p>
      </dgm:t>
    </dgm:pt>
    <dgm:pt modelId="{B58F591D-F4DB-43F3-A008-CDABD9D29E1D}" type="pres">
      <dgm:prSet presAssocID="{B69F0EF9-AC76-48A5-BF62-0E6ADCDC9127}" presName="text0" presStyleLbl="node1" presStyleIdx="2" presStyleCnt="4" custScaleX="2594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197ED1-E8AC-4771-BB4F-44047F4723F5}" type="pres">
      <dgm:prSet presAssocID="{04AF4FEF-2083-47A0-AEAE-4D2ED48BF579}" presName="Name56" presStyleLbl="parChTrans1D2" presStyleIdx="2" presStyleCnt="3"/>
      <dgm:spPr/>
      <dgm:t>
        <a:bodyPr/>
        <a:lstStyle/>
        <a:p>
          <a:endParaRPr lang="ru-RU"/>
        </a:p>
      </dgm:t>
    </dgm:pt>
    <dgm:pt modelId="{4358C99B-992A-4237-A786-18C8130D74F2}" type="pres">
      <dgm:prSet presAssocID="{83D22755-F751-4AE4-A225-A48812FB229A}" presName="text0" presStyleLbl="node1" presStyleIdx="3" presStyleCnt="4" custScaleX="2802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D8334C8-D72A-40C7-977E-04A415AA5014}" type="presOf" srcId="{52F07E74-933A-4F47-B062-6748AFCFC410}" destId="{6309F5C9-D97C-4B27-9D7C-37B131383625}" srcOrd="0" destOrd="0" presId="urn:microsoft.com/office/officeart/2008/layout/RadialCluster"/>
    <dgm:cxn modelId="{D0C17A9A-E3A7-4041-A84D-8BF708CADF7C}" srcId="{52F07E74-933A-4F47-B062-6748AFCFC410}" destId="{2F34F14E-C1C4-4FED-B9B2-D9A844C4997B}" srcOrd="0" destOrd="0" parTransId="{47A73AE8-C82E-49B6-9071-208B330F3ACE}" sibTransId="{E12DAC2C-DC6B-4FFE-9F55-F1F30C55B8F4}"/>
    <dgm:cxn modelId="{0F1B905F-FE70-4C2C-90BC-D7C667B2FEDD}" type="presOf" srcId="{389821F4-88E7-45D1-9E6E-84EE84AFDD7C}" destId="{B08142CE-5C66-4DB9-B368-C3C6E8E0749A}" srcOrd="0" destOrd="0" presId="urn:microsoft.com/office/officeart/2008/layout/RadialCluster"/>
    <dgm:cxn modelId="{CDE8C04A-36D9-466A-AD9A-D0EEC308A648}" type="presOf" srcId="{2F34F14E-C1C4-4FED-B9B2-D9A844C4997B}" destId="{030818F2-DB29-4EFA-8AF4-B0840E1098A8}" srcOrd="0" destOrd="0" presId="urn:microsoft.com/office/officeart/2008/layout/RadialCluster"/>
    <dgm:cxn modelId="{3B75F3C8-8591-4583-9E79-FC5EEEBBAA63}" type="presOf" srcId="{83D22755-F751-4AE4-A225-A48812FB229A}" destId="{4358C99B-992A-4237-A786-18C8130D74F2}" srcOrd="0" destOrd="0" presId="urn:microsoft.com/office/officeart/2008/layout/RadialCluster"/>
    <dgm:cxn modelId="{D3B8FBB1-C132-4A28-BAB5-FD92DC21D5E1}" srcId="{52F07E74-933A-4F47-B062-6748AFCFC410}" destId="{B69F0EF9-AC76-48A5-BF62-0E6ADCDC9127}" srcOrd="1" destOrd="0" parTransId="{CCF44539-1BB0-4036-9D4D-AEDB0BC53025}" sibTransId="{AD46D39D-4407-4FF1-BCD5-F0481AE1F6D8}"/>
    <dgm:cxn modelId="{A56628EA-73C6-4E45-BC70-D33AE2801781}" type="presOf" srcId="{47A73AE8-C82E-49B6-9071-208B330F3ACE}" destId="{63AB7ADF-6DC2-4826-B068-0E8376AC0592}" srcOrd="0" destOrd="0" presId="urn:microsoft.com/office/officeart/2008/layout/RadialCluster"/>
    <dgm:cxn modelId="{8CA7B38C-9AC8-4442-91A7-D0B1C26AB0BE}" type="presOf" srcId="{04AF4FEF-2083-47A0-AEAE-4D2ED48BF579}" destId="{D8197ED1-E8AC-4771-BB4F-44047F4723F5}" srcOrd="0" destOrd="0" presId="urn:microsoft.com/office/officeart/2008/layout/RadialCluster"/>
    <dgm:cxn modelId="{DDCC834A-A081-48DD-A915-5AA97186673E}" srcId="{52F07E74-933A-4F47-B062-6748AFCFC410}" destId="{83D22755-F751-4AE4-A225-A48812FB229A}" srcOrd="2" destOrd="0" parTransId="{04AF4FEF-2083-47A0-AEAE-4D2ED48BF579}" sibTransId="{EDB890AF-2636-43E4-8132-E36C087E02B3}"/>
    <dgm:cxn modelId="{04EF2C59-18F2-4F22-AE95-D7FDDCCABCBD}" type="presOf" srcId="{B69F0EF9-AC76-48A5-BF62-0E6ADCDC9127}" destId="{B58F591D-F4DB-43F3-A008-CDABD9D29E1D}" srcOrd="0" destOrd="0" presId="urn:microsoft.com/office/officeart/2008/layout/RadialCluster"/>
    <dgm:cxn modelId="{DED64437-E70C-4FFD-882D-A881110CF1AF}" srcId="{389821F4-88E7-45D1-9E6E-84EE84AFDD7C}" destId="{52F07E74-933A-4F47-B062-6748AFCFC410}" srcOrd="0" destOrd="0" parTransId="{5577C405-A92B-43B7-950E-638A1588C128}" sibTransId="{22A436AE-0E73-46C1-9EA4-99D524FB376A}"/>
    <dgm:cxn modelId="{2F2178AD-7054-4E50-BA1A-F0065B9BDCDF}" type="presOf" srcId="{CCF44539-1BB0-4036-9D4D-AEDB0BC53025}" destId="{A4B0DA6F-F191-4673-9993-A8E0E04968D6}" srcOrd="0" destOrd="0" presId="urn:microsoft.com/office/officeart/2008/layout/RadialCluster"/>
    <dgm:cxn modelId="{9E70210E-808E-46D9-86FA-239A0F4585B7}" type="presParOf" srcId="{B08142CE-5C66-4DB9-B368-C3C6E8E0749A}" destId="{A42058F8-256D-4638-9400-E590E002B70B}" srcOrd="0" destOrd="0" presId="urn:microsoft.com/office/officeart/2008/layout/RadialCluster"/>
    <dgm:cxn modelId="{221DFE7F-82C0-4CD9-AF2B-01D7A147406A}" type="presParOf" srcId="{A42058F8-256D-4638-9400-E590E002B70B}" destId="{6309F5C9-D97C-4B27-9D7C-37B131383625}" srcOrd="0" destOrd="0" presId="urn:microsoft.com/office/officeart/2008/layout/RadialCluster"/>
    <dgm:cxn modelId="{AF21CA82-21F7-489C-A257-2431085FB1CC}" type="presParOf" srcId="{A42058F8-256D-4638-9400-E590E002B70B}" destId="{63AB7ADF-6DC2-4826-B068-0E8376AC0592}" srcOrd="1" destOrd="0" presId="urn:microsoft.com/office/officeart/2008/layout/RadialCluster"/>
    <dgm:cxn modelId="{E44C76C3-6CB1-4062-A98F-928377018CD9}" type="presParOf" srcId="{A42058F8-256D-4638-9400-E590E002B70B}" destId="{030818F2-DB29-4EFA-8AF4-B0840E1098A8}" srcOrd="2" destOrd="0" presId="urn:microsoft.com/office/officeart/2008/layout/RadialCluster"/>
    <dgm:cxn modelId="{615CF985-AF8E-4025-A645-540D97C098F6}" type="presParOf" srcId="{A42058F8-256D-4638-9400-E590E002B70B}" destId="{A4B0DA6F-F191-4673-9993-A8E0E04968D6}" srcOrd="3" destOrd="0" presId="urn:microsoft.com/office/officeart/2008/layout/RadialCluster"/>
    <dgm:cxn modelId="{1C96270D-8373-4344-AFF2-644FBAFF85FB}" type="presParOf" srcId="{A42058F8-256D-4638-9400-E590E002B70B}" destId="{B58F591D-F4DB-43F3-A008-CDABD9D29E1D}" srcOrd="4" destOrd="0" presId="urn:microsoft.com/office/officeart/2008/layout/RadialCluster"/>
    <dgm:cxn modelId="{768C5952-F444-4C90-9EEB-48CA46B8499C}" type="presParOf" srcId="{A42058F8-256D-4638-9400-E590E002B70B}" destId="{D8197ED1-E8AC-4771-BB4F-44047F4723F5}" srcOrd="5" destOrd="0" presId="urn:microsoft.com/office/officeart/2008/layout/RadialCluster"/>
    <dgm:cxn modelId="{44EED929-D20E-42EF-B785-F7A6021BE1EC}" type="presParOf" srcId="{A42058F8-256D-4638-9400-E590E002B70B}" destId="{4358C99B-992A-4237-A786-18C8130D74F2}" srcOrd="6" destOrd="0" presId="urn:microsoft.com/office/officeart/2008/layout/RadialCluster"/>
  </dgm:cxnLst>
  <dgm:bg/>
  <dgm:whole>
    <a:ln w="28575">
      <a:solidFill>
        <a:srgbClr val="FF0000"/>
      </a:solidFill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9F5C9-D97C-4B27-9D7C-37B131383625}">
      <dsp:nvSpPr>
        <dsp:cNvPr id="0" name=""/>
        <dsp:cNvSpPr/>
      </dsp:nvSpPr>
      <dsp:spPr>
        <a:xfrm>
          <a:off x="3669661" y="2291509"/>
          <a:ext cx="1901011" cy="1901011"/>
        </a:xfrm>
        <a:prstGeom prst="roundRect">
          <a:avLst/>
        </a:prstGeom>
        <a:solidFill>
          <a:schemeClr val="accent4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ТИПЫ КТД</a:t>
          </a:r>
          <a:endParaRPr lang="ru-RU" sz="3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762461" y="2384309"/>
        <a:ext cx="1715411" cy="1715411"/>
      </dsp:txXfrm>
    </dsp:sp>
    <dsp:sp modelId="{63AB7ADF-6DC2-4826-B068-0E8376AC0592}">
      <dsp:nvSpPr>
        <dsp:cNvPr id="0" name=""/>
        <dsp:cNvSpPr/>
      </dsp:nvSpPr>
      <dsp:spPr>
        <a:xfrm rot="16227228">
          <a:off x="4291896" y="1953040"/>
          <a:ext cx="67695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76958" y="0"/>
              </a:lnTo>
            </a:path>
          </a:pathLst>
        </a:custGeom>
        <a:noFill/>
        <a:ln w="1905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0818F2-DB29-4EFA-8AF4-B0840E1098A8}">
      <dsp:nvSpPr>
        <dsp:cNvPr id="0" name=""/>
        <dsp:cNvSpPr/>
      </dsp:nvSpPr>
      <dsp:spPr>
        <a:xfrm>
          <a:off x="3256287" y="340894"/>
          <a:ext cx="2763625" cy="1273677"/>
        </a:xfrm>
        <a:prstGeom prst="roundRect">
          <a:avLst/>
        </a:prstGeom>
        <a:gradFill rotWithShape="1">
          <a:gsLst>
            <a:gs pos="0">
              <a:schemeClr val="accent4">
                <a:shade val="51000"/>
                <a:satMod val="130000"/>
              </a:schemeClr>
            </a:gs>
            <a:gs pos="80000">
              <a:schemeClr val="accent4">
                <a:shade val="93000"/>
                <a:satMod val="130000"/>
              </a:schemeClr>
            </a:gs>
            <a:gs pos="100000">
              <a:schemeClr val="accent4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73660" tIns="73660" rIns="73660" bIns="7366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Представление</a:t>
          </a:r>
          <a:endParaRPr lang="ru-RU" sz="29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318463" y="403070"/>
        <a:ext cx="2639273" cy="1149325"/>
      </dsp:txXfrm>
    </dsp:sp>
    <dsp:sp modelId="{A4B0DA6F-F191-4673-9993-A8E0E04968D6}">
      <dsp:nvSpPr>
        <dsp:cNvPr id="0" name=""/>
        <dsp:cNvSpPr/>
      </dsp:nvSpPr>
      <dsp:spPr>
        <a:xfrm rot="2383619">
          <a:off x="5445990" y="4377014"/>
          <a:ext cx="107995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079959" y="0"/>
              </a:lnTo>
            </a:path>
          </a:pathLst>
        </a:custGeom>
        <a:noFill/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8F591D-F4DB-43F3-A008-CDABD9D29E1D}">
      <dsp:nvSpPr>
        <dsp:cNvPr id="0" name=""/>
        <dsp:cNvSpPr/>
      </dsp:nvSpPr>
      <dsp:spPr>
        <a:xfrm>
          <a:off x="5515368" y="4722131"/>
          <a:ext cx="3304479" cy="1273677"/>
        </a:xfrm>
        <a:prstGeom prst="roundRect">
          <a:avLst/>
        </a:prstGeom>
        <a:gradFill rotWithShape="1">
          <a:gsLst>
            <a:gs pos="0">
              <a:schemeClr val="accent4">
                <a:shade val="51000"/>
                <a:satMod val="130000"/>
              </a:schemeClr>
            </a:gs>
            <a:gs pos="80000">
              <a:schemeClr val="accent4">
                <a:shade val="93000"/>
                <a:satMod val="130000"/>
              </a:schemeClr>
            </a:gs>
            <a:gs pos="100000">
              <a:schemeClr val="accent4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58420" tIns="58420" rIns="58420" bIns="5842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Малое творческое </a:t>
          </a:r>
          <a:r>
            <a:rPr lang="ru-RU" sz="23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дело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(МТД)</a:t>
          </a:r>
          <a:endParaRPr lang="ru-RU" sz="23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577544" y="4784307"/>
        <a:ext cx="3180127" cy="1149325"/>
      </dsp:txXfrm>
    </dsp:sp>
    <dsp:sp modelId="{D8197ED1-E8AC-4771-BB4F-44047F4723F5}">
      <dsp:nvSpPr>
        <dsp:cNvPr id="0" name=""/>
        <dsp:cNvSpPr/>
      </dsp:nvSpPr>
      <dsp:spPr>
        <a:xfrm rot="8392388">
          <a:off x="2740158" y="4382654"/>
          <a:ext cx="105348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053488" y="0"/>
              </a:lnTo>
            </a:path>
          </a:pathLst>
        </a:custGeom>
        <a:noFill/>
        <a:ln w="28575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58C99B-992A-4237-A786-18C8130D74F2}">
      <dsp:nvSpPr>
        <dsp:cNvPr id="0" name=""/>
        <dsp:cNvSpPr/>
      </dsp:nvSpPr>
      <dsp:spPr>
        <a:xfrm>
          <a:off x="324151" y="4722131"/>
          <a:ext cx="3568882" cy="1273677"/>
        </a:xfrm>
        <a:prstGeom prst="roundRect">
          <a:avLst/>
        </a:prstGeom>
        <a:gradFill rotWithShape="1">
          <a:gsLst>
            <a:gs pos="0">
              <a:schemeClr val="accent4">
                <a:shade val="51000"/>
                <a:satMod val="130000"/>
              </a:schemeClr>
            </a:gs>
            <a:gs pos="80000">
              <a:schemeClr val="accent4">
                <a:shade val="93000"/>
                <a:satMod val="130000"/>
              </a:schemeClr>
            </a:gs>
            <a:gs pos="100000">
              <a:schemeClr val="accent4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58420" tIns="58420" rIns="58420" bIns="5842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Большое творческое </a:t>
          </a:r>
          <a:r>
            <a:rPr lang="ru-RU" sz="23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дело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(БТД)</a:t>
          </a:r>
          <a:endParaRPr lang="ru-RU" sz="23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86327" y="4784307"/>
        <a:ext cx="3444530" cy="11493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9C346A-6AA0-4F4A-911D-ECE76D3A6667}" type="datetimeFigureOut">
              <a:rPr lang="ru-RU" smtClean="0"/>
              <a:pPr/>
              <a:t>05.11.2015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9A5EC6-05EF-4B1F-B7DE-C0BE48257C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1061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7685E-4CE5-4FDE-8319-0D0473959DD0}" type="datetimeFigureOut">
              <a:rPr lang="ru-RU" smtClean="0"/>
              <a:pPr/>
              <a:t>05.11.2015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CCF23-98B0-4C27-8832-C2230EF323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7685E-4CE5-4FDE-8319-0D0473959DD0}" type="datetimeFigureOut">
              <a:rPr lang="ru-RU" smtClean="0"/>
              <a:pPr/>
              <a:t>05.11.2015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CCF23-98B0-4C27-8832-C2230EF323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7685E-4CE5-4FDE-8319-0D0473959DD0}" type="datetimeFigureOut">
              <a:rPr lang="ru-RU" smtClean="0"/>
              <a:pPr/>
              <a:t>05.11.2015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CCF23-98B0-4C27-8832-C2230EF323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7685E-4CE5-4FDE-8319-0D0473959DD0}" type="datetimeFigureOut">
              <a:rPr lang="ru-RU" smtClean="0"/>
              <a:pPr/>
              <a:t>05.11.2015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CCF23-98B0-4C27-8832-C2230EF323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7685E-4CE5-4FDE-8319-0D0473959DD0}" type="datetimeFigureOut">
              <a:rPr lang="ru-RU" smtClean="0"/>
              <a:pPr/>
              <a:t>05.11.2015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CCF23-98B0-4C27-8832-C2230EF323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7685E-4CE5-4FDE-8319-0D0473959DD0}" type="datetimeFigureOut">
              <a:rPr lang="ru-RU" smtClean="0"/>
              <a:pPr/>
              <a:t>05.11.2015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CCF23-98B0-4C27-8832-C2230EF323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7685E-4CE5-4FDE-8319-0D0473959DD0}" type="datetimeFigureOut">
              <a:rPr lang="ru-RU" smtClean="0"/>
              <a:pPr/>
              <a:t>05.11.2015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CCF23-98B0-4C27-8832-C2230EF323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7685E-4CE5-4FDE-8319-0D0473959DD0}" type="datetimeFigureOut">
              <a:rPr lang="ru-RU" smtClean="0"/>
              <a:pPr/>
              <a:t>05.11.2015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CCF23-98B0-4C27-8832-C2230EF323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7685E-4CE5-4FDE-8319-0D0473959DD0}" type="datetimeFigureOut">
              <a:rPr lang="ru-RU" smtClean="0"/>
              <a:pPr/>
              <a:t>05.11.2015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CCF23-98B0-4C27-8832-C2230EF323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7685E-4CE5-4FDE-8319-0D0473959DD0}" type="datetimeFigureOut">
              <a:rPr lang="ru-RU" smtClean="0"/>
              <a:pPr/>
              <a:t>05.11.2015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CCF23-98B0-4C27-8832-C2230EF323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7685E-4CE5-4FDE-8319-0D0473959DD0}" type="datetimeFigureOut">
              <a:rPr lang="ru-RU" smtClean="0"/>
              <a:pPr/>
              <a:t>05.11.2015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CCF23-98B0-4C27-8832-C2230EF323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7685E-4CE5-4FDE-8319-0D0473959DD0}" type="datetimeFigureOut">
              <a:rPr lang="ru-RU" smtClean="0"/>
              <a:pPr/>
              <a:t>05.11.2015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5CCF23-98B0-4C27-8832-C2230EF323D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festival.1september.ru/articles/612539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Презентации по немецкому языку - Сетевая библиоте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897" y="-28600"/>
            <a:ext cx="920686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39752" y="1381422"/>
            <a:ext cx="6581625" cy="1714512"/>
          </a:xfrm>
        </p:spPr>
        <p:txBody>
          <a:bodyPr>
            <a:normAutofit fontScale="90000"/>
          </a:bodyPr>
          <a:lstStyle/>
          <a:p>
            <a:pPr algn="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Технология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коллективного творческого воспитания </a:t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Игоря  Петровича Иванова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b="1" dirty="0" smtClean="0">
                <a:solidFill>
                  <a:srgbClr val="336600"/>
                </a:solidFill>
              </a:rPr>
              <a:t> </a:t>
            </a:r>
            <a:r>
              <a:rPr lang="ru-RU" sz="2200" b="1" dirty="0">
                <a:solidFill>
                  <a:srgbClr val="336600"/>
                </a:solidFill>
              </a:rPr>
              <a:t>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ru-RU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6" name="Picture 2" descr="Научный разговор с Сергеем Гилем Kidster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2714" y="1700808"/>
            <a:ext cx="2221418" cy="295852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87042" y="4782953"/>
            <a:ext cx="256709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solidFill>
                  <a:schemeClr val="accent1">
                    <a:lumMod val="75000"/>
                  </a:schemeClr>
                </a:solidFill>
              </a:rPr>
              <a:t>доктор  педагогических</a:t>
            </a:r>
            <a:br>
              <a:rPr lang="ru-RU" sz="12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1200" b="1" dirty="0">
                <a:solidFill>
                  <a:schemeClr val="accent1">
                    <a:lumMod val="75000"/>
                  </a:schemeClr>
                </a:solidFill>
              </a:rPr>
              <a:t> наук Российской Академии</a:t>
            </a:r>
            <a:br>
              <a:rPr lang="ru-RU" sz="12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1200" b="1" dirty="0">
                <a:solidFill>
                  <a:schemeClr val="accent1">
                    <a:lumMod val="75000"/>
                  </a:schemeClr>
                </a:solidFill>
              </a:rPr>
              <a:t> образования, профессор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283968" y="5059951"/>
            <a:ext cx="4860032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336600"/>
                </a:solidFill>
              </a:rPr>
              <a:t>«</a:t>
            </a:r>
            <a:r>
              <a:rPr lang="ru-RU" sz="2000" b="1" dirty="0">
                <a:solidFill>
                  <a:srgbClr val="336600"/>
                </a:solidFill>
              </a:rPr>
              <a:t>Каждое дело - творчески, иначе – зачем!</a:t>
            </a:r>
            <a:br>
              <a:rPr lang="ru-RU" sz="2000" b="1" dirty="0">
                <a:solidFill>
                  <a:srgbClr val="336600"/>
                </a:solidFill>
              </a:rPr>
            </a:br>
            <a:r>
              <a:rPr lang="ru-RU" sz="2000" b="1" dirty="0">
                <a:solidFill>
                  <a:srgbClr val="336600"/>
                </a:solidFill>
              </a:rPr>
              <a:t> Каждое дело - с пользой, иначе - зачем?</a:t>
            </a:r>
            <a:br>
              <a:rPr lang="ru-RU" sz="2000" b="1" dirty="0">
                <a:solidFill>
                  <a:srgbClr val="336600"/>
                </a:solidFill>
              </a:rPr>
            </a:br>
            <a:r>
              <a:rPr lang="ru-RU" sz="2000" b="1" dirty="0">
                <a:solidFill>
                  <a:srgbClr val="336600"/>
                </a:solidFill>
              </a:rPr>
              <a:t>Каждое дело - людям, иначе - зачем?»</a:t>
            </a:r>
            <a:br>
              <a:rPr lang="ru-RU" sz="2000" b="1" dirty="0">
                <a:solidFill>
                  <a:srgbClr val="336600"/>
                </a:solidFill>
              </a:rPr>
            </a:b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Презентации по немецкому языку - Сетевая библиоте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6015"/>
            <a:ext cx="9144000" cy="6929486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2051720" y="476672"/>
            <a:ext cx="61926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Примеры типов КТД</a:t>
            </a:r>
            <a:endParaRPr lang="ru-RU" sz="40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5789030"/>
              </p:ext>
            </p:extLst>
          </p:nvPr>
        </p:nvGraphicFramePr>
        <p:xfrm>
          <a:off x="468313" y="1109663"/>
          <a:ext cx="8424863" cy="5559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3175"/>
                <a:gridCol w="2770844"/>
                <a:gridCol w="2770844"/>
              </a:tblGrid>
              <a:tr h="55594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 2"/>
                        <a:buNone/>
                        <a:tabLst/>
                        <a:defRPr/>
                      </a:pPr>
                      <a:r>
                        <a:rPr kumimoji="0" lang="ru-RU" sz="24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Представление</a:t>
                      </a:r>
                      <a:r>
                        <a:rPr kumimoji="0" lang="ru-RU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 2"/>
                        <a:buNone/>
                        <a:tabLst/>
                        <a:defRPr/>
                      </a:pPr>
                      <a:endParaRPr kumimoji="0" lang="ru-RU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v"/>
                        <a:tabLst/>
                        <a:defRPr/>
                      </a:pP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Коллективные песни.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v"/>
                        <a:tabLst/>
                        <a:defRPr/>
                      </a:pP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Игры.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v"/>
                        <a:tabLst/>
                        <a:defRPr/>
                      </a:pP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Концерт.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v"/>
                        <a:tabLst/>
                        <a:defRPr/>
                      </a:pP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Концертные номера + игры с залом.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v"/>
                        <a:tabLst/>
                        <a:defRPr/>
                      </a:pP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Беседы с залом (разновидности диспутов, лекции).</a:t>
                      </a:r>
                    </a:p>
                    <a:p>
                      <a:endParaRPr lang="ru-RU" sz="1800" dirty="0"/>
                    </a:p>
                  </a:txBody>
                  <a:tcPr marL="91439" marR="91439" marT="45719" marB="45719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 2"/>
                        <a:buNone/>
                        <a:tabLst/>
                        <a:defRPr/>
                      </a:pPr>
                      <a:r>
                        <a:rPr kumimoji="0" lang="ru-RU" sz="24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Малое Творческое Дело</a:t>
                      </a:r>
                      <a:r>
                        <a:rPr kumimoji="0" lang="ru-RU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v"/>
                        <a:tabLst/>
                        <a:defRPr/>
                      </a:pP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Телевизионные игры. 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v"/>
                        <a:tabLst/>
                        <a:defRPr/>
                      </a:pP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Перемещение по станциям. 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v"/>
                        <a:tabLst/>
                        <a:defRPr/>
                      </a:pP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Конкурсы. 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v"/>
                        <a:tabLst/>
                        <a:defRPr/>
                      </a:pP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Несценарные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ролевые игры.</a:t>
                      </a:r>
                    </a:p>
                    <a:p>
                      <a:endParaRPr lang="ru-RU" sz="1800" dirty="0"/>
                    </a:p>
                  </a:txBody>
                  <a:tcPr marL="91439" marR="91439" marT="45719" marB="45719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 2"/>
                        <a:buNone/>
                        <a:tabLst/>
                        <a:defRPr/>
                      </a:pPr>
                      <a:r>
                        <a:rPr kumimoji="0" lang="ru-RU" sz="24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Большое Творческое Дело</a:t>
                      </a:r>
                      <a:r>
                        <a:rPr kumimoji="0" lang="ru-RU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v"/>
                        <a:tabLst/>
                        <a:defRPr/>
                      </a:pP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Конкурс или набор постановок. 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v"/>
                        <a:tabLst/>
                        <a:defRPr/>
                      </a:pP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Сценарные ролевые игры. 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v"/>
                        <a:tabLst/>
                        <a:defRPr/>
                      </a:pP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Разновидности диспутов.</a:t>
                      </a:r>
                    </a:p>
                    <a:p>
                      <a:endParaRPr lang="ru-RU" sz="2400" dirty="0"/>
                    </a:p>
                  </a:txBody>
                  <a:tcPr marL="91439" marR="91439" marT="45719" marB="45719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7654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Презентации по немецкому языку - Сетевая библиоте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71486"/>
            <a:ext cx="9144000" cy="692948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/>
              <a:t>Организационные моменты КТД.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Определить примерные сроки проведения КТД, от чего, и от кого они могут </a:t>
            </a:r>
            <a:r>
              <a:rPr lang="ru-RU" dirty="0" smtClean="0"/>
              <a:t>зависеть.</a:t>
            </a:r>
          </a:p>
          <a:p>
            <a:r>
              <a:rPr lang="ru-RU" dirty="0" smtClean="0"/>
              <a:t>Определить </a:t>
            </a:r>
            <a:r>
              <a:rPr lang="ru-RU" dirty="0"/>
              <a:t>место проведения </a:t>
            </a:r>
            <a:r>
              <a:rPr lang="ru-RU" dirty="0" smtClean="0"/>
              <a:t>КТД</a:t>
            </a:r>
          </a:p>
          <a:p>
            <a:r>
              <a:rPr lang="ru-RU" dirty="0" smtClean="0"/>
              <a:t>Уточнить </a:t>
            </a:r>
            <a:r>
              <a:rPr lang="ru-RU" dirty="0"/>
              <a:t>место и время КТД, согласовать их с </a:t>
            </a:r>
            <a:r>
              <a:rPr lang="ru-RU" dirty="0" smtClean="0"/>
              <a:t>участниками.</a:t>
            </a:r>
          </a:p>
          <a:p>
            <a:r>
              <a:rPr lang="ru-RU" dirty="0" smtClean="0"/>
              <a:t>Разбить </a:t>
            </a:r>
            <a:r>
              <a:rPr lang="ru-RU" dirty="0"/>
              <a:t>подготовку дела на задачи, определить критические сроки выполнения этих задач и ответственных за них.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Презентации по немецкому языку - Сетевая библиоте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71486"/>
            <a:ext cx="9144000" cy="692948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Заключение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7"/>
            <a:ext cx="8229600" cy="35719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/>
              <a:t>Групповая деятельность воспитанников - это уникальное и в тоже время естественное социальное и педагогическое явление, которое может быть положено в основу всей деятельности коллектива, это бесценный опыт воспитанникам, который пригодится им в дальнейшей жизни. </a:t>
            </a:r>
            <a:endParaRPr lang="ru-RU" sz="2800" dirty="0"/>
          </a:p>
        </p:txBody>
      </p:sp>
      <p:pic>
        <p:nvPicPr>
          <p:cNvPr id="3076" name="Picture 4" descr="Анимации для школьной презентация - огромный выбор кратких содержаний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4572008"/>
            <a:ext cx="2568621" cy="19288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Презентации по немецкому языку - Сетевая библиоте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29486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118172" y="2967335"/>
            <a:ext cx="69076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Спасибо за внимание!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Презентации по немецкому языку - Сетевая библиоте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2948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Интернет – ресурсы.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3"/>
              </a:rPr>
              <a:t>http://festival.1september.ru/articles/612539/</a:t>
            </a:r>
            <a:endParaRPr lang="ru-RU" dirty="0" smtClean="0"/>
          </a:p>
          <a:p>
            <a:r>
              <a:rPr lang="ru-RU" dirty="0" smtClean="0"/>
              <a:t>Фото из личного архива</a:t>
            </a:r>
          </a:p>
          <a:p>
            <a:r>
              <a:rPr lang="ru-RU" dirty="0" smtClean="0"/>
              <a:t>Картинки – </a:t>
            </a:r>
            <a:r>
              <a:rPr lang="ru-RU" dirty="0" err="1" smtClean="0"/>
              <a:t>яндекс</a:t>
            </a:r>
            <a:r>
              <a:rPr lang="ru-RU" dirty="0" smtClean="0"/>
              <a:t> - </a:t>
            </a:r>
            <a:r>
              <a:rPr lang="ru-RU" dirty="0" err="1" smtClean="0"/>
              <a:t>картинки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Презентации по немецкому языку - Сетевая библиоте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71486"/>
            <a:ext cx="9144000" cy="6929486"/>
          </a:xfrm>
          <a:prstGeom prst="rect">
            <a:avLst/>
          </a:prstGeom>
          <a:noFill/>
        </p:spPr>
      </p:pic>
      <p:sp>
        <p:nvSpPr>
          <p:cNvPr id="12" name="Скругленный прямоугольник 11"/>
          <p:cNvSpPr/>
          <p:nvPr/>
        </p:nvSpPr>
        <p:spPr>
          <a:xfrm>
            <a:off x="755576" y="1052736"/>
            <a:ext cx="7560840" cy="1368152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коллективная</a:t>
            </a:r>
            <a:r>
              <a:rPr lang="ru-RU" dirty="0" smtClean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– планируется, организуется, осуществляется, обсуждается воспитанниками и педагогами в общей совместной деятельности по реализации общих и индивидуальных целей, при отношениях ответственной зависимости;</a:t>
            </a:r>
            <a:endParaRPr lang="ru-RU" sz="2800" dirty="0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187624" y="260648"/>
            <a:ext cx="6429420" cy="500066"/>
          </a:xfrm>
          <a:prstGeom prst="roundRect">
            <a:avLst/>
          </a:prstGeom>
          <a:solidFill>
            <a:srgbClr val="FFFFCC"/>
          </a:solidFill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200" dirty="0" smtClean="0"/>
              <a:t>Коллективная Творческая Деятельность</a:t>
            </a:r>
            <a:endParaRPr lang="ru-RU" sz="2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755576" y="4797152"/>
            <a:ext cx="7632848" cy="1656184"/>
          </a:xfrm>
          <a:prstGeom prst="roundRect">
            <a:avLst/>
          </a:prstGeom>
          <a:solidFill>
            <a:srgbClr val="99FFCC"/>
          </a:solidFill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i="1" dirty="0" smtClean="0"/>
              <a:t>деятельность</a:t>
            </a:r>
            <a:r>
              <a:rPr lang="ru-RU" dirty="0" smtClean="0"/>
              <a:t> – технология направлена на активное преобразование действительности, себя, своего взаимодействия участниками педагогического процесса; в ее основе лежит разнообразие и смена видов деятельности в педагогическом процессе, </a:t>
            </a:r>
            <a:r>
              <a:rPr lang="ru-RU" dirty="0" err="1" smtClean="0"/>
              <a:t>деятельностный</a:t>
            </a:r>
            <a:r>
              <a:rPr lang="ru-RU" dirty="0" smtClean="0"/>
              <a:t> подход к его организации. </a:t>
            </a:r>
            <a:endParaRPr lang="ru-RU" dirty="0"/>
          </a:p>
        </p:txBody>
      </p:sp>
      <p:grpSp>
        <p:nvGrpSpPr>
          <p:cNvPr id="2" name="Группа 17"/>
          <p:cNvGrpSpPr/>
          <p:nvPr/>
        </p:nvGrpSpPr>
        <p:grpSpPr>
          <a:xfrm>
            <a:off x="683568" y="2852936"/>
            <a:ext cx="7643866" cy="1512168"/>
            <a:chOff x="683568" y="2852936"/>
            <a:chExt cx="7643866" cy="1512168"/>
          </a:xfrm>
        </p:grpSpPr>
        <p:sp>
          <p:nvSpPr>
            <p:cNvPr id="13" name="Скругленный прямоугольник 12"/>
            <p:cNvSpPr/>
            <p:nvPr/>
          </p:nvSpPr>
          <p:spPr>
            <a:xfrm>
              <a:off x="683568" y="2852936"/>
              <a:ext cx="7643866" cy="1512168"/>
            </a:xfrm>
            <a:prstGeom prst="roundRect">
              <a:avLst>
                <a:gd name="adj" fmla="val 20100"/>
              </a:avLst>
            </a:prstGeom>
            <a:solidFill>
              <a:srgbClr val="FFCCFF"/>
            </a:solidFill>
            <a:ln>
              <a:solidFill>
                <a:srgbClr val="0070C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just" fontAlgn="base">
                <a:spcBef>
                  <a:spcPct val="0"/>
                </a:spcBef>
                <a:spcAft>
                  <a:spcPct val="0"/>
                </a:spcAft>
              </a:pPr>
              <a:endParaRPr lang="ru-RU" sz="2800" dirty="0" smtClean="0">
                <a:solidFill>
                  <a:schemeClr val="tx1"/>
                </a:solidFill>
                <a:latin typeface="Arial" pitchFamily="34" charset="0"/>
              </a:endParaRPr>
            </a:p>
          </p:txBody>
        </p:sp>
        <p:sp>
          <p:nvSpPr>
            <p:cNvPr id="13315" name="Rectangle 3"/>
            <p:cNvSpPr>
              <a:spLocks noChangeArrowheads="1"/>
            </p:cNvSpPr>
            <p:nvPr/>
          </p:nvSpPr>
          <p:spPr bwMode="auto">
            <a:xfrm>
              <a:off x="755576" y="3032956"/>
              <a:ext cx="7452320" cy="1200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творческая</a:t>
              </a: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– осуществляется не по шаблону, стандарту, а выступает в новых вариантах, предполагает импровизацию участников, личностную, индивидуальную окраску, поиск новых нетрадиционных способов взаимодействия;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1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Презентации по немецкому языку - Сетевая библиоте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71486"/>
            <a:ext cx="9144000" cy="692948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82726"/>
          </a:xfrm>
        </p:spPr>
        <p:txBody>
          <a:bodyPr>
            <a:normAutofit fontScale="90000"/>
          </a:bodyPr>
          <a:lstStyle/>
          <a:p>
            <a:r>
              <a:rPr lang="ru-RU" b="1" i="1" u="sng" dirty="0"/>
              <a:t>Основными задачами КТД сейчас, в новых условиях, являются: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500175"/>
            <a:ext cx="8001056" cy="4357718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dirty="0"/>
              <a:t>Формирование и развитие коллектива;</a:t>
            </a:r>
          </a:p>
          <a:p>
            <a:pPr lvl="0"/>
            <a:r>
              <a:rPr lang="ru-RU" dirty="0"/>
              <a:t>Развитие личности каждого ребенка, его способностей, индивидуальности;</a:t>
            </a:r>
          </a:p>
          <a:p>
            <a:pPr lvl="0"/>
            <a:r>
              <a:rPr lang="ru-RU" dirty="0"/>
              <a:t>Развитие творчества как коллективного, так и индивидуального. </a:t>
            </a:r>
          </a:p>
          <a:p>
            <a:pPr lvl="0"/>
            <a:r>
              <a:rPr lang="ru-RU" dirty="0"/>
              <a:t>Обучение правилам и формам совместной работы. </a:t>
            </a:r>
          </a:p>
          <a:p>
            <a:pPr lvl="0"/>
            <a:r>
              <a:rPr lang="ru-RU" dirty="0"/>
              <a:t>Реализация коммуникационных потребностей детей.</a:t>
            </a:r>
          </a:p>
          <a:p>
            <a:endParaRPr lang="ru-RU" dirty="0"/>
          </a:p>
        </p:txBody>
      </p:sp>
      <p:pic>
        <p:nvPicPr>
          <p:cNvPr id="13316" name="Picture 4" descr="Презентации обж Школьные - Коллекция рефератов по биологии, георгафии и ОБЖ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15140" y="4786322"/>
            <a:ext cx="2159707" cy="19288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Презентации по немецкому языку - Сетевая библиоте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71486"/>
            <a:ext cx="9144000" cy="692948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97040"/>
          </a:xfrm>
        </p:spPr>
        <p:txBody>
          <a:bodyPr>
            <a:normAutofit fontScale="90000"/>
          </a:bodyPr>
          <a:lstStyle/>
          <a:p>
            <a:r>
              <a:rPr lang="ru-RU" u="sng" dirty="0"/>
              <a:t>В процессе КТД развиваются все стороны личности: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554551"/>
          </a:xfrm>
        </p:spPr>
        <p:txBody>
          <a:bodyPr/>
          <a:lstStyle/>
          <a:p>
            <a:pPr lvl="0"/>
            <a:r>
              <a:rPr lang="ru-RU" dirty="0" smtClean="0"/>
              <a:t>познавательно-мировоззренческая, </a:t>
            </a:r>
            <a:endParaRPr lang="ru-RU" dirty="0"/>
          </a:p>
          <a:p>
            <a:pPr lvl="0"/>
            <a:r>
              <a:rPr lang="ru-RU" dirty="0" smtClean="0"/>
              <a:t>эмоционально-волевая,</a:t>
            </a:r>
            <a:endParaRPr lang="ru-RU" dirty="0"/>
          </a:p>
          <a:p>
            <a:pPr lvl="0"/>
            <a:r>
              <a:rPr lang="ru-RU" dirty="0" smtClean="0"/>
              <a:t>Действенная.</a:t>
            </a:r>
            <a:endParaRPr lang="ru-RU" dirty="0"/>
          </a:p>
          <a:p>
            <a:endParaRPr lang="ru-RU" dirty="0"/>
          </a:p>
        </p:txBody>
      </p:sp>
      <p:pic>
        <p:nvPicPr>
          <p:cNvPr id="5" name="Picture 4" descr="Презентации обж Школьные - Коллекция рефератов по биологии, георгафии и ОБЖ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86380" y="4643422"/>
            <a:ext cx="3302715" cy="22145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Презентации по немецкому языку - Сетевая библиоте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71486"/>
            <a:ext cx="9144000" cy="692948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9916"/>
          </a:xfrm>
        </p:spPr>
        <p:txBody>
          <a:bodyPr>
            <a:normAutofit fontScale="90000"/>
          </a:bodyPr>
          <a:lstStyle/>
          <a:p>
            <a:r>
              <a:rPr lang="ru-RU" b="1" i="1" u="sng" dirty="0"/>
              <a:t>Виды  коллективных творческих дел.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143116"/>
            <a:ext cx="8258204" cy="3983047"/>
          </a:xfrm>
        </p:spPr>
        <p:txBody>
          <a:bodyPr>
            <a:normAutofit/>
          </a:bodyPr>
          <a:lstStyle/>
          <a:p>
            <a:pPr lvl="0"/>
            <a:r>
              <a:rPr lang="ru-RU" i="1" dirty="0"/>
              <a:t> Трудовые КТД.</a:t>
            </a:r>
            <a:r>
              <a:rPr lang="ru-RU" dirty="0"/>
              <a:t> </a:t>
            </a:r>
          </a:p>
          <a:p>
            <a:pPr lvl="0"/>
            <a:r>
              <a:rPr lang="ru-RU" i="1" dirty="0"/>
              <a:t>Познавательные КТД.</a:t>
            </a:r>
            <a:r>
              <a:rPr lang="ru-RU" dirty="0"/>
              <a:t> </a:t>
            </a:r>
          </a:p>
          <a:p>
            <a:pPr lvl="0"/>
            <a:r>
              <a:rPr lang="ru-RU" i="1" dirty="0"/>
              <a:t>Художественные КТД</a:t>
            </a:r>
            <a:r>
              <a:rPr lang="ru-RU" dirty="0"/>
              <a:t>. </a:t>
            </a:r>
          </a:p>
          <a:p>
            <a:pPr lvl="0"/>
            <a:r>
              <a:rPr lang="ru-RU" i="1" dirty="0"/>
              <a:t>Спортивные КТД.</a:t>
            </a:r>
            <a:endParaRPr lang="ru-RU" dirty="0"/>
          </a:p>
          <a:p>
            <a:pPr lvl="0"/>
            <a:r>
              <a:rPr lang="ru-RU" i="1" dirty="0"/>
              <a:t>Общественно-политические КТД</a:t>
            </a:r>
            <a:r>
              <a:rPr lang="ru-RU" dirty="0"/>
              <a:t>.</a:t>
            </a:r>
          </a:p>
          <a:p>
            <a:pPr lvl="0"/>
            <a:r>
              <a:rPr lang="ru-RU" i="1" dirty="0"/>
              <a:t>Организаторские КТД.</a:t>
            </a:r>
            <a:r>
              <a:rPr lang="ru-RU" dirty="0"/>
              <a:t> </a:t>
            </a:r>
          </a:p>
          <a:p>
            <a:endParaRPr lang="ru-RU" dirty="0"/>
          </a:p>
        </p:txBody>
      </p:sp>
      <p:pic>
        <p:nvPicPr>
          <p:cNvPr id="11266" name="Picture 2" descr="Анимации Животные, Анимации Насекомые скачать картинки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785794"/>
            <a:ext cx="1214446" cy="13620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Презентации по немецкому языку - Сетевая библиоте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31" y="-71486"/>
            <a:ext cx="9144000" cy="692948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>
            <a:normAutofit fontScale="90000"/>
          </a:bodyPr>
          <a:lstStyle/>
          <a:p>
            <a:r>
              <a:rPr lang="ru-RU" sz="3600" b="1" i="1" u="sng" dirty="0"/>
              <a:t>Стадии коллективного творческого </a:t>
            </a:r>
            <a:r>
              <a:rPr lang="ru-RU" sz="3600" b="1" i="1" u="sng" dirty="0" smtClean="0"/>
              <a:t>дела</a:t>
            </a:r>
            <a:r>
              <a:rPr lang="ru-RU" sz="3600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10" name="Объект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7275695"/>
              </p:ext>
            </p:extLst>
          </p:nvPr>
        </p:nvGraphicFramePr>
        <p:xfrm>
          <a:off x="107504" y="841791"/>
          <a:ext cx="8784976" cy="5508282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2500312"/>
                <a:gridCol w="2756272"/>
                <a:gridCol w="3528392"/>
              </a:tblGrid>
              <a:tr h="697789">
                <a:tc>
                  <a:txBody>
                    <a:bodyPr/>
                    <a:lstStyle/>
                    <a:p>
                      <a:pPr marL="0" marR="0" lvl="0" indent="53975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Этап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L="49387" marR="493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53975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КТД по модели</a:t>
                      </a:r>
                    </a:p>
                    <a:p>
                      <a:pPr marL="0" marR="0" lvl="0" indent="53975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И. П. Иванова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L="49387" marR="493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53975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Личностно-ориентированное КТД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L="49387" marR="49387" marT="0" marB="0" anchor="ctr" horzOverflow="overflow"/>
                </a:tc>
              </a:tr>
              <a:tr h="742370">
                <a:tc>
                  <a:txBody>
                    <a:bodyPr/>
                    <a:lstStyle/>
                    <a:p>
                      <a:pPr marL="0" marR="0" lvl="0" indent="53975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Коллективное целеполагание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L="49387" marR="493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53975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Реализация общественно-значимых задач  при выборе дела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L="49387" marR="493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53975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Дело как реализация  задач личностного развития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L="49387" marR="49387" marT="0" marB="0" anchor="ctr" horzOverflow="overflow"/>
                </a:tc>
              </a:tr>
              <a:tr h="781728">
                <a:tc>
                  <a:txBody>
                    <a:bodyPr/>
                    <a:lstStyle/>
                    <a:p>
                      <a:pPr marL="0" marR="0" lvl="0" indent="53975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Коллективное планирование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L="49387" marR="493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53975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Акцент на групповое авторство идей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L="49387" marR="493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53975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Акцент на индивидуальное авторство идей, умение представлять их в группе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L="49387" marR="49387" marT="0" marB="0" anchor="ctr" horzOverflow="overflow"/>
                </a:tc>
              </a:tr>
              <a:tr h="965102">
                <a:tc>
                  <a:txBody>
                    <a:bodyPr/>
                    <a:lstStyle/>
                    <a:p>
                      <a:pPr marL="0" marR="0" lvl="0" indent="53975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Коллективная подготовка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L="49387" marR="493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53975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Акцент на групповой работе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L="49387" marR="493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53975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Акцент на  принятия решений на добровольной основе и развитие творческих стратегий каждого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L="49387" marR="49387" marT="0" marB="0" anchor="ctr" horzOverflow="overflow"/>
                </a:tc>
              </a:tr>
              <a:tr h="724044">
                <a:tc>
                  <a:txBody>
                    <a:bodyPr/>
                    <a:lstStyle/>
                    <a:p>
                      <a:pPr marL="0" marR="0" lvl="0" indent="53975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Коллективное проведение дела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L="49387" marR="493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53975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Только командное участие 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L="49387" marR="493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53975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Согласованность индивидуальной деятельности с групповой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L="49387" marR="49387" marT="0" marB="0" anchor="ctr" horzOverflow="overflow"/>
                </a:tc>
              </a:tr>
              <a:tr h="1338157">
                <a:tc>
                  <a:txBody>
                    <a:bodyPr/>
                    <a:lstStyle/>
                    <a:p>
                      <a:pPr marL="0" marR="0" lvl="0" indent="53975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Коллективный анализ по итогам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L="49387" marR="493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53975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Оценка группового участия в организации дела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L="49387" marR="493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53975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Оценка личностного участия, развития своего потенциала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L="49387" marR="49387" marT="0" marB="0" anchor="ctr"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Презентации по немецкому языку - Сетевая библиоте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71486"/>
            <a:ext cx="9144000" cy="692948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/>
              <a:t> </a:t>
            </a:r>
            <a:r>
              <a:rPr lang="ru-RU" b="1" i="1" u="sng" dirty="0"/>
              <a:t>Пять условий педагогического успеха.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625989"/>
          </a:xfrm>
        </p:spPr>
        <p:txBody>
          <a:bodyPr/>
          <a:lstStyle/>
          <a:p>
            <a:r>
              <a:rPr lang="ru-RU" i="1" dirty="0"/>
              <a:t>Первое условие -  общая забота</a:t>
            </a:r>
            <a:r>
              <a:rPr lang="ru-RU" dirty="0"/>
              <a:t>.</a:t>
            </a:r>
          </a:p>
          <a:p>
            <a:r>
              <a:rPr lang="ru-RU" i="1" dirty="0"/>
              <a:t>Второе условие - единство уважения и товарищеской требовательности</a:t>
            </a:r>
            <a:r>
              <a:rPr lang="ru-RU" dirty="0" smtClean="0"/>
              <a:t>.</a:t>
            </a:r>
          </a:p>
          <a:p>
            <a:r>
              <a:rPr lang="ru-RU" i="1" dirty="0"/>
              <a:t>Третье условие - единство мыслей и действий, воли и чувств</a:t>
            </a:r>
            <a:r>
              <a:rPr lang="ru-RU" dirty="0"/>
              <a:t>.</a:t>
            </a:r>
          </a:p>
          <a:p>
            <a:r>
              <a:rPr lang="ru-RU" i="1" dirty="0"/>
              <a:t>Четвертое условие - единый</a:t>
            </a:r>
            <a:r>
              <a:rPr lang="ru-RU" dirty="0"/>
              <a:t> </a:t>
            </a:r>
            <a:r>
              <a:rPr lang="ru-RU" i="1" dirty="0"/>
              <a:t>коллектив</a:t>
            </a:r>
            <a:r>
              <a:rPr lang="ru-RU" dirty="0"/>
              <a:t>.</a:t>
            </a:r>
          </a:p>
          <a:p>
            <a:r>
              <a:rPr lang="ru-RU" i="1" dirty="0"/>
              <a:t>Пятое условие - творчество, а не шаблон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pic>
        <p:nvPicPr>
          <p:cNvPr id="9218" name="Picture 2" descr="Бесплатные анимированные картинки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0298" y="5429264"/>
            <a:ext cx="3500462" cy="12858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Презентации по немецкому языку - Сетевая библиоте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71486"/>
            <a:ext cx="9144000" cy="692948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 Методика организации и проведения КТД.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i="1" u="sng" dirty="0"/>
              <a:t>Создание мотивации ребенка для </a:t>
            </a:r>
            <a:r>
              <a:rPr lang="ru-RU" i="1" u="sng" dirty="0" smtClean="0"/>
              <a:t>участия </a:t>
            </a:r>
            <a:r>
              <a:rPr lang="ru-RU" i="1" u="sng" dirty="0"/>
              <a:t>в КТД</a:t>
            </a:r>
            <a:endParaRPr lang="ru-RU" dirty="0"/>
          </a:p>
          <a:p>
            <a:r>
              <a:rPr lang="ru-RU" dirty="0"/>
              <a:t> </a:t>
            </a:r>
            <a:r>
              <a:rPr lang="ru-RU" u="sng" dirty="0"/>
              <a:t>Мотивы ребенка</a:t>
            </a:r>
            <a:r>
              <a:rPr lang="ru-RU" dirty="0"/>
              <a:t>:</a:t>
            </a:r>
          </a:p>
          <a:p>
            <a:pPr>
              <a:buNone/>
            </a:pPr>
            <a:r>
              <a:rPr lang="ru-RU" dirty="0" smtClean="0"/>
              <a:t>-Потребность </a:t>
            </a:r>
            <a:r>
              <a:rPr lang="ru-RU" dirty="0"/>
              <a:t>в коммуникации.</a:t>
            </a:r>
          </a:p>
          <a:p>
            <a:pPr>
              <a:buNone/>
            </a:pPr>
            <a:r>
              <a:rPr lang="ru-RU" dirty="0" smtClean="0"/>
              <a:t>-Выполнение  </a:t>
            </a:r>
            <a:r>
              <a:rPr lang="ru-RU" dirty="0"/>
              <a:t>КТД для того, чтобы принимать участие в других делах.</a:t>
            </a:r>
          </a:p>
          <a:p>
            <a:pPr>
              <a:buNone/>
            </a:pPr>
            <a:r>
              <a:rPr lang="ru-RU" dirty="0" smtClean="0"/>
              <a:t>-Желание </a:t>
            </a:r>
            <a:r>
              <a:rPr lang="ru-RU" dirty="0" smtClean="0"/>
              <a:t>выиграть.</a:t>
            </a:r>
            <a:endParaRPr lang="ru-RU" dirty="0"/>
          </a:p>
          <a:p>
            <a:pPr>
              <a:buNone/>
            </a:pPr>
            <a:r>
              <a:rPr lang="ru-RU" dirty="0" smtClean="0"/>
              <a:t>-Интерес </a:t>
            </a:r>
            <a:r>
              <a:rPr lang="ru-RU" dirty="0"/>
              <a:t>в реализации своих </a:t>
            </a:r>
            <a:r>
              <a:rPr lang="ru-RU" dirty="0" smtClean="0"/>
              <a:t>способностей.</a:t>
            </a:r>
            <a:endParaRPr lang="ru-RU" dirty="0"/>
          </a:p>
          <a:p>
            <a:pPr>
              <a:buNone/>
            </a:pPr>
            <a:r>
              <a:rPr lang="ru-RU" dirty="0" smtClean="0"/>
              <a:t>-Осознание </a:t>
            </a:r>
            <a:r>
              <a:rPr lang="ru-RU" dirty="0"/>
              <a:t>развивающей роли КТД.</a:t>
            </a:r>
          </a:p>
          <a:p>
            <a:pPr>
              <a:buNone/>
            </a:pPr>
            <a:r>
              <a:rPr lang="ru-RU" dirty="0" smtClean="0"/>
              <a:t>-Осознание </a:t>
            </a:r>
            <a:r>
              <a:rPr lang="ru-RU" dirty="0"/>
              <a:t>социальной роли </a:t>
            </a:r>
            <a:r>
              <a:rPr lang="ru-RU" dirty="0" smtClean="0"/>
              <a:t>КТД.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Презентации по немецкому языку - Сетевая библиоте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71486"/>
            <a:ext cx="9144000" cy="6929486"/>
          </a:xfrm>
          <a:prstGeom prst="rect">
            <a:avLst/>
          </a:prstGeom>
          <a:noFill/>
        </p:spPr>
      </p:pic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3684954224"/>
              </p:ext>
            </p:extLst>
          </p:nvPr>
        </p:nvGraphicFramePr>
        <p:xfrm>
          <a:off x="0" y="260648"/>
          <a:ext cx="9144000" cy="6336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08064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</TotalTime>
  <Words>535</Words>
  <Application>Microsoft Office PowerPoint</Application>
  <PresentationFormat>Экран (4:3)</PresentationFormat>
  <Paragraphs>94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Calibri</vt:lpstr>
      <vt:lpstr>Times New Roman</vt:lpstr>
      <vt:lpstr>Wingdings</vt:lpstr>
      <vt:lpstr>Wingdings 2</vt:lpstr>
      <vt:lpstr>Тема Office</vt:lpstr>
      <vt:lpstr>   Технология коллективного творческого воспитания  Игоря  Петровича Иванова     </vt:lpstr>
      <vt:lpstr>Презентация PowerPoint</vt:lpstr>
      <vt:lpstr>Основными задачами КТД сейчас, в новых условиях, являются: </vt:lpstr>
      <vt:lpstr>В процессе КТД развиваются все стороны личности:  </vt:lpstr>
      <vt:lpstr>Виды  коллективных творческих дел. </vt:lpstr>
      <vt:lpstr>Стадии коллективного творческого дела. </vt:lpstr>
      <vt:lpstr> Пять условий педагогического успеха.</vt:lpstr>
      <vt:lpstr> Методика организации и проведения КТД.</vt:lpstr>
      <vt:lpstr>Презентация PowerPoint</vt:lpstr>
      <vt:lpstr>Презентация PowerPoint</vt:lpstr>
      <vt:lpstr>Организационные моменты КТД. </vt:lpstr>
      <vt:lpstr>Заключение </vt:lpstr>
      <vt:lpstr>Презентация PowerPoint</vt:lpstr>
      <vt:lpstr>Интернет – ресурсы.</vt:lpstr>
    </vt:vector>
  </TitlesOfParts>
  <Company>WolfishLair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Технология  коллективной творческой деятельности  </dc:title>
  <dc:creator>2011</dc:creator>
  <cp:lastModifiedBy>Voloha</cp:lastModifiedBy>
  <cp:revision>34</cp:revision>
  <dcterms:created xsi:type="dcterms:W3CDTF">2015-03-24T13:14:23Z</dcterms:created>
  <dcterms:modified xsi:type="dcterms:W3CDTF">2015-11-05T14:13:45Z</dcterms:modified>
</cp:coreProperties>
</file>