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710" autoAdjust="0"/>
  </p:normalViewPr>
  <p:slideViewPr>
    <p:cSldViewPr>
      <p:cViewPr varScale="1">
        <p:scale>
          <a:sx n="65" d="100"/>
          <a:sy n="65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91C6D-D504-4F94-BC27-B450A97EA195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5DA07-F3F2-4732-949E-DB00CA1AF0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DA07-F3F2-4732-949E-DB00CA1AF0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90972F9-476F-4635-A3D0-228C3BAB894C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E5D3E21-6662-4800-B6C4-E72590C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dirty="0" smtClean="0"/>
              <a:t>Тема урока:</a:t>
            </a:r>
            <a:br>
              <a:rPr lang="ru-RU" sz="7300" dirty="0" smtClean="0"/>
            </a:br>
            <a:r>
              <a:rPr lang="ru-RU" sz="7300" dirty="0" smtClean="0"/>
              <a:t>«Геометрическая прогрессия»</a:t>
            </a:r>
            <a:endParaRPr lang="ru-RU" sz="7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7088832" cy="158417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Бех</a:t>
            </a:r>
            <a:r>
              <a:rPr lang="ru-RU" sz="2400" dirty="0" smtClean="0">
                <a:solidFill>
                  <a:schemeClr val="bg1"/>
                </a:solidFill>
              </a:rPr>
              <a:t> Оксана Николаевна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Учитель </a:t>
            </a:r>
            <a:r>
              <a:rPr lang="ru-RU" sz="2400" dirty="0" err="1" smtClean="0">
                <a:solidFill>
                  <a:schemeClr val="bg1"/>
                </a:solidFill>
              </a:rPr>
              <a:t>метаматики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МБОУ СОШ № 24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Формула суммы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первых членов.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495256" cy="38116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268538" y="1916832"/>
          <a:ext cx="1866900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Формула" r:id="rId3" imgW="317160" imgH="228600" progId="Equation.3">
                  <p:embed/>
                </p:oleObj>
              </mc:Choice>
              <mc:Fallback>
                <p:oleObj name="Формула" r:id="rId3" imgW="3171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916832"/>
                        <a:ext cx="1866900" cy="1944216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924300" y="1916113"/>
          <a:ext cx="2592388" cy="1944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Формула" r:id="rId5" imgW="622080" imgH="444240" progId="Equation.3">
                  <p:embed/>
                </p:oleObj>
              </mc:Choice>
              <mc:Fallback>
                <p:oleObj name="Формула" r:id="rId5" imgW="6220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916113"/>
                        <a:ext cx="2592388" cy="194493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486916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548680"/>
            <a:ext cx="8062912" cy="1944216"/>
          </a:xfrm>
        </p:spPr>
        <p:txBody>
          <a:bodyPr>
            <a:noAutofit/>
          </a:bodyPr>
          <a:lstStyle/>
          <a:p>
            <a:pPr lvl="0" algn="l"/>
            <a:r>
              <a:rPr lang="ru-RU" sz="3600" dirty="0" smtClean="0"/>
              <a:t>Какая из данных последовательностей является геометрической прогрессией: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690888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ru-RU" sz="4800" dirty="0" smtClean="0">
                <a:solidFill>
                  <a:schemeClr val="bg1"/>
                </a:solidFill>
              </a:rPr>
              <a:t>А</a:t>
            </a:r>
            <a:r>
              <a:rPr lang="en-US" sz="4800" dirty="0" smtClean="0">
                <a:solidFill>
                  <a:schemeClr val="bg1"/>
                </a:solidFill>
              </a:rPr>
              <a:t> )  15; 3; 5; 1</a:t>
            </a:r>
            <a:endParaRPr lang="ru-RU" sz="48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4800" dirty="0" smtClean="0">
                <a:solidFill>
                  <a:schemeClr val="bg1"/>
                </a:solidFill>
              </a:rPr>
              <a:t>Б</a:t>
            </a:r>
            <a:r>
              <a:rPr lang="en-US" sz="4800" dirty="0" smtClean="0">
                <a:solidFill>
                  <a:schemeClr val="bg1"/>
                </a:solidFill>
              </a:rPr>
              <a:t>  )  2; 8; 16; 64</a:t>
            </a:r>
            <a:endParaRPr lang="ru-RU" sz="48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4800" dirty="0" smtClean="0">
                <a:solidFill>
                  <a:schemeClr val="bg1"/>
                </a:solidFill>
              </a:rPr>
              <a:t>В</a:t>
            </a:r>
            <a:r>
              <a:rPr lang="en-US" sz="4800" dirty="0" smtClean="0">
                <a:solidFill>
                  <a:schemeClr val="bg1"/>
                </a:solidFill>
              </a:rPr>
              <a:t>  )  </a:t>
            </a:r>
            <a:r>
              <a:rPr lang="ru-RU" sz="4800" dirty="0" smtClean="0">
                <a:solidFill>
                  <a:schemeClr val="bg1"/>
                </a:solidFill>
              </a:rPr>
              <a:t>1/4 </a:t>
            </a:r>
            <a:r>
              <a:rPr lang="en-US" sz="4800" dirty="0" smtClean="0">
                <a:solidFill>
                  <a:schemeClr val="bg1"/>
                </a:solidFill>
              </a:rPr>
              <a:t>; </a:t>
            </a:r>
            <a:r>
              <a:rPr lang="ru-RU" sz="4800" dirty="0" smtClean="0">
                <a:solidFill>
                  <a:schemeClr val="bg1"/>
                </a:solidFill>
              </a:rPr>
              <a:t>½</a:t>
            </a:r>
            <a:r>
              <a:rPr lang="en-US" sz="4800" dirty="0" smtClean="0">
                <a:solidFill>
                  <a:schemeClr val="bg1"/>
                </a:solidFill>
              </a:rPr>
              <a:t>; 1;  2</a:t>
            </a:r>
            <a:endParaRPr lang="ru-RU" sz="4800" dirty="0" smtClean="0">
              <a:solidFill>
                <a:schemeClr val="bg1"/>
              </a:solidFill>
            </a:endParaRPr>
          </a:p>
          <a:p>
            <a:pPr lvl="0" algn="l"/>
            <a:r>
              <a:rPr lang="ru-RU" sz="4800" dirty="0" smtClean="0">
                <a:solidFill>
                  <a:schemeClr val="bg1"/>
                </a:solidFill>
              </a:rPr>
              <a:t>Г</a:t>
            </a:r>
            <a:r>
              <a:rPr lang="en-US" sz="4800" dirty="0" smtClean="0">
                <a:solidFill>
                  <a:schemeClr val="bg1"/>
                </a:solidFill>
              </a:rPr>
              <a:t>  )  1/8</a:t>
            </a:r>
            <a:r>
              <a:rPr lang="ru-RU" sz="4800" dirty="0" smtClean="0">
                <a:solidFill>
                  <a:schemeClr val="bg1"/>
                </a:solidFill>
              </a:rPr>
              <a:t>;</a:t>
            </a:r>
            <a:r>
              <a:rPr lang="en-US" sz="4800" dirty="0" smtClean="0">
                <a:solidFill>
                  <a:schemeClr val="bg1"/>
                </a:solidFill>
              </a:rPr>
              <a:t>1/4</a:t>
            </a:r>
            <a:r>
              <a:rPr lang="ru-RU" sz="4800" dirty="0" smtClean="0">
                <a:solidFill>
                  <a:schemeClr val="bg1"/>
                </a:solidFill>
              </a:rPr>
              <a:t>  ;  1;  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l"/>
            <a:r>
              <a:rPr lang="ru-RU" dirty="0" smtClean="0"/>
              <a:t>Найдите </a:t>
            </a:r>
            <a:r>
              <a:rPr lang="en-US" dirty="0" smtClean="0"/>
              <a:t>b</a:t>
            </a:r>
            <a:r>
              <a:rPr lang="ru-RU" cap="small" baseline="-25000" dirty="0" smtClean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b</a:t>
            </a:r>
            <a:r>
              <a:rPr lang="ru-RU" sz="4800" cap="small" baseline="-25000" dirty="0" smtClean="0">
                <a:solidFill>
                  <a:schemeClr val="bg1"/>
                </a:solidFill>
              </a:rPr>
              <a:t>1</a:t>
            </a:r>
            <a:r>
              <a:rPr lang="ru-RU" sz="4800" dirty="0" smtClean="0">
                <a:solidFill>
                  <a:schemeClr val="bg1"/>
                </a:solidFill>
              </a:rPr>
              <a:t> = -1         </a:t>
            </a:r>
            <a:r>
              <a:rPr lang="en-US" sz="4800" dirty="0" smtClean="0">
                <a:solidFill>
                  <a:schemeClr val="bg1"/>
                </a:solidFill>
              </a:rPr>
              <a:t>q</a:t>
            </a:r>
            <a:r>
              <a:rPr lang="ru-RU" sz="4800" dirty="0" smtClean="0">
                <a:solidFill>
                  <a:schemeClr val="bg1"/>
                </a:solidFill>
              </a:rPr>
              <a:t>=2</a:t>
            </a:r>
          </a:p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b</a:t>
            </a:r>
            <a:r>
              <a:rPr lang="ru-RU" sz="4800" cap="small" baseline="-25000" dirty="0" smtClean="0">
                <a:solidFill>
                  <a:schemeClr val="bg1"/>
                </a:solidFill>
              </a:rPr>
              <a:t>2</a:t>
            </a:r>
            <a:r>
              <a:rPr lang="ru-RU" sz="4800" dirty="0" smtClean="0">
                <a:solidFill>
                  <a:schemeClr val="bg1"/>
                </a:solidFill>
              </a:rPr>
              <a:t>= -2          </a:t>
            </a:r>
            <a:r>
              <a:rPr lang="en-US" sz="4800" dirty="0" smtClean="0">
                <a:solidFill>
                  <a:schemeClr val="bg1"/>
                </a:solidFill>
              </a:rPr>
              <a:t>q</a:t>
            </a:r>
            <a:r>
              <a:rPr lang="ru-RU" sz="4800" dirty="0" smtClean="0">
                <a:solidFill>
                  <a:schemeClr val="bg1"/>
                </a:solidFill>
              </a:rPr>
              <a:t>= -4</a:t>
            </a:r>
          </a:p>
          <a:p>
            <a:pPr algn="l"/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ree-clipart-of-book.jpg"/>
          <p:cNvPicPr>
            <a:picLocks noChangeAspect="1"/>
          </p:cNvPicPr>
          <p:nvPr/>
        </p:nvPicPr>
        <p:blipFill>
          <a:blip r:embed="rId2" cstate="print">
            <a:lum bright="-25000" contrast="-29000"/>
          </a:blip>
          <a:stretch>
            <a:fillRect/>
          </a:stretch>
        </p:blipFill>
        <p:spPr>
          <a:xfrm>
            <a:off x="6574461" y="4653136"/>
            <a:ext cx="2318019" cy="1995244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465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Закончился 20 век.</a:t>
            </a:r>
            <a:br>
              <a:rPr lang="ru-RU" sz="2800" dirty="0" smtClean="0"/>
            </a:br>
            <a:r>
              <a:rPr lang="ru-RU" sz="2800" dirty="0" smtClean="0"/>
              <a:t>		Куда стремится человек?</a:t>
            </a:r>
            <a:br>
              <a:rPr lang="ru-RU" sz="2800" dirty="0" smtClean="0"/>
            </a:br>
            <a:r>
              <a:rPr lang="ru-RU" sz="2800" dirty="0" smtClean="0"/>
              <a:t>		Изучены и космос и моря, </a:t>
            </a:r>
            <a:br>
              <a:rPr lang="ru-RU" sz="2800" dirty="0" smtClean="0"/>
            </a:br>
            <a:r>
              <a:rPr lang="ru-RU" sz="2800" dirty="0" smtClean="0"/>
              <a:t>		Строенье звезд и вся Земля.</a:t>
            </a:r>
            <a:br>
              <a:rPr lang="ru-RU" sz="2800" dirty="0" smtClean="0"/>
            </a:br>
            <a:r>
              <a:rPr lang="ru-RU" sz="2800" dirty="0" smtClean="0"/>
              <a:t>		Но математиков зовет</a:t>
            </a:r>
            <a:br>
              <a:rPr lang="ru-RU" sz="2800" dirty="0" smtClean="0"/>
            </a:br>
            <a:r>
              <a:rPr lang="ru-RU" sz="2800" dirty="0" smtClean="0"/>
              <a:t>		Известный лозунг:</a:t>
            </a:r>
            <a:br>
              <a:rPr lang="ru-RU" sz="2800" dirty="0" smtClean="0"/>
            </a:br>
            <a:r>
              <a:rPr lang="ru-RU" sz="2800" dirty="0" smtClean="0"/>
              <a:t>		«</a:t>
            </a:r>
            <a:r>
              <a:rPr lang="ru-RU" sz="2800" dirty="0" err="1" smtClean="0"/>
              <a:t>Прогрессио</a:t>
            </a:r>
            <a:r>
              <a:rPr lang="ru-RU" sz="2800" dirty="0" smtClean="0"/>
              <a:t> – движение вперед».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753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</a:t>
            </a:r>
            <a:r>
              <a:rPr lang="en-US" dirty="0" smtClean="0">
                <a:latin typeface="Times New Romance" pitchFamily="2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Закрепить нахождение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dirty="0" smtClean="0"/>
              <a:t>-го члена геометрической прогрессии.</a:t>
            </a:r>
            <a:br>
              <a:rPr lang="ru-RU" dirty="0" smtClean="0"/>
            </a:br>
            <a:r>
              <a:rPr lang="ru-RU" dirty="0" smtClean="0"/>
              <a:t>Уметь находить сумму первых </a:t>
            </a:r>
            <a:r>
              <a:rPr lang="en-US" i="1" dirty="0" smtClean="0"/>
              <a:t>n</a:t>
            </a:r>
            <a:r>
              <a:rPr lang="ru-RU" dirty="0" smtClean="0"/>
              <a:t> членов геометрической прогрессии.</a:t>
            </a:r>
            <a:br>
              <a:rPr lang="ru-RU" dirty="0" smtClean="0"/>
            </a:br>
            <a:r>
              <a:rPr lang="ru-RU" dirty="0" smtClean="0"/>
              <a:t>Воспитывать интерес к математике.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969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Сегодня  вам кажется, что знание геометрической прогрессий вам в жизни не пригодится, но, к сожалению это не так. Вот послушайте, в какое нелепое положение попал даже правитель государства, не знающий геометрическую прогрессию.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Documents"/>
          <p:cNvSpPr>
            <a:spLocks noEditPoints="1" noChangeArrowheads="1"/>
          </p:cNvSpPr>
          <p:nvPr/>
        </p:nvSpPr>
        <p:spPr bwMode="auto">
          <a:xfrm>
            <a:off x="467544" y="188640"/>
            <a:ext cx="8496944" cy="6264696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052736"/>
            <a:ext cx="5616624" cy="4536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solidFill>
                  <a:schemeClr val="bg1"/>
                </a:solidFill>
              </a:rPr>
              <a:t>Индийский царь Шерам позвал к себе изобретателя Шахматной игры, своего подданного Сету и предложил самому выбрать награду за создание интересной и мудрой игры. Сета, издеваясь над царем, потребовал за первую клетку шахматной доски - 1 зерно, за вторую - 2 зерна, за третью – 4 зерна и т.д.  Образованный царь приказал выдать такую «скромную» награду. Однако, оказалось, что царь не в состоянии выполнить желание Сеты, так как нужно было выдать количество зерен, равное сумме геометрической прогрессии: 1; 2; 22; 23; …; 263.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S</a:t>
            </a:r>
            <a:r>
              <a:rPr lang="ru-RU" sz="1800" baseline="-25000" dirty="0" smtClean="0">
                <a:solidFill>
                  <a:schemeClr val="bg1"/>
                </a:solidFill>
              </a:rPr>
              <a:t>64 </a:t>
            </a:r>
            <a:r>
              <a:rPr lang="ru-RU" sz="1800" dirty="0" smtClean="0">
                <a:solidFill>
                  <a:schemeClr val="bg1"/>
                </a:solidFill>
              </a:rPr>
              <a:t> =  2</a:t>
            </a:r>
            <a:r>
              <a:rPr lang="ru-RU" sz="1800" baseline="30000" dirty="0" smtClean="0">
                <a:solidFill>
                  <a:schemeClr val="bg1"/>
                </a:solidFill>
              </a:rPr>
              <a:t>64</a:t>
            </a:r>
            <a:r>
              <a:rPr lang="ru-RU" sz="1800" dirty="0" smtClean="0">
                <a:solidFill>
                  <a:schemeClr val="bg1"/>
                </a:solidFill>
              </a:rPr>
              <a:t> - 1 = 18 446 744 073 709 551 615, т.е. 18 квинтильонов 446 квадрильонов 744 триллиона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073 биллиона 709 миллионов 551 тысяча 615.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Такое количество зерен пшеницы можно собрать лишь с площади в 2000 раз большей поверхности Земли.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140968"/>
            <a:ext cx="4104468" cy="17281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Геометрической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прогрессией называется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143328" cy="4171728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3200" dirty="0" smtClean="0"/>
              <a:t>числовая последовательность</a:t>
            </a:r>
          </a:p>
          <a:p>
            <a:pPr>
              <a:lnSpc>
                <a:spcPct val="90000"/>
              </a:lnSpc>
            </a:pPr>
            <a:r>
              <a:rPr lang="ru-RU" sz="3200" dirty="0" smtClean="0"/>
              <a:t>, если для всех натуральных   </a:t>
            </a:r>
            <a:r>
              <a:rPr lang="en-US" sz="3200" dirty="0" smtClean="0"/>
              <a:t>n</a:t>
            </a:r>
            <a:r>
              <a:rPr lang="ru-RU" sz="3200" dirty="0" smtClean="0"/>
              <a:t> выполняется равенство</a:t>
            </a: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            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                 </a:t>
            </a:r>
            <a:r>
              <a:rPr lang="en-US" sz="3900" dirty="0" smtClean="0">
                <a:solidFill>
                  <a:schemeClr val="bg1"/>
                </a:solidFill>
              </a:rPr>
              <a:t>b</a:t>
            </a:r>
            <a:r>
              <a:rPr lang="en-US" sz="3900" baseline="-25000" dirty="0" smtClean="0">
                <a:solidFill>
                  <a:schemeClr val="bg1"/>
                </a:solidFill>
              </a:rPr>
              <a:t>n+1</a:t>
            </a:r>
            <a:r>
              <a:rPr lang="en-US" sz="3900" dirty="0" smtClean="0">
                <a:solidFill>
                  <a:schemeClr val="bg1"/>
                </a:solidFill>
              </a:rPr>
              <a:t>=</a:t>
            </a:r>
            <a:r>
              <a:rPr lang="en-US" sz="3900" dirty="0" err="1" smtClean="0">
                <a:solidFill>
                  <a:schemeClr val="bg1"/>
                </a:solidFill>
              </a:rPr>
              <a:t>b</a:t>
            </a:r>
            <a:r>
              <a:rPr lang="en-US" sz="39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3900" dirty="0" smtClean="0">
                <a:solidFill>
                  <a:schemeClr val="bg1"/>
                </a:solidFill>
              </a:rPr>
              <a:t>*q</a:t>
            </a:r>
            <a:endParaRPr lang="ru-RU" sz="3900" baseline="-25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ru-RU" sz="3200" dirty="0" smtClean="0"/>
              <a:t>где </a:t>
            </a:r>
            <a:r>
              <a:rPr lang="en-US" sz="3200" dirty="0" smtClean="0"/>
              <a:t>q</a:t>
            </a:r>
            <a:r>
              <a:rPr lang="ru-RU" sz="3200" dirty="0" smtClean="0"/>
              <a:t> - некоторое число.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– знаменатель геометрической прогрессии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719392" cy="46037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2420888"/>
            <a:ext cx="6192688" cy="3287007"/>
          </a:xfrm>
          <a:prstGeom prst="rect">
            <a:avLst/>
          </a:prstGeom>
          <a:noFill/>
        </p:spPr>
      </p:pic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699792" y="3303588"/>
          <a:ext cx="3456533" cy="199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4" imgW="457200" imgH="279360" progId="Equation.3">
                  <p:embed/>
                </p:oleObj>
              </mc:Choice>
              <mc:Fallback>
                <p:oleObj name="Формула" r:id="rId4" imgW="4572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303588"/>
                        <a:ext cx="3456533" cy="1997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ocument"/>
          <p:cNvSpPr>
            <a:spLocks noEditPoints="1" noChangeArrowheads="1"/>
          </p:cNvSpPr>
          <p:nvPr/>
        </p:nvSpPr>
        <p:spPr bwMode="auto">
          <a:xfrm>
            <a:off x="1475656" y="1772816"/>
            <a:ext cx="6192688" cy="482453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 определению геометрической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прогрессии: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</a:t>
            </a:r>
            <a:endParaRPr lang="ru-RU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779912" y="2127985"/>
          <a:ext cx="1872208" cy="652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3" imgW="622080" imgH="215640" progId="Equation.3">
                  <p:embed/>
                </p:oleObj>
              </mc:Choice>
              <mc:Fallback>
                <p:oleObj name="Формула" r:id="rId3" imgW="6220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127985"/>
                        <a:ext cx="1872208" cy="652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483768" y="2924944"/>
          <a:ext cx="47525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5" imgW="2145960" imgH="241200" progId="Equation.3">
                  <p:embed/>
                </p:oleObj>
              </mc:Choice>
              <mc:Fallback>
                <p:oleObj name="Формула" r:id="rId5" imgW="21459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924944"/>
                        <a:ext cx="475252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907704" y="3789040"/>
          <a:ext cx="568863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7" imgW="2209680" imgH="241200" progId="Equation.3">
                  <p:embed/>
                </p:oleObj>
              </mc:Choice>
              <mc:Fallback>
                <p:oleObj name="Формула" r:id="rId7" imgW="22096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789040"/>
                        <a:ext cx="568863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203848" y="5301208"/>
          <a:ext cx="3528392" cy="1011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9" imgW="774360" imgH="241200" progId="Equation.3">
                  <p:embed/>
                </p:oleObj>
              </mc:Choice>
              <mc:Fallback>
                <p:oleObj name="Формула" r:id="rId9" imgW="7743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301208"/>
                        <a:ext cx="3528392" cy="101113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Свойство геометрической прогрессии: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567264" cy="3451648"/>
          </a:xfrm>
        </p:spPr>
        <p:txBody>
          <a:bodyPr/>
          <a:lstStyle/>
          <a:p>
            <a:r>
              <a:rPr lang="ru-RU" sz="3200" dirty="0" smtClean="0"/>
              <a:t>Каждый член геометрической прогрессии, начиная со второго, равен среднему геометрическому двух соседних с ним членов.</a:t>
            </a:r>
            <a:endParaRPr lang="en-US" sz="3200" dirty="0" smtClean="0"/>
          </a:p>
          <a:p>
            <a:endParaRPr lang="en-US" sz="3200" dirty="0" smtClean="0"/>
          </a:p>
          <a:p>
            <a:endParaRPr lang="ru-RU" sz="3200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1234860" y="4509120"/>
          <a:ext cx="6072403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3" imgW="977760" imgH="266400" progId="Equation.3">
                  <p:embed/>
                </p:oleObj>
              </mc:Choice>
              <mc:Fallback>
                <p:oleObj name="Формула" r:id="rId3" imgW="977760" imgH="266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860" y="4509120"/>
                        <a:ext cx="6072403" cy="18002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161</TotalTime>
  <Words>176</Words>
  <Application>Microsoft Office PowerPoint</Application>
  <PresentationFormat>Экран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Яркая</vt:lpstr>
      <vt:lpstr>Формула</vt:lpstr>
      <vt:lpstr>    Тема урока: «Геометрическая прогрессия»</vt:lpstr>
      <vt:lpstr>              Закончился 20 век.   Куда стремится человек?   Изучены и космос и моря,    Строенье звезд и вся Земля.   Но математиков зовет   Известный лозунг:   «Прогрессио – движение вперед».  </vt:lpstr>
      <vt:lpstr>Цель: Закрепить нахождение n-го члена геометрической прогрессии. Уметь находить сумму первых n членов геометрической прогрессии. Воспитывать интерес к математике. </vt:lpstr>
      <vt:lpstr>Сегодня  вам кажется, что знание геометрической прогрессий вам в жизни не пригодится, но, к сожалению это не так. Вот послушайте, в какое нелепое положение попал даже правитель государства, не знающий геометрическую прогрессию.</vt:lpstr>
      <vt:lpstr> Индийский царь Шерам позвал к себе изобретателя Шахматной игры, своего подданного Сету и предложил самому выбрать награду за создание интересной и мудрой игры. Сета, издеваясь над царем, потребовал за первую клетку шахматной доски - 1 зерно, за вторую - 2 зерна, за третью – 4 зерна и т.д.  Образованный царь приказал выдать такую «скромную» награду. Однако, оказалось, что царь не в состоянии выполнить желание Сеты, так как нужно было выдать количество зерен, равное сумме геометрической прогрессии: 1; 2; 22; 23; …; 263. S64  =  264 - 1 = 18 446 744 073 709 551 615, т.е. 18 квинтильонов 446 квадрильонов 744 триллиона 073 биллиона 709 миллионов 551 тысяча 615. Такое количество зерен пшеницы можно собрать лишь с площади в 2000 раз большей поверхности Земли.</vt:lpstr>
      <vt:lpstr>Геометрической прогрессией называется</vt:lpstr>
      <vt:lpstr> q – знаменатель геометрической прогрессии </vt:lpstr>
      <vt:lpstr>По определению геометрической прогрессии:</vt:lpstr>
      <vt:lpstr>Свойство геометрической прогрессии: </vt:lpstr>
      <vt:lpstr>Формула суммы n первых членов.</vt:lpstr>
      <vt:lpstr>Какая из данных последовательностей является геометрической прогрессией: </vt:lpstr>
      <vt:lpstr>Найдите b3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«Геометрическая прогрессия»</dc:title>
  <dc:creator>ЛЕНКА</dc:creator>
  <cp:lastModifiedBy>Анжелика</cp:lastModifiedBy>
  <cp:revision>18</cp:revision>
  <dcterms:created xsi:type="dcterms:W3CDTF">2012-10-29T07:49:29Z</dcterms:created>
  <dcterms:modified xsi:type="dcterms:W3CDTF">2015-12-05T18:13:33Z</dcterms:modified>
</cp:coreProperties>
</file>