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7.xml" ContentType="application/vnd.openxmlformats-officedocument.themeOverrid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8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Override9.xml" ContentType="application/vnd.openxmlformats-officedocument.themeOverrid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Override10.xml" ContentType="application/vnd.openxmlformats-officedocument.themeOverrid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Override11.xml" ContentType="application/vnd.openxmlformats-officedocument.themeOverrid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Override12.xml" ContentType="application/vnd.openxmlformats-officedocument.themeOverrid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Override13.xml" ContentType="application/vnd.openxmlformats-officedocument.themeOverrid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Override14.xml" ContentType="application/vnd.openxmlformats-officedocument.themeOverrid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heme/themeOverride15.xml" ContentType="application/vnd.openxmlformats-officedocument.themeOverrid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theme/themeOverride16.xml" ContentType="application/vnd.openxmlformats-officedocument.themeOverrid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theme/themeOverride17.xml" ContentType="application/vnd.openxmlformats-officedocument.themeOverrid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theme/themeOverride18.xml" ContentType="application/vnd.openxmlformats-officedocument.themeOverrid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theme/themeOverride19.xml" ContentType="application/vnd.openxmlformats-officedocument.themeOverrid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theme/themeOverride20.xml" ContentType="application/vnd.openxmlformats-officedocument.themeOverrid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theme/themeOverride21.xml" ContentType="application/vnd.openxmlformats-officedocument.themeOverrid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theme/themeOverride22.xml" ContentType="application/vnd.openxmlformats-officedocument.themeOverride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3.xml" ContentType="application/vnd.openxmlformats-officedocument.theme+xml"/>
  <Override PartName="/ppt/theme/themeOverride23.xml" ContentType="application/vnd.openxmlformats-officedocument.themeOverride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4.xml" ContentType="application/vnd.openxmlformats-officedocument.theme+xml"/>
  <Override PartName="/ppt/theme/themeOverride24.xml" ContentType="application/vnd.openxmlformats-officedocument.themeOverrid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theme/theme25.xml" ContentType="application/vnd.openxmlformats-officedocument.theme+xml"/>
  <Override PartName="/ppt/theme/themeOverride25.xml" ContentType="application/vnd.openxmlformats-officedocument.themeOverride+xml"/>
  <Override PartName="/ppt/theme/theme2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16" r:id="rId13"/>
    <p:sldMasterId id="2147483828" r:id="rId14"/>
    <p:sldMasterId id="2147483840" r:id="rId15"/>
    <p:sldMasterId id="2147483852" r:id="rId16"/>
    <p:sldMasterId id="2147483864" r:id="rId17"/>
    <p:sldMasterId id="2147483876" r:id="rId18"/>
    <p:sldMasterId id="2147483888" r:id="rId19"/>
    <p:sldMasterId id="2147483900" r:id="rId20"/>
    <p:sldMasterId id="2147483912" r:id="rId21"/>
    <p:sldMasterId id="2147483924" r:id="rId22"/>
    <p:sldMasterId id="2147483936" r:id="rId23"/>
    <p:sldMasterId id="2147483948" r:id="rId24"/>
    <p:sldMasterId id="2147483960" r:id="rId25"/>
  </p:sldMasterIdLst>
  <p:notesMasterIdLst>
    <p:notesMasterId r:id="rId51"/>
  </p:notesMasterIdLst>
  <p:sldIdLst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275" r:id="rId42"/>
    <p:sldId id="276" r:id="rId43"/>
    <p:sldId id="277" r:id="rId44"/>
    <p:sldId id="278" r:id="rId45"/>
    <p:sldId id="279" r:id="rId46"/>
    <p:sldId id="280" r:id="rId47"/>
    <p:sldId id="281" r:id="rId48"/>
    <p:sldId id="282" r:id="rId49"/>
    <p:sldId id="283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8" autoAdjust="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1.xml"/><Relationship Id="rId39" Type="http://schemas.openxmlformats.org/officeDocument/2006/relationships/slide" Target="slides/slide14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9.xml"/><Relationship Id="rId42" Type="http://schemas.openxmlformats.org/officeDocument/2006/relationships/slide" Target="slides/slide17.xml"/><Relationship Id="rId47" Type="http://schemas.openxmlformats.org/officeDocument/2006/relationships/slide" Target="slides/slide22.xml"/><Relationship Id="rId50" Type="http://schemas.openxmlformats.org/officeDocument/2006/relationships/slide" Target="slides/slide25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8.xml"/><Relationship Id="rId38" Type="http://schemas.openxmlformats.org/officeDocument/2006/relationships/slide" Target="slides/slide13.xml"/><Relationship Id="rId46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4.xml"/><Relationship Id="rId41" Type="http://schemas.openxmlformats.org/officeDocument/2006/relationships/slide" Target="slides/slide16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7.xml"/><Relationship Id="rId37" Type="http://schemas.openxmlformats.org/officeDocument/2006/relationships/slide" Target="slides/slide12.xml"/><Relationship Id="rId40" Type="http://schemas.openxmlformats.org/officeDocument/2006/relationships/slide" Target="slides/slide15.xml"/><Relationship Id="rId45" Type="http://schemas.openxmlformats.org/officeDocument/2006/relationships/slide" Target="slides/slide2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3.xml"/><Relationship Id="rId36" Type="http://schemas.openxmlformats.org/officeDocument/2006/relationships/slide" Target="slides/slide11.xml"/><Relationship Id="rId49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6.xml"/><Relationship Id="rId44" Type="http://schemas.openxmlformats.org/officeDocument/2006/relationships/slide" Target="slides/slide19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slide" Target="slides/slide10.xml"/><Relationship Id="rId43" Type="http://schemas.openxmlformats.org/officeDocument/2006/relationships/slide" Target="slides/slide18.xml"/><Relationship Id="rId48" Type="http://schemas.openxmlformats.org/officeDocument/2006/relationships/slide" Target="slides/slide23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127A8-EC42-4B10-818C-328FE714FA77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52EAF-3EC6-4453-ACD4-D1DE26482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9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B9E357-C48D-4FB0-B91E-6B16670033B7}" type="slidenum">
              <a:rPr lang="ru-RU">
                <a:solidFill>
                  <a:prstClr val="black"/>
                </a:solidFill>
              </a:rPr>
              <a:pPr eaLnBrk="1" hangingPunct="1"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8.xml"/><Relationship Id="rId1" Type="http://schemas.openxmlformats.org/officeDocument/2006/relationships/themeOverride" Target="../theme/themeOverride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9.xml"/><Relationship Id="rId1" Type="http://schemas.openxmlformats.org/officeDocument/2006/relationships/themeOverride" Target="../theme/themeOverride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0.xml"/><Relationship Id="rId1" Type="http://schemas.openxmlformats.org/officeDocument/2006/relationships/themeOverride" Target="../theme/themeOverride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1.xml"/><Relationship Id="rId1" Type="http://schemas.openxmlformats.org/officeDocument/2006/relationships/themeOverride" Target="../theme/themeOverride2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2.xml"/><Relationship Id="rId1" Type="http://schemas.openxmlformats.org/officeDocument/2006/relationships/themeOverride" Target="../theme/themeOverride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3.xml"/><Relationship Id="rId1" Type="http://schemas.openxmlformats.org/officeDocument/2006/relationships/themeOverride" Target="../theme/themeOverride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4.xml"/><Relationship Id="rId1" Type="http://schemas.openxmlformats.org/officeDocument/2006/relationships/themeOverride" Target="../theme/themeOverride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5.xml"/><Relationship Id="rId1" Type="http://schemas.openxmlformats.org/officeDocument/2006/relationships/themeOverride" Target="../theme/themeOverride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53230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189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9797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4064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26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3450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1938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9042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0321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0998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59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98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4480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7580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03049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585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50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718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022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4357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1757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5156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4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129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4356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0367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33495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1382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09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9111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2095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9404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6786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00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3118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17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9143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8217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6983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3406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06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183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994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0981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49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14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2117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987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862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49455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6274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2018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79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55775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5232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43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1763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1145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6621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59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205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2472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80546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61637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98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6138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8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7830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328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7191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3375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94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7380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26754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4459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4578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64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99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9861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1544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8686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8369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62034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64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4230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0543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020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6186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87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9598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5360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56341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3511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39684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8839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92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6543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7609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6758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68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7345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67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3011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6342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5865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6102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348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843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7092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7798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260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9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90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85032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43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25837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6555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5234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79572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3239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29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87926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59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8311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257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638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15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03481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6270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9671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885959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6991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72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70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96830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2347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32050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90414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84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16802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67597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5248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5953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39884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52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72209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38378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19627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0699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70197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08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6747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92479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0766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09241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13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20878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7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63715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1535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07351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12193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48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60362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32823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88724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5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03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64049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8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77688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72033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44223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00534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72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32823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00749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18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68088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9575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0244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51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19698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08371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1114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49265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357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833356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81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27846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50598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02253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3657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17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90376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59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996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3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993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6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560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699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2938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409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06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643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913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3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647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19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423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91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9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601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1198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242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7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9241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7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204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425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658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2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75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247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88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8442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532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75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540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516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221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926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57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46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469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281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6644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585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60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3672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176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06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201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34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063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033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2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424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7768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4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8004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06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56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836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0599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916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5001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89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128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250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1C67F1-78D7-406C-B810-D468A8BD02A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704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90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D764-FFAA-466A-9446-0AB71C8EFFF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0931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BE1A69-8447-4D54-AAE4-0F2710CDFA3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13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A7BA-A7DB-4DA0-B69D-0CB4650EDC62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741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EA83-708F-4C3D-9A19-8D6B0359DA0C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8814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2437-6BE5-485D-BCC3-1DCB27C15BB5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049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F27D-05F2-448E-A958-008944FC941D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0281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E10C-B381-476D-9A48-5471CEB763DA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5154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CA709-697C-4DFD-AC89-990D701EBD6C}" type="slidenum">
              <a:rPr lang="ru-RU" alt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29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5097-8965-46BC-B81A-74E8C6ACFB87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49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7A1A0F-5034-4962-BEEB-0703F3F54618}" type="slidenum">
              <a:rPr lang="ru-RU" altLang="en-US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8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87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5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9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1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7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3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6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8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3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9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7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1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2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0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5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7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9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68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7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2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CF9A0B-4F1F-4D6A-AD46-E9C9E390054B}" type="slidenum">
              <a:rPr lang="ru-RU" altLang="en-US">
                <a:solidFill>
                  <a:srgbClr val="B13F9A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B13F9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7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533400"/>
            <a:ext cx="5400466" cy="28681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Калькуляционная</a:t>
            </a:r>
            <a:br>
              <a:rPr lang="ru-RU" dirty="0" smtClean="0"/>
            </a:br>
            <a:r>
              <a:rPr lang="ru-RU" dirty="0" smtClean="0"/>
              <a:t>карточка </a:t>
            </a:r>
            <a:endParaRPr lang="ru-RU" dirty="0"/>
          </a:p>
        </p:txBody>
      </p:sp>
      <p:sp>
        <p:nvSpPr>
          <p:cNvPr id="245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Тесто заварное</a:t>
            </a:r>
          </a:p>
        </p:txBody>
      </p:sp>
    </p:spTree>
    <p:extLst>
      <p:ext uri="{BB962C8B-B14F-4D97-AF65-F5344CB8AC3E}">
        <p14:creationId xmlns:p14="http://schemas.microsoft.com/office/powerpoint/2010/main" val="2917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148,2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4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148,2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5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148,2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6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148,2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148,2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1078,0</a:t>
                      </a: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8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148,2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1078,0</a:t>
                      </a: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1341,1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1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148,2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0,9</a:t>
                      </a: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1078,0</a:t>
                      </a: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1341,1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134,11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83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 задача 1.</a:t>
            </a:r>
            <a:endParaRPr lang="ru-RU" sz="2800" dirty="0"/>
          </a:p>
        </p:txBody>
      </p:sp>
      <p:sp>
        <p:nvSpPr>
          <p:cNvPr id="41987" name="Прямоугольник 2"/>
          <p:cNvSpPr>
            <a:spLocks noChangeArrowheads="1"/>
          </p:cNvSpPr>
          <p:nvPr/>
        </p:nvSpPr>
        <p:spPr bwMode="auto">
          <a:xfrm>
            <a:off x="2286000" y="2690813"/>
            <a:ext cx="457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988" name="Прямоугольник 4"/>
          <p:cNvSpPr>
            <a:spLocks noChangeArrowheads="1"/>
          </p:cNvSpPr>
          <p:nvPr/>
        </p:nvSpPr>
        <p:spPr bwMode="auto">
          <a:xfrm>
            <a:off x="928688" y="1071563"/>
            <a:ext cx="65008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prstClr val="black"/>
                </a:solidFill>
                <a:latin typeface="Arial" charset="0"/>
              </a:rPr>
              <a:t>Вычислить необходимое количество маргарина для приготовления 13  пирожных эклер, если известно, что для приготовления 100 шт пирожных понадобится 2280 гр маргарина.</a:t>
            </a:r>
          </a:p>
        </p:txBody>
      </p:sp>
    </p:spTree>
    <p:extLst>
      <p:ext uri="{BB962C8B-B14F-4D97-AF65-F5344CB8AC3E}">
        <p14:creationId xmlns:p14="http://schemas.microsoft.com/office/powerpoint/2010/main" val="15922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задача 2.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43011" name="Прямоугольник 2"/>
          <p:cNvSpPr>
            <a:spLocks noChangeArrowheads="1"/>
          </p:cNvSpPr>
          <p:nvPr/>
        </p:nvSpPr>
        <p:spPr bwMode="auto">
          <a:xfrm>
            <a:off x="1000125" y="1500188"/>
            <a:ext cx="65008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prstClr val="black"/>
                </a:solidFill>
                <a:latin typeface="Arial" charset="0"/>
              </a:rPr>
              <a:t>Вычислить необходимое количество яиц для приготовления 13  пирожных эклер, если известно, что для приготовления 100 шт пирожных понадобится 196  яиц.</a:t>
            </a:r>
          </a:p>
        </p:txBody>
      </p:sp>
    </p:spTree>
    <p:extLst>
      <p:ext uri="{BB962C8B-B14F-4D97-AF65-F5344CB8AC3E}">
        <p14:creationId xmlns:p14="http://schemas.microsoft.com/office/powerpoint/2010/main" val="806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2581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</a:tr>
              <a:tr h="968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</a:tr>
              <a:tr h="1682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5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92869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Карточки-задания</a:t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 «заварное тесто и изделия из него»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6686550" cy="15716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dirty="0" smtClean="0"/>
              <a:t>1.Рассчитать количество маргарина  для приготовления 15 шт. пирожного эклер из заварного теста, если для приготовления 100 </a:t>
            </a:r>
            <a:r>
              <a:rPr lang="ru-RU" dirty="0" err="1" smtClean="0"/>
              <a:t>шт</a:t>
            </a:r>
            <a:r>
              <a:rPr lang="ru-RU" dirty="0" smtClean="0"/>
              <a:t> пирожных требуется 2280 </a:t>
            </a:r>
            <a:r>
              <a:rPr lang="ru-RU" dirty="0" err="1" smtClean="0"/>
              <a:t>гр</a:t>
            </a:r>
            <a:r>
              <a:rPr lang="ru-RU" dirty="0" smtClean="0"/>
              <a:t> маргарина.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8688" y="2714625"/>
            <a:ext cx="6770687" cy="34115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r>
              <a:rPr lang="ru-RU" sz="2400" dirty="0" smtClean="0"/>
              <a:t>Решение: пусть 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err="1" smtClean="0"/>
              <a:t>гр</a:t>
            </a:r>
            <a:r>
              <a:rPr lang="ru-RU" sz="2400" dirty="0" smtClean="0"/>
              <a:t> маргарина надо для приготовления 15 </a:t>
            </a:r>
            <a:r>
              <a:rPr lang="ru-RU" sz="2400" dirty="0" err="1" smtClean="0"/>
              <a:t>шт</a:t>
            </a:r>
            <a:r>
              <a:rPr lang="ru-RU" sz="2400" dirty="0" smtClean="0"/>
              <a:t> пирожных.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        тогда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       100 </a:t>
            </a:r>
            <a:r>
              <a:rPr lang="ru-RU" sz="2400" dirty="0" err="1" smtClean="0"/>
              <a:t>шт</a:t>
            </a:r>
            <a:r>
              <a:rPr lang="ru-RU" sz="2400" dirty="0" smtClean="0"/>
              <a:t> --------2280 </a:t>
            </a:r>
            <a:r>
              <a:rPr lang="ru-RU" sz="2400" dirty="0" err="1" smtClean="0"/>
              <a:t>гр</a:t>
            </a:r>
            <a:endParaRPr lang="ru-RU" sz="24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        15 </a:t>
            </a:r>
            <a:r>
              <a:rPr lang="ru-RU" sz="2400" dirty="0" err="1" smtClean="0"/>
              <a:t>шт</a:t>
            </a:r>
            <a:r>
              <a:rPr lang="ru-RU" sz="2400" dirty="0" smtClean="0"/>
              <a:t>  -------- </a:t>
            </a:r>
            <a:r>
              <a:rPr lang="ru-RU" sz="2400" dirty="0" err="1" smtClean="0"/>
              <a:t>х</a:t>
            </a:r>
            <a:r>
              <a:rPr lang="ru-RU" sz="2400" dirty="0" smtClean="0"/>
              <a:t> </a:t>
            </a:r>
            <a:r>
              <a:rPr lang="ru-RU" sz="2400" dirty="0" err="1" smtClean="0"/>
              <a:t>гр</a:t>
            </a:r>
            <a:endParaRPr lang="ru-RU" sz="24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Применяя основное свойство пропорции, получим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100х = 2280 * 15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 </a:t>
            </a:r>
            <a:r>
              <a:rPr lang="ru-RU" sz="2400" dirty="0" err="1" smtClean="0"/>
              <a:t>х</a:t>
            </a:r>
            <a:r>
              <a:rPr lang="ru-RU" sz="2400" dirty="0" smtClean="0"/>
              <a:t> =2280*15 / 100=342 </a:t>
            </a:r>
            <a:r>
              <a:rPr lang="ru-RU" sz="2400" dirty="0" err="1" smtClean="0"/>
              <a:t>гр</a:t>
            </a:r>
            <a:r>
              <a:rPr lang="ru-RU" sz="2400" dirty="0" smtClean="0"/>
              <a:t>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                                     Ответ: 342 </a:t>
            </a:r>
            <a:r>
              <a:rPr lang="ru-RU" sz="2400" dirty="0" err="1" smtClean="0"/>
              <a:t>гр</a:t>
            </a:r>
            <a:r>
              <a:rPr lang="ru-RU" sz="2400" dirty="0" smtClean="0"/>
              <a:t> маргарина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9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92869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Карточки-задания</a:t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 «заварное тесто и изделия из него»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6757988" cy="17145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2. </a:t>
            </a:r>
            <a:r>
              <a:rPr lang="ru-RU" sz="3100" dirty="0" smtClean="0"/>
              <a:t>Рассчитать  сколько штук яиц потребуется для приготовления 25 штук пирожное «эклер», если для приготовления 100 </a:t>
            </a:r>
            <a:r>
              <a:rPr lang="ru-RU" sz="3100" dirty="0" err="1" smtClean="0"/>
              <a:t>шт</a:t>
            </a:r>
            <a:r>
              <a:rPr lang="ru-RU" sz="3100" dirty="0" smtClean="0"/>
              <a:t> пирожных надо 786 </a:t>
            </a:r>
            <a:r>
              <a:rPr lang="ru-RU" sz="3100" dirty="0" err="1" smtClean="0"/>
              <a:t>гр</a:t>
            </a:r>
            <a:r>
              <a:rPr lang="ru-RU" sz="3100" dirty="0" smtClean="0"/>
              <a:t> меланжа.  ( средний вес яйца 40гр)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3100" dirty="0" smtClean="0"/>
              <a:t> 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85813" y="2286000"/>
            <a:ext cx="6913562" cy="384016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Решение: сначала узнаем, сколько штук яиц надо для приготовления 786 </a:t>
            </a:r>
            <a:r>
              <a:rPr lang="ru-RU" dirty="0" err="1" smtClean="0"/>
              <a:t>гр</a:t>
            </a:r>
            <a:r>
              <a:rPr lang="ru-RU" dirty="0" smtClean="0"/>
              <a:t> меланжа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            786 : 40 = 19,65 </a:t>
            </a:r>
            <a:r>
              <a:rPr lang="ru-RU" dirty="0" smtClean="0">
                <a:latin typeface="Times New Roman"/>
                <a:cs typeface="Times New Roman"/>
              </a:rPr>
              <a:t>≈ 20 яиц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Составим отношение: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          100 </a:t>
            </a:r>
            <a:r>
              <a:rPr lang="ru-RU" dirty="0" err="1" smtClean="0"/>
              <a:t>шт</a:t>
            </a:r>
            <a:r>
              <a:rPr lang="ru-RU" dirty="0" smtClean="0"/>
              <a:t> ---- 20 яиц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            25 </a:t>
            </a:r>
            <a:r>
              <a:rPr lang="ru-RU" dirty="0" err="1" smtClean="0"/>
              <a:t>шт</a:t>
            </a:r>
            <a:r>
              <a:rPr lang="ru-RU" dirty="0" smtClean="0"/>
              <a:t> ----</a:t>
            </a:r>
            <a:r>
              <a:rPr lang="ru-RU" dirty="0" err="1" smtClean="0"/>
              <a:t>х</a:t>
            </a:r>
            <a:r>
              <a:rPr lang="ru-RU" dirty="0" smtClean="0"/>
              <a:t> яиц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Применяя основное свойство пропорции, получаем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  </a:t>
            </a:r>
            <a:r>
              <a:rPr lang="ru-RU" dirty="0" err="1" smtClean="0"/>
              <a:t>х</a:t>
            </a:r>
            <a:r>
              <a:rPr lang="ru-RU" dirty="0" smtClean="0"/>
              <a:t> =25*20/100 = 5 яиц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                                       Ответ: 5 яиц</a:t>
            </a:r>
          </a:p>
          <a:p>
            <a:pPr eaLnBrk="1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8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92869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Карточки-задания</a:t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 «заварное тесто и изделия из него»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4608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38"/>
            <a:ext cx="7258050" cy="1714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3. Рассчитать количество соли для приготовления 15шт. пирожное « эклер»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(на 100шт  - 60 гр)</a:t>
            </a:r>
          </a:p>
          <a:p>
            <a:pPr eaLnBrk="1" hangingPunct="1"/>
            <a:endParaRPr lang="ru-RU" smtClean="0"/>
          </a:p>
        </p:txBody>
      </p:sp>
      <p:sp>
        <p:nvSpPr>
          <p:cNvPr id="46084" name="Содержимое 3"/>
          <p:cNvSpPr>
            <a:spLocks noGrp="1"/>
          </p:cNvSpPr>
          <p:nvPr>
            <p:ph sz="half" idx="2"/>
          </p:nvPr>
        </p:nvSpPr>
        <p:spPr>
          <a:xfrm>
            <a:off x="642938" y="2928938"/>
            <a:ext cx="7092950" cy="32400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 </a:t>
            </a:r>
            <a:r>
              <a:rPr lang="ru-RU" sz="2400" smtClean="0"/>
              <a:t>Решение:    100 шт -----60 гр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          15 шт  -----х гр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Применяя  основное свойство пропорции, находим х: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            Х = 15*60 / 100 =9 гр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                               Ответ : 9 грамм соли</a:t>
            </a:r>
          </a:p>
        </p:txBody>
      </p:sp>
    </p:spTree>
    <p:extLst>
      <p:ext uri="{BB962C8B-B14F-4D97-AF65-F5344CB8AC3E}">
        <p14:creationId xmlns:p14="http://schemas.microsoft.com/office/powerpoint/2010/main" val="41596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92869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Карточки-задания</a:t>
            </a:r>
            <a:b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 «заварное тесто и изделия из него»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47107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143000"/>
            <a:ext cx="7215188" cy="1714500"/>
          </a:xfrm>
        </p:spPr>
        <p:txBody>
          <a:bodyPr/>
          <a:lstStyle/>
          <a:p>
            <a:pPr eaLnBrk="1" hangingPunct="1"/>
            <a:r>
              <a:rPr lang="ru-RU" smtClean="0"/>
              <a:t>4. Рассчитать количество муки для приготовления 46 шт пирожное « эклер»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(100шт.-4560 гр муки)</a:t>
            </a:r>
          </a:p>
          <a:p>
            <a:pPr eaLnBrk="1" hangingPunct="1"/>
            <a:endParaRPr lang="ru-RU" smtClean="0"/>
          </a:p>
        </p:txBody>
      </p:sp>
      <p:sp>
        <p:nvSpPr>
          <p:cNvPr id="47108" name="Содержимое 3"/>
          <p:cNvSpPr>
            <a:spLocks noGrp="1"/>
          </p:cNvSpPr>
          <p:nvPr>
            <p:ph sz="half" idx="2"/>
          </p:nvPr>
        </p:nvSpPr>
        <p:spPr>
          <a:xfrm>
            <a:off x="857250" y="2857500"/>
            <a:ext cx="6842125" cy="32686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2400" smtClean="0"/>
              <a:t>Решение:    100 шт ---4560 гр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           46 шт ----х гр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Применяя основное свойство пропорции, находим х: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х = 46*4560 / 100 =2</a:t>
            </a:r>
            <a:r>
              <a:rPr lang="en-US" sz="2400" smtClean="0"/>
              <a:t>097.6</a:t>
            </a:r>
            <a:r>
              <a:rPr lang="ru-RU" sz="2400" smtClean="0"/>
              <a:t> гр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                         Ответ: 2</a:t>
            </a:r>
            <a:r>
              <a:rPr lang="en-US" sz="2400" smtClean="0"/>
              <a:t>097.6</a:t>
            </a:r>
            <a:r>
              <a:rPr lang="ru-RU" sz="2400" smtClean="0"/>
              <a:t>гр</a:t>
            </a:r>
          </a:p>
        </p:txBody>
      </p:sp>
    </p:spTree>
    <p:extLst>
      <p:ext uri="{BB962C8B-B14F-4D97-AF65-F5344CB8AC3E}">
        <p14:creationId xmlns:p14="http://schemas.microsoft.com/office/powerpoint/2010/main" val="42271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8131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7115175" cy="4572000"/>
          </a:xfrm>
        </p:spPr>
        <p:txBody>
          <a:bodyPr/>
          <a:lstStyle/>
          <a:p>
            <a:pPr eaLnBrk="1" hangingPunct="1"/>
            <a:r>
              <a:rPr lang="ru-RU" smtClean="0"/>
              <a:t>Составить калькуляционную карту «Расчет количества и стоимости продуктов для приготовления 3 кг заварного полуфабриката».</a:t>
            </a:r>
          </a:p>
          <a:p>
            <a:pPr eaLnBrk="1" hangingPunct="1"/>
            <a:r>
              <a:rPr lang="ru-RU" smtClean="0"/>
              <a:t> Стоимость продуктов брать в магазине, который вы чаще всего посещаете. 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</a:t>
            </a:r>
            <a:r>
              <a:rPr lang="ru-RU" smtClean="0"/>
              <a:t>На следующем уроке мы сравним ваши результаты.</a:t>
            </a:r>
          </a:p>
        </p:txBody>
      </p:sp>
      <p:sp>
        <p:nvSpPr>
          <p:cNvPr id="48132" name="Содержимое 3"/>
          <p:cNvSpPr>
            <a:spLocks noGrp="1"/>
          </p:cNvSpPr>
          <p:nvPr>
            <p:ph sz="half" idx="2"/>
          </p:nvPr>
        </p:nvSpPr>
        <p:spPr>
          <a:xfrm>
            <a:off x="642938" y="5214938"/>
            <a:ext cx="7056437" cy="5715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544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1"/>
            <a:ext cx="7143800" cy="289805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8800" i="1" dirty="0" smtClean="0">
                <a:solidFill>
                  <a:schemeClr val="tx2"/>
                </a:solidFill>
              </a:rPr>
              <a:t>Спасибо за урок!</a:t>
            </a:r>
            <a:endParaRPr lang="ru-RU" sz="8800" i="1" dirty="0">
              <a:solidFill>
                <a:schemeClr val="tx2"/>
              </a:solidFill>
            </a:endParaRPr>
          </a:p>
        </p:txBody>
      </p:sp>
      <p:sp>
        <p:nvSpPr>
          <p:cNvPr id="49155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32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2581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7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2581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2581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2581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6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9288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1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87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0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285750"/>
          <a:ext cx="7500940" cy="653891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75235"/>
                <a:gridCol w="1875235"/>
                <a:gridCol w="1875235"/>
                <a:gridCol w="1875235"/>
              </a:tblGrid>
              <a:tr h="857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Норма на 10кг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Цена 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за 1 кг 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Сумма, руб.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Мука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4560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114,0</a:t>
                      </a: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Маргарин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2280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Соль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48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Меланж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Яйцо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7860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2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Общая стоимость сырьевого набора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Цена   кг.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8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7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8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9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0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2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3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24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0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4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5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7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8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9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0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4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5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5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7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8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9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953</Words>
  <Application>Microsoft Office PowerPoint</Application>
  <PresentationFormat>Экран (4:3)</PresentationFormat>
  <Paragraphs>370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25</vt:i4>
      </vt:variant>
      <vt:variant>
        <vt:lpstr>Заголовки слайдов</vt:lpstr>
      </vt:variant>
      <vt:variant>
        <vt:i4>25</vt:i4>
      </vt:variant>
    </vt:vector>
  </HeadingPairs>
  <TitlesOfParts>
    <vt:vector size="50" baseType="lpstr">
      <vt:lpstr>1_Изящная</vt:lpstr>
      <vt:lpstr>2_Изящная</vt:lpstr>
      <vt:lpstr>3_Изящная</vt:lpstr>
      <vt:lpstr>Изящная</vt:lpstr>
      <vt:lpstr>4_Изящная</vt:lpstr>
      <vt:lpstr>5_Изящная</vt:lpstr>
      <vt:lpstr>6_Изящная</vt:lpstr>
      <vt:lpstr>7_Изящная</vt:lpstr>
      <vt:lpstr>8_Изящная</vt:lpstr>
      <vt:lpstr>9_Изящная</vt:lpstr>
      <vt:lpstr>10_Изящная</vt:lpstr>
      <vt:lpstr>11_Изящная</vt:lpstr>
      <vt:lpstr>12_Изящная</vt:lpstr>
      <vt:lpstr>13_Изящная</vt:lpstr>
      <vt:lpstr>14_Изящная</vt:lpstr>
      <vt:lpstr>15_Изящная</vt:lpstr>
      <vt:lpstr>16_Изящная</vt:lpstr>
      <vt:lpstr>17_Изящная</vt:lpstr>
      <vt:lpstr>18_Изящная</vt:lpstr>
      <vt:lpstr>19_Изящная</vt:lpstr>
      <vt:lpstr>20_Изящная</vt:lpstr>
      <vt:lpstr>21_Изящная</vt:lpstr>
      <vt:lpstr>22_Изящная</vt:lpstr>
      <vt:lpstr>23_Изящная</vt:lpstr>
      <vt:lpstr>24_Изящная</vt:lpstr>
      <vt:lpstr>Калькуляционная карточка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задача 1.</vt:lpstr>
      <vt:lpstr>задача 2. </vt:lpstr>
      <vt:lpstr>    Карточки-задания  «заварное тесто и изделия из него» </vt:lpstr>
      <vt:lpstr>    Карточки-задания  «заварное тесто и изделия из него» </vt:lpstr>
      <vt:lpstr>    Карточки-задания  «заварное тесто и изделия из него» </vt:lpstr>
      <vt:lpstr>    Карточки-задания  «заварное тесто и изделия из него» </vt:lpstr>
      <vt:lpstr>Домашнее задание: 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2016-01-09T14:01:59Z</dcterms:created>
  <dcterms:modified xsi:type="dcterms:W3CDTF">2016-01-09T14:15:05Z</dcterms:modified>
</cp:coreProperties>
</file>