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E00D-0DA6-41D4-9A38-47816D8532D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D83A0-3E3D-421E-9672-271AE862B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D83A0-3E3D-421E-9672-271AE862BFC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3614 w 4125"/>
                <a:gd name="T1" fmla="*/ 0 h 5554"/>
                <a:gd name="T2" fmla="*/ 4125 w 4125"/>
                <a:gd name="T3" fmla="*/ 0 h 5554"/>
                <a:gd name="T4" fmla="*/ 4125 w 4125"/>
                <a:gd name="T5" fmla="*/ 5554 h 5554"/>
                <a:gd name="T6" fmla="*/ 0 w 4125"/>
                <a:gd name="T7" fmla="*/ 5554 h 5554"/>
                <a:gd name="T8" fmla="*/ 0 w 4125"/>
                <a:gd name="T9" fmla="*/ 5074 h 5554"/>
                <a:gd name="T10" fmla="*/ 3614 w 4125"/>
                <a:gd name="T11" fmla="*/ 5074 h 5554"/>
                <a:gd name="T12" fmla="*/ 3614 w 4125"/>
                <a:gd name="T13" fmla="*/ 0 h 5554"/>
                <a:gd name="connsiteX0" fmla="*/ 8761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9093 h 10000"/>
                <a:gd name="connsiteX5" fmla="*/ 8761 w 10000"/>
                <a:gd name="connsiteY5" fmla="*/ 9136 h 10000"/>
                <a:gd name="connsiteX6" fmla="*/ 8761 w 10000"/>
                <a:gd name="connsiteY6" fmla="*/ 0 h 10000"/>
                <a:gd name="connsiteX0" fmla="*/ 8761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9093 h 10000"/>
                <a:gd name="connsiteX5" fmla="*/ 8761 w 10000"/>
                <a:gd name="connsiteY5" fmla="*/ 9084 h 10000"/>
                <a:gd name="connsiteX6" fmla="*/ 8761 w 10000"/>
                <a:gd name="connsiteY6" fmla="*/ 0 h 10000"/>
                <a:gd name="connsiteX0" fmla="*/ 8761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9093 h 10000"/>
                <a:gd name="connsiteX5" fmla="*/ 8761 w 10000"/>
                <a:gd name="connsiteY5" fmla="*/ 9127 h 10000"/>
                <a:gd name="connsiteX6" fmla="*/ 8761 w 10000"/>
                <a:gd name="connsiteY6" fmla="*/ 0 h 10000"/>
                <a:gd name="connsiteX0" fmla="*/ 8761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9131 h 10000"/>
                <a:gd name="connsiteX5" fmla="*/ 8761 w 10000"/>
                <a:gd name="connsiteY5" fmla="*/ 9127 h 10000"/>
                <a:gd name="connsiteX6" fmla="*/ 8761 w 10000"/>
                <a:gd name="connsiteY6" fmla="*/ 0 h 10000"/>
                <a:gd name="connsiteX0" fmla="*/ 8761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9126 h 10000"/>
                <a:gd name="connsiteX5" fmla="*/ 8761 w 10000"/>
                <a:gd name="connsiteY5" fmla="*/ 9127 h 10000"/>
                <a:gd name="connsiteX6" fmla="*/ 8761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3614 w 4125"/>
                <a:gd name="T1" fmla="*/ 0 h 5554"/>
                <a:gd name="T2" fmla="*/ 4125 w 4125"/>
                <a:gd name="T3" fmla="*/ 0 h 5554"/>
                <a:gd name="T4" fmla="*/ 4125 w 4125"/>
                <a:gd name="T5" fmla="*/ 5554 h 5554"/>
                <a:gd name="T6" fmla="*/ 0 w 4125"/>
                <a:gd name="T7" fmla="*/ 5554 h 5554"/>
                <a:gd name="T8" fmla="*/ 0 w 4125"/>
                <a:gd name="T9" fmla="*/ 5074 h 5554"/>
                <a:gd name="T10" fmla="*/ 3614 w 4125"/>
                <a:gd name="T11" fmla="*/ 5074 h 5554"/>
                <a:gd name="T12" fmla="*/ 3614 w 4125"/>
                <a:gd name="T13" fmla="*/ 0 h 5554"/>
                <a:gd name="connsiteX0" fmla="*/ 8773 w 10012"/>
                <a:gd name="connsiteY0" fmla="*/ 0 h 10000"/>
                <a:gd name="connsiteX1" fmla="*/ 10012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0 w 10012"/>
                <a:gd name="connsiteY4" fmla="*/ 9093 h 10000"/>
                <a:gd name="connsiteX5" fmla="*/ 8773 w 10012"/>
                <a:gd name="connsiteY5" fmla="*/ 9136 h 10000"/>
                <a:gd name="connsiteX6" fmla="*/ 8773 w 10012"/>
                <a:gd name="connsiteY6" fmla="*/ 0 h 10000"/>
                <a:gd name="connsiteX0" fmla="*/ 8773 w 10012"/>
                <a:gd name="connsiteY0" fmla="*/ 0 h 10000"/>
                <a:gd name="connsiteX1" fmla="*/ 10012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0 w 10012"/>
                <a:gd name="connsiteY4" fmla="*/ 9093 h 10000"/>
                <a:gd name="connsiteX5" fmla="*/ 8773 w 10012"/>
                <a:gd name="connsiteY5" fmla="*/ 9084 h 10000"/>
                <a:gd name="connsiteX6" fmla="*/ 8773 w 10012"/>
                <a:gd name="connsiteY6" fmla="*/ 0 h 10000"/>
                <a:gd name="connsiteX0" fmla="*/ 8773 w 10012"/>
                <a:gd name="connsiteY0" fmla="*/ 0 h 10000"/>
                <a:gd name="connsiteX1" fmla="*/ 10012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0 w 10012"/>
                <a:gd name="connsiteY4" fmla="*/ 9093 h 10000"/>
                <a:gd name="connsiteX5" fmla="*/ 8773 w 10012"/>
                <a:gd name="connsiteY5" fmla="*/ 9084 h 10000"/>
                <a:gd name="connsiteX6" fmla="*/ 8773 w 10012"/>
                <a:gd name="connsiteY6" fmla="*/ 0 h 10000"/>
                <a:gd name="connsiteX0" fmla="*/ 8762 w 10001"/>
                <a:gd name="connsiteY0" fmla="*/ 0 h 10000"/>
                <a:gd name="connsiteX1" fmla="*/ 10001 w 10001"/>
                <a:gd name="connsiteY1" fmla="*/ 0 h 10000"/>
                <a:gd name="connsiteX2" fmla="*/ 10001 w 10001"/>
                <a:gd name="connsiteY2" fmla="*/ 10000 h 10000"/>
                <a:gd name="connsiteX3" fmla="*/ 1 w 10001"/>
                <a:gd name="connsiteY3" fmla="*/ 10000 h 10000"/>
                <a:gd name="connsiteX4" fmla="*/ 6 w 10001"/>
                <a:gd name="connsiteY4" fmla="*/ 9093 h 10000"/>
                <a:gd name="connsiteX5" fmla="*/ 8762 w 10001"/>
                <a:gd name="connsiteY5" fmla="*/ 9084 h 10000"/>
                <a:gd name="connsiteX6" fmla="*/ 8762 w 10001"/>
                <a:gd name="connsiteY6" fmla="*/ 0 h 10000"/>
                <a:gd name="connsiteX0" fmla="*/ 8762 w 10001"/>
                <a:gd name="connsiteY0" fmla="*/ 0 h 10000"/>
                <a:gd name="connsiteX1" fmla="*/ 10001 w 10001"/>
                <a:gd name="connsiteY1" fmla="*/ 0 h 10000"/>
                <a:gd name="connsiteX2" fmla="*/ 10001 w 10001"/>
                <a:gd name="connsiteY2" fmla="*/ 10000 h 10000"/>
                <a:gd name="connsiteX3" fmla="*/ 1 w 10001"/>
                <a:gd name="connsiteY3" fmla="*/ 10000 h 10000"/>
                <a:gd name="connsiteX4" fmla="*/ 6 w 10001"/>
                <a:gd name="connsiteY4" fmla="*/ 9093 h 10000"/>
                <a:gd name="connsiteX5" fmla="*/ 8762 w 10001"/>
                <a:gd name="connsiteY5" fmla="*/ 9071 h 10000"/>
                <a:gd name="connsiteX6" fmla="*/ 8762 w 10001"/>
                <a:gd name="connsiteY6" fmla="*/ 0 h 10000"/>
                <a:gd name="connsiteX0" fmla="*/ 8762 w 10001"/>
                <a:gd name="connsiteY0" fmla="*/ 0 h 10000"/>
                <a:gd name="connsiteX1" fmla="*/ 10001 w 10001"/>
                <a:gd name="connsiteY1" fmla="*/ 0 h 10000"/>
                <a:gd name="connsiteX2" fmla="*/ 10001 w 10001"/>
                <a:gd name="connsiteY2" fmla="*/ 10000 h 10000"/>
                <a:gd name="connsiteX3" fmla="*/ 1 w 10001"/>
                <a:gd name="connsiteY3" fmla="*/ 10000 h 10000"/>
                <a:gd name="connsiteX4" fmla="*/ 6 w 10001"/>
                <a:gd name="connsiteY4" fmla="*/ 9093 h 10000"/>
                <a:gd name="connsiteX5" fmla="*/ 8762 w 10001"/>
                <a:gd name="connsiteY5" fmla="*/ 9077 h 10000"/>
                <a:gd name="connsiteX6" fmla="*/ 8762 w 10001"/>
                <a:gd name="connsiteY6" fmla="*/ 0 h 10000"/>
                <a:gd name="connsiteX0" fmla="*/ 8762 w 10001"/>
                <a:gd name="connsiteY0" fmla="*/ 0 h 10000"/>
                <a:gd name="connsiteX1" fmla="*/ 10001 w 10001"/>
                <a:gd name="connsiteY1" fmla="*/ 0 h 10000"/>
                <a:gd name="connsiteX2" fmla="*/ 10001 w 10001"/>
                <a:gd name="connsiteY2" fmla="*/ 10000 h 10000"/>
                <a:gd name="connsiteX3" fmla="*/ 1 w 10001"/>
                <a:gd name="connsiteY3" fmla="*/ 10000 h 10000"/>
                <a:gd name="connsiteX4" fmla="*/ 6 w 10001"/>
                <a:gd name="connsiteY4" fmla="*/ 9093 h 10000"/>
                <a:gd name="connsiteX5" fmla="*/ 8762 w 10001"/>
                <a:gd name="connsiteY5" fmla="*/ 9090 h 10000"/>
                <a:gd name="connsiteX6" fmla="*/ 8762 w 10001"/>
                <a:gd name="connsiteY6" fmla="*/ 0 h 10000"/>
                <a:gd name="connsiteX0" fmla="*/ 8762 w 10001"/>
                <a:gd name="connsiteY0" fmla="*/ 0 h 10000"/>
                <a:gd name="connsiteX1" fmla="*/ 10001 w 10001"/>
                <a:gd name="connsiteY1" fmla="*/ 0 h 10000"/>
                <a:gd name="connsiteX2" fmla="*/ 10001 w 10001"/>
                <a:gd name="connsiteY2" fmla="*/ 10000 h 10000"/>
                <a:gd name="connsiteX3" fmla="*/ 1 w 10001"/>
                <a:gd name="connsiteY3" fmla="*/ 10000 h 10000"/>
                <a:gd name="connsiteX4" fmla="*/ 6 w 10001"/>
                <a:gd name="connsiteY4" fmla="*/ 9093 h 10000"/>
                <a:gd name="connsiteX5" fmla="*/ 8762 w 10001"/>
                <a:gd name="connsiteY5" fmla="*/ 9128 h 10000"/>
                <a:gd name="connsiteX6" fmla="*/ 8762 w 10001"/>
                <a:gd name="connsiteY6" fmla="*/ 0 h 10000"/>
                <a:gd name="connsiteX0" fmla="*/ 8762 w 10001"/>
                <a:gd name="connsiteY0" fmla="*/ 0 h 10000"/>
                <a:gd name="connsiteX1" fmla="*/ 10001 w 10001"/>
                <a:gd name="connsiteY1" fmla="*/ 0 h 10000"/>
                <a:gd name="connsiteX2" fmla="*/ 10001 w 10001"/>
                <a:gd name="connsiteY2" fmla="*/ 10000 h 10000"/>
                <a:gd name="connsiteX3" fmla="*/ 1 w 10001"/>
                <a:gd name="connsiteY3" fmla="*/ 10000 h 10000"/>
                <a:gd name="connsiteX4" fmla="*/ 6 w 10001"/>
                <a:gd name="connsiteY4" fmla="*/ 9125 h 10000"/>
                <a:gd name="connsiteX5" fmla="*/ 8762 w 10001"/>
                <a:gd name="connsiteY5" fmla="*/ 9128 h 10000"/>
                <a:gd name="connsiteX6" fmla="*/ 8762 w 10001"/>
                <a:gd name="connsiteY6" fmla="*/ 0 h 10000"/>
                <a:gd name="connsiteX0" fmla="*/ 8763 w 10002"/>
                <a:gd name="connsiteY0" fmla="*/ 0 h 10000"/>
                <a:gd name="connsiteX1" fmla="*/ 10002 w 10002"/>
                <a:gd name="connsiteY1" fmla="*/ 0 h 10000"/>
                <a:gd name="connsiteX2" fmla="*/ 10002 w 10002"/>
                <a:gd name="connsiteY2" fmla="*/ 10000 h 10000"/>
                <a:gd name="connsiteX3" fmla="*/ 2 w 10002"/>
                <a:gd name="connsiteY3" fmla="*/ 10000 h 10000"/>
                <a:gd name="connsiteX4" fmla="*/ 0 w 10002"/>
                <a:gd name="connsiteY4" fmla="*/ 9125 h 10000"/>
                <a:gd name="connsiteX5" fmla="*/ 8763 w 10002"/>
                <a:gd name="connsiteY5" fmla="*/ 9128 h 10000"/>
                <a:gd name="connsiteX6" fmla="*/ 8763 w 10002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948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113972" y="1685652"/>
            <a:ext cx="2456260" cy="4408488"/>
          </a:xfrm>
          <a:custGeom>
            <a:avLst/>
            <a:gdLst>
              <a:gd name="T0" fmla="*/ 3614 w 4125"/>
              <a:gd name="T1" fmla="*/ 0 h 5554"/>
              <a:gd name="T2" fmla="*/ 4125 w 4125"/>
              <a:gd name="T3" fmla="*/ 0 h 5554"/>
              <a:gd name="T4" fmla="*/ 4125 w 4125"/>
              <a:gd name="T5" fmla="*/ 5554 h 5554"/>
              <a:gd name="T6" fmla="*/ 0 w 4125"/>
              <a:gd name="T7" fmla="*/ 5554 h 5554"/>
              <a:gd name="T8" fmla="*/ 0 w 4125"/>
              <a:gd name="T9" fmla="*/ 5074 h 5554"/>
              <a:gd name="T10" fmla="*/ 3614 w 4125"/>
              <a:gd name="T11" fmla="*/ 5074 h 5554"/>
              <a:gd name="T12" fmla="*/ 3614 w 4125"/>
              <a:gd name="T13" fmla="*/ 0 h 5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64FBE1C-8B2A-4FCA-9B19-CDF9EAE52CC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73FE78-6C30-402D-B9BA-80DCCBC5B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6346" y="2191527"/>
            <a:ext cx="6270922" cy="2098226"/>
          </a:xfrm>
        </p:spPr>
        <p:txBody>
          <a:bodyPr/>
          <a:lstStyle/>
          <a:p>
            <a:r>
              <a:rPr lang="ru-RU" sz="7000" dirty="0" smtClean="0"/>
              <a:t>Самый умный</a:t>
            </a:r>
            <a:br>
              <a:rPr lang="ru-RU" sz="7000" dirty="0" smtClean="0"/>
            </a:br>
            <a:r>
              <a:rPr lang="ru-RU" sz="7000" dirty="0" smtClean="0"/>
              <a:t>Математика </a:t>
            </a:r>
            <a:endParaRPr lang="ru-RU" sz="7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9929" y="4382386"/>
            <a:ext cx="5123755" cy="108623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Полуфинал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Корни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3" action="ppaction://hlinksldjump"/>
              </a:rPr>
              <a:t>Прямоугольные треугольники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Прогрессия 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Четырехугольник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Модуль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Задача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Управляющая кнопка: далее 4">
            <a:hlinkClick r:id="rId8" action="ppaction://hlinksldjump" highlightClick="1"/>
          </p:cNvPr>
          <p:cNvSpPr/>
          <p:nvPr/>
        </p:nvSpPr>
        <p:spPr>
          <a:xfrm>
            <a:off x="611560" y="6309320"/>
            <a:ext cx="648072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Корни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8229600" cy="24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Найдите значение выражения:</a:t>
            </a:r>
          </a:p>
          <a:p>
            <a:pPr>
              <a:buNone/>
            </a:pPr>
            <a:endParaRPr lang="ru-RU" sz="2600" dirty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600" dirty="0"/>
          </a:p>
          <a:p>
            <a:pPr>
              <a:buNone/>
            </a:pPr>
            <a:endParaRPr lang="ru-RU" sz="2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420888"/>
            <a:ext cx="5040560" cy="823019"/>
          </a:xfrm>
          <a:prstGeom prst="rect">
            <a:avLst/>
          </a:prstGeom>
          <a:noFill/>
        </p:spPr>
      </p:pic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611560" y="6281936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1600" y="4437112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Ответ: 1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Прямоугольные треугольники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Площадь прямоугольного треугольника равна 128√3. один из острых углов равен 30⁰. Найдите длину катета, лежащего напротив этого угла.</a:t>
            </a:r>
            <a:endParaRPr lang="ru-RU" sz="2600" dirty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Ответ: 16</a:t>
            </a:r>
            <a:endParaRPr lang="ru-RU" sz="2600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611560" y="6281936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Свежие фрукты содержат 88% воды, а высушенные – 30%. Сколько сухих фруктов получится из 420 кг свежих фруктов?</a:t>
            </a:r>
          </a:p>
          <a:p>
            <a:pPr>
              <a:buNone/>
            </a:pPr>
            <a:endParaRPr lang="ru-RU" sz="2600" dirty="0"/>
          </a:p>
          <a:p>
            <a:pPr>
              <a:buNone/>
            </a:pPr>
            <a:r>
              <a:rPr lang="ru-RU" sz="2600" dirty="0" smtClean="0"/>
              <a:t>Ответ: 72 кг</a:t>
            </a:r>
            <a:endParaRPr lang="ru-RU" sz="2600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611560" y="6281936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Прогрессия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182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dirty="0" smtClean="0"/>
              <a:t>Последовательность задана формулой</a:t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Определите, сколько членов той прогрессии больше 2.</a:t>
            </a:r>
          </a:p>
          <a:p>
            <a:pPr>
              <a:buNone/>
            </a:pPr>
            <a:endParaRPr lang="ru-RU" sz="26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772816"/>
            <a:ext cx="1242773" cy="648072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611560" y="6281936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3861048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Ответ: 35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4578" grpId="0"/>
      <p:bldP spid="2457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Модуль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Решите уравнение </a:t>
            </a:r>
            <a:r>
              <a:rPr lang="en-US" sz="2600" dirty="0" smtClean="0"/>
              <a:t>|2|x-1|-3|=5</a:t>
            </a:r>
          </a:p>
          <a:p>
            <a:pPr>
              <a:buNone/>
            </a:pPr>
            <a:endParaRPr lang="en-US" sz="2600" dirty="0"/>
          </a:p>
          <a:p>
            <a:pPr>
              <a:buNone/>
            </a:pPr>
            <a:r>
              <a:rPr lang="ru-RU" sz="2600" dirty="0" smtClean="0"/>
              <a:t>Ответ: -3; 5</a:t>
            </a:r>
            <a:endParaRPr lang="en-US" sz="2600" dirty="0" smtClean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611560" y="6281936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Четырехугольник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Четырехугольник </a:t>
            </a:r>
            <a:r>
              <a:rPr lang="en-US" sz="2600" dirty="0" smtClean="0"/>
              <a:t>ABCD</a:t>
            </a:r>
            <a:r>
              <a:rPr lang="ru-RU" sz="2600" dirty="0" smtClean="0"/>
              <a:t> вписан в окружность. Угол АВС равен 128⁰, а угол СА</a:t>
            </a:r>
            <a:r>
              <a:rPr lang="en-US" sz="2600" dirty="0" smtClean="0"/>
              <a:t>D</a:t>
            </a:r>
            <a:r>
              <a:rPr lang="ru-RU" sz="2600" dirty="0" smtClean="0"/>
              <a:t> равен 73⁰. Найдите угол А</a:t>
            </a:r>
            <a:r>
              <a:rPr lang="en-US" sz="2600" dirty="0" smtClean="0"/>
              <a:t>BD.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pPr>
              <a:buNone/>
            </a:pPr>
            <a:endParaRPr lang="ru-RU" sz="26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259632" y="3140968"/>
            <a:ext cx="2232248" cy="2457564"/>
            <a:chOff x="1259632" y="3140968"/>
            <a:chExt cx="2232248" cy="2457564"/>
          </a:xfrm>
        </p:grpSpPr>
        <p:sp>
          <p:nvSpPr>
            <p:cNvPr id="4" name="Овал 3"/>
            <p:cNvSpPr/>
            <p:nvPr/>
          </p:nvSpPr>
          <p:spPr>
            <a:xfrm>
              <a:off x="1547664" y="3429000"/>
              <a:ext cx="1800000" cy="180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2"/>
            </p:cNvCxnSpPr>
            <p:nvPr/>
          </p:nvCxnSpPr>
          <p:spPr>
            <a:xfrm flipV="1">
              <a:off x="1547664" y="3501008"/>
              <a:ext cx="504056" cy="8279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4" idx="2"/>
              <a:endCxn id="4" idx="4"/>
            </p:cNvCxnSpPr>
            <p:nvPr/>
          </p:nvCxnSpPr>
          <p:spPr>
            <a:xfrm>
              <a:off x="1547664" y="4329000"/>
              <a:ext cx="900000" cy="90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051720" y="3501008"/>
              <a:ext cx="1224136" cy="57606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4" idx="4"/>
            </p:cNvCxnSpPr>
            <p:nvPr/>
          </p:nvCxnSpPr>
          <p:spPr>
            <a:xfrm flipV="1">
              <a:off x="2447664" y="4077072"/>
              <a:ext cx="828192" cy="11519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endCxn id="4" idx="4"/>
            </p:cNvCxnSpPr>
            <p:nvPr/>
          </p:nvCxnSpPr>
          <p:spPr>
            <a:xfrm>
              <a:off x="2051720" y="3501008"/>
              <a:ext cx="395944" cy="17279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4" idx="2"/>
            </p:cNvCxnSpPr>
            <p:nvPr/>
          </p:nvCxnSpPr>
          <p:spPr>
            <a:xfrm flipV="1">
              <a:off x="1547664" y="4077072"/>
              <a:ext cx="1728192" cy="2519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907704" y="31409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5856" y="378904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59632" y="4221088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39752" y="522920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ru-RU" dirty="0"/>
            </a:p>
          </p:txBody>
        </p:sp>
      </p:grpSp>
      <p:sp>
        <p:nvSpPr>
          <p:cNvPr id="24" name="Управляющая кнопка: настраиваемая 23">
            <a:hlinkClick r:id="rId3" action="ppaction://hlinksldjump" highlightClick="1"/>
          </p:cNvPr>
          <p:cNvSpPr/>
          <p:nvPr/>
        </p:nvSpPr>
        <p:spPr>
          <a:xfrm>
            <a:off x="611560" y="6281936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55576" y="5733256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Ответ: 55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i578.photobucket.com/albums/ss228/FunkingDave/Animated%20shares/PinkFloy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715914"/>
            <a:ext cx="4499992" cy="2976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628800"/>
            <a:ext cx="216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Алгебра</a:t>
            </a:r>
            <a:endParaRPr lang="ru-RU" sz="3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628800"/>
            <a:ext cx="216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Геометрия</a:t>
            </a:r>
            <a:endParaRPr lang="ru-RU" sz="3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628800"/>
            <a:ext cx="2304256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Реальная математика</a:t>
            </a:r>
            <a:endParaRPr lang="ru-RU" sz="30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043608" y="4437112"/>
            <a:ext cx="6624736" cy="1800200"/>
            <a:chOff x="971600" y="4365104"/>
            <a:chExt cx="6624736" cy="18002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71600" y="4365104"/>
              <a:ext cx="6624736" cy="1800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600" dirty="0" smtClean="0"/>
                <a:t>Решите уравнение: </a:t>
              </a:r>
              <a:endParaRPr lang="ru-RU" sz="2600" dirty="0"/>
            </a:p>
          </p:txBody>
        </p:sp>
        <p:pic>
          <p:nvPicPr>
            <p:cNvPr id="2764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4869160"/>
              <a:ext cx="3142522" cy="792088"/>
            </a:xfrm>
            <a:prstGeom prst="rect">
              <a:avLst/>
            </a:prstGeom>
            <a:noFill/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1043608" y="4437112"/>
            <a:ext cx="6624000" cy="18000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Сторона АВ параллелограмма </a:t>
            </a:r>
            <a:r>
              <a:rPr lang="en-US" sz="2600" dirty="0" smtClean="0"/>
              <a:t>ABCD </a:t>
            </a:r>
            <a:r>
              <a:rPr lang="ru-RU" sz="2600" dirty="0" smtClean="0"/>
              <a:t>вдвое больше стороны </a:t>
            </a:r>
            <a:r>
              <a:rPr lang="en-US" sz="2600" dirty="0" smtClean="0"/>
              <a:t>AD</a:t>
            </a:r>
            <a:r>
              <a:rPr lang="ru-RU" sz="2600" dirty="0" smtClean="0"/>
              <a:t>. Точка К – середина АВ. Докажите, что </a:t>
            </a:r>
            <a:r>
              <a:rPr lang="en-US" sz="2600" dirty="0" smtClean="0"/>
              <a:t>DK – </a:t>
            </a:r>
            <a:r>
              <a:rPr lang="ru-RU" sz="2600" dirty="0" smtClean="0"/>
              <a:t>биссектриса угла </a:t>
            </a:r>
            <a:r>
              <a:rPr lang="en-US" sz="2600" dirty="0"/>
              <a:t>A</a:t>
            </a:r>
            <a:r>
              <a:rPr lang="en-US" sz="2600" dirty="0" smtClean="0"/>
              <a:t>DC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3608" y="4437112"/>
            <a:ext cx="6624736" cy="1800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Какой угол описывает часовая стрелка за 1 час 44 минуты?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Отборочный тур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578.photobucket.com/albums/ss228/FunkingDave/Animated%20shares/PinkFloy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573016"/>
            <a:ext cx="4716016" cy="3119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Отборочный тур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Как называется кратчайшее расстояние от точки до прямой? 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Диагональ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Перпендикуляр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Параллель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Отборочный тур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1 Га это…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10 000 м²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1 000 000 м²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10 000 км²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100 000 м²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Отборочный тур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Параллелограмм, у которого смежные стороны взаимно перпендикулярны?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Параллелограмм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Прямоугольник 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Трапеция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Куб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Отборочный тур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1/180 часть развернутого угла – это…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Биссектриса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Медиана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Градус 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Сектор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Отборочный тур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Периметр это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Сумма диагоналей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Сумм длин всех сторон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Сумма длин двух смежных сторон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Сумма углов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Отборочный тур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Прямая, имеющая с окружностью две общие точки, называется…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Радиус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Касательная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Секущая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600" dirty="0" smtClean="0"/>
              <a:t>Отрезок </a:t>
            </a:r>
          </a:p>
          <a:p>
            <a:pPr marL="514350" indent="-514350">
              <a:buFont typeface="+mj-lt"/>
              <a:buAutoNum type="alphaLcPeriod"/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полуфинал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i578.photobucket.com/albums/ss228/FunkingDave/Animated%20shares/PinkFloy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049342"/>
            <a:ext cx="3995936" cy="2643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резка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Crop_16x9</Template>
  <TotalTime>128</TotalTime>
  <Words>272</Words>
  <Application>Microsoft Office PowerPoint</Application>
  <PresentationFormat>Экран (4:3)</PresentationFormat>
  <Paragraphs>84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Обрезка</vt:lpstr>
      <vt:lpstr>Самый умный Математика </vt:lpstr>
      <vt:lpstr>Отборочный тур</vt:lpstr>
      <vt:lpstr>Отборочный тур</vt:lpstr>
      <vt:lpstr>Отборочный тур </vt:lpstr>
      <vt:lpstr>Отборочный тур</vt:lpstr>
      <vt:lpstr>Отборочный тур</vt:lpstr>
      <vt:lpstr>Отборочный тур</vt:lpstr>
      <vt:lpstr>Отборочный тур</vt:lpstr>
      <vt:lpstr>полуфинал</vt:lpstr>
      <vt:lpstr>Полуфинал</vt:lpstr>
      <vt:lpstr>Корни</vt:lpstr>
      <vt:lpstr>Прямоугольные треугольники</vt:lpstr>
      <vt:lpstr>Задача </vt:lpstr>
      <vt:lpstr>Прогрессия</vt:lpstr>
      <vt:lpstr>Модуль </vt:lpstr>
      <vt:lpstr>Четырехугольник  </vt:lpstr>
      <vt:lpstr>Финал</vt:lpstr>
      <vt:lpstr>Финал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умный Математика </dc:title>
  <dc:creator>admin</dc:creator>
  <cp:lastModifiedBy>Елена Михайловна</cp:lastModifiedBy>
  <cp:revision>6</cp:revision>
  <dcterms:created xsi:type="dcterms:W3CDTF">2015-04-15T16:23:23Z</dcterms:created>
  <dcterms:modified xsi:type="dcterms:W3CDTF">2015-12-28T10:51:19Z</dcterms:modified>
</cp:coreProperties>
</file>