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32656"/>
            <a:ext cx="8458200" cy="5184576"/>
          </a:xfrm>
        </p:spPr>
        <p:txBody>
          <a:bodyPr>
            <a:noAutofit/>
          </a:bodyPr>
          <a:lstStyle/>
          <a:p>
            <a:r>
              <a:rPr lang="ru-RU" sz="6600" dirty="0" smtClean="0"/>
              <a:t>Белый, раздвинуть, сухой, зеленый, листок, подснежник, трава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03569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1.найти </a:t>
            </a:r>
            <a:r>
              <a:rPr lang="ru-RU" sz="2000" dirty="0" smtClean="0"/>
              <a:t>и подчеркнуть грамматическую основу, дать устную </a:t>
            </a:r>
            <a:r>
              <a:rPr lang="ru-RU" sz="2000" dirty="0" err="1" smtClean="0"/>
              <a:t>характиристику</a:t>
            </a:r>
            <a:r>
              <a:rPr lang="ru-RU" sz="2000" dirty="0" smtClean="0"/>
              <a:t> предложения,</a:t>
            </a:r>
            <a:br>
              <a:rPr lang="ru-RU" sz="2000" dirty="0" smtClean="0"/>
            </a:br>
            <a:r>
              <a:rPr lang="ru-RU" sz="2000" dirty="0" smtClean="0"/>
              <a:t>2.морфемный </a:t>
            </a:r>
            <a:r>
              <a:rPr lang="ru-RU" sz="2000" dirty="0" smtClean="0"/>
              <a:t>разбор слов(подснежники, зелеными)</a:t>
            </a:r>
            <a:br>
              <a:rPr lang="ru-RU" sz="2000" dirty="0" smtClean="0"/>
            </a:br>
            <a:r>
              <a:rPr lang="ru-RU" sz="2000" dirty="0" smtClean="0"/>
              <a:t>3.морфологический </a:t>
            </a:r>
            <a:r>
              <a:rPr lang="ru-RU" sz="2000" dirty="0" smtClean="0"/>
              <a:t>разбор(раздвинут)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76872"/>
            <a:ext cx="8686800" cy="380325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800" dirty="0" smtClean="0"/>
          </a:p>
          <a:p>
            <a:pPr>
              <a:buNone/>
            </a:pPr>
            <a:r>
              <a:rPr lang="ru-RU" sz="4800" dirty="0" smtClean="0"/>
              <a:t>  Белые подснежники зелёными листьями раздвинут сухую траву.</a:t>
            </a:r>
            <a:endParaRPr lang="ru-RU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-Кто автор произведения?</a:t>
            </a:r>
            <a:br>
              <a:rPr lang="ru-RU" dirty="0" smtClean="0"/>
            </a:br>
            <a:r>
              <a:rPr lang="ru-RU" dirty="0" smtClean="0"/>
              <a:t> -Как оно называется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  -</a:t>
            </a:r>
            <a:r>
              <a:rPr lang="ru-RU" sz="4800" dirty="0" smtClean="0"/>
              <a:t>Давайте же </a:t>
            </a:r>
            <a:r>
              <a:rPr lang="ru-RU" sz="4800" dirty="0" err="1" smtClean="0"/>
              <a:t>мы</a:t>
            </a:r>
            <a:r>
              <a:rPr lang="ru-RU" sz="4800" dirty="0" err="1" smtClean="0"/>
              <a:t>____,плеска____,</a:t>
            </a:r>
            <a:r>
              <a:rPr lang="ru-RU" sz="4800" dirty="0" err="1" smtClean="0"/>
              <a:t>купа</a:t>
            </a:r>
            <a:r>
              <a:rPr lang="ru-RU" sz="4800" dirty="0" err="1" smtClean="0"/>
              <a:t>____</a:t>
            </a:r>
            <a:r>
              <a:rPr lang="ru-RU" sz="4800" dirty="0" smtClean="0"/>
              <a:t>, </a:t>
            </a:r>
            <a:r>
              <a:rPr lang="ru-RU" sz="4800" dirty="0" err="1" smtClean="0"/>
              <a:t>ны_____</a:t>
            </a:r>
            <a:r>
              <a:rPr lang="ru-RU" sz="4800" dirty="0" smtClean="0"/>
              <a:t>, </a:t>
            </a:r>
            <a:r>
              <a:rPr lang="ru-RU" sz="4800" dirty="0" err="1" smtClean="0"/>
              <a:t>кувырка______</a:t>
            </a:r>
            <a:r>
              <a:rPr lang="ru-RU" sz="4800" dirty="0" smtClean="0"/>
              <a:t> </a:t>
            </a:r>
            <a:endParaRPr lang="ru-RU" sz="4800" dirty="0" smtClean="0"/>
          </a:p>
          <a:p>
            <a:r>
              <a:rPr lang="ru-RU" sz="4800" dirty="0" smtClean="0"/>
              <a:t>в </a:t>
            </a:r>
            <a:r>
              <a:rPr lang="ru-RU" sz="4800" dirty="0" smtClean="0"/>
              <a:t>ушате, в корыте, в лохани</a:t>
            </a:r>
            <a:r>
              <a:rPr lang="ru-RU" sz="4800" dirty="0" smtClean="0"/>
              <a:t>…</a:t>
            </a:r>
            <a:endParaRPr lang="ru-RU" sz="48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Подумай и Ответь на 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   1.Как </a:t>
            </a:r>
            <a:r>
              <a:rPr lang="ru-RU" b="1" dirty="0" smtClean="0"/>
              <a:t>называются глаголы с –</a:t>
            </a:r>
            <a:r>
              <a:rPr lang="ru-RU" b="1" dirty="0" err="1" smtClean="0"/>
              <a:t>сь</a:t>
            </a:r>
            <a:r>
              <a:rPr lang="ru-RU" b="1" dirty="0" smtClean="0"/>
              <a:t>, -</a:t>
            </a:r>
            <a:r>
              <a:rPr lang="ru-RU" b="1" dirty="0" err="1" smtClean="0"/>
              <a:t>ся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b="1" dirty="0" smtClean="0"/>
              <a:t>2.Какое действие обозначают эти глаголы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b="1" dirty="0" smtClean="0"/>
              <a:t>3.В какую часть слова входит постфикс -</a:t>
            </a:r>
            <a:r>
              <a:rPr lang="ru-RU" b="1" dirty="0" err="1" smtClean="0"/>
              <a:t>сь,-ся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b="1" dirty="0" smtClean="0"/>
              <a:t>4.В чем особенность этого суффикса</a:t>
            </a:r>
            <a:r>
              <a:rPr lang="ru-RU" dirty="0" smtClean="0"/>
              <a:t>?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258888" y="836613"/>
            <a:ext cx="6572250" cy="557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72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бросит ? </a:t>
            </a:r>
            <a:r>
              <a:rPr lang="ru-RU" sz="72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ся</a:t>
            </a:r>
            <a:endParaRPr lang="ru-RU" sz="7200" b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sz="72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нравит</a:t>
            </a:r>
            <a:r>
              <a:rPr lang="ru-RU" sz="72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ru-RU" sz="72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ся</a:t>
            </a:r>
            <a:r>
              <a:rPr lang="ru-RU" sz="72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ru-RU" sz="72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удивит ? </a:t>
            </a:r>
            <a:r>
              <a:rPr lang="ru-RU" sz="72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ся</a:t>
            </a:r>
            <a:endParaRPr lang="ru-RU" sz="7200" b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ru-RU" sz="72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вернут ? </a:t>
            </a:r>
            <a:r>
              <a:rPr lang="ru-RU" sz="72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ся</a:t>
            </a:r>
            <a:endParaRPr lang="ru-RU" sz="7200" b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ru-RU" sz="7200" b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Вопрос </a:t>
            </a:r>
            <a:r>
              <a:rPr lang="ru-RU" sz="4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твой помощник!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258888" y="162877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200" b="1" dirty="0" smtClean="0">
                <a:solidFill>
                  <a:srgbClr val="FF3300"/>
                </a:solidFill>
              </a:rPr>
              <a:t>Что  дела</a:t>
            </a:r>
            <a:r>
              <a:rPr lang="ru-RU" sz="3200" b="1" u="sng" dirty="0" smtClean="0">
                <a:solidFill>
                  <a:srgbClr val="FF3300"/>
                </a:solidFill>
              </a:rPr>
              <a:t>ть</a:t>
            </a:r>
            <a:r>
              <a:rPr lang="ru-RU" sz="3200" b="1" dirty="0" smtClean="0">
                <a:solidFill>
                  <a:srgbClr val="FF3300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ru-RU" sz="3200" b="1" dirty="0" smtClean="0">
                <a:solidFill>
                  <a:srgbClr val="FF3300"/>
                </a:solidFill>
              </a:rPr>
              <a:t>Что  сдела</a:t>
            </a:r>
            <a:r>
              <a:rPr lang="ru-RU" sz="3200" b="1" u="sng" dirty="0" smtClean="0">
                <a:solidFill>
                  <a:srgbClr val="FF3300"/>
                </a:solidFill>
              </a:rPr>
              <a:t>ть</a:t>
            </a:r>
            <a:r>
              <a:rPr lang="ru-RU" sz="3200" b="1" dirty="0" smtClean="0">
                <a:solidFill>
                  <a:srgbClr val="FF3300"/>
                </a:solidFill>
              </a:rPr>
              <a:t>?</a:t>
            </a:r>
          </a:p>
          <a:p>
            <a:pPr eaLnBrk="1" hangingPunct="1"/>
            <a:r>
              <a:rPr lang="ru-RU" sz="3600" b="1" dirty="0" smtClean="0"/>
              <a:t>броси</a:t>
            </a:r>
            <a:r>
              <a:rPr lang="ru-RU" sz="3600" b="1" u="sng" dirty="0" smtClean="0">
                <a:solidFill>
                  <a:srgbClr val="3333CC"/>
                </a:solidFill>
              </a:rPr>
              <a:t>ться</a:t>
            </a:r>
          </a:p>
          <a:p>
            <a:pPr eaLnBrk="1" hangingPunct="1"/>
            <a:r>
              <a:rPr lang="ru-RU" sz="3600" b="1" dirty="0" smtClean="0"/>
              <a:t>нрави</a:t>
            </a:r>
            <a:r>
              <a:rPr lang="ru-RU" sz="3600" b="1" u="sng" dirty="0" smtClean="0">
                <a:solidFill>
                  <a:srgbClr val="3333CC"/>
                </a:solidFill>
              </a:rPr>
              <a:t>ться</a:t>
            </a:r>
          </a:p>
          <a:p>
            <a:pPr eaLnBrk="1" hangingPunct="1"/>
            <a:r>
              <a:rPr lang="ru-RU" sz="3600" b="1" dirty="0" smtClean="0"/>
              <a:t>удиви</a:t>
            </a:r>
            <a:r>
              <a:rPr lang="ru-RU" sz="3600" b="1" u="sng" dirty="0" smtClean="0">
                <a:solidFill>
                  <a:srgbClr val="3333CC"/>
                </a:solidFill>
              </a:rPr>
              <a:t>ться</a:t>
            </a:r>
          </a:p>
          <a:p>
            <a:pPr eaLnBrk="1" hangingPunct="1"/>
            <a:r>
              <a:rPr lang="ru-RU" sz="3600" b="1" dirty="0" smtClean="0"/>
              <a:t>верну</a:t>
            </a:r>
            <a:r>
              <a:rPr lang="ru-RU" sz="3600" b="1" u="sng" dirty="0" smtClean="0">
                <a:solidFill>
                  <a:srgbClr val="3333CC"/>
                </a:solidFill>
              </a:rPr>
              <a:t>ться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724525" y="162877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200" b="1" dirty="0" smtClean="0">
                <a:solidFill>
                  <a:srgbClr val="FF3300"/>
                </a:solidFill>
              </a:rPr>
              <a:t>Что  делае</a:t>
            </a:r>
            <a:r>
              <a:rPr lang="ru-RU" sz="3200" b="1" u="sng" dirty="0" smtClean="0">
                <a:solidFill>
                  <a:srgbClr val="FF3300"/>
                </a:solidFill>
              </a:rPr>
              <a:t>т</a:t>
            </a:r>
            <a:r>
              <a:rPr lang="ru-RU" sz="3200" b="1" dirty="0" smtClean="0">
                <a:solidFill>
                  <a:srgbClr val="FF3300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ru-RU" sz="3200" b="1" dirty="0" smtClean="0">
                <a:solidFill>
                  <a:srgbClr val="FF3300"/>
                </a:solidFill>
              </a:rPr>
              <a:t>Что  сделае</a:t>
            </a:r>
            <a:r>
              <a:rPr lang="ru-RU" sz="3200" b="1" u="sng" dirty="0" smtClean="0">
                <a:solidFill>
                  <a:srgbClr val="FF3300"/>
                </a:solidFill>
              </a:rPr>
              <a:t>т</a:t>
            </a:r>
            <a:r>
              <a:rPr lang="ru-RU" sz="3200" b="1" dirty="0" smtClean="0">
                <a:solidFill>
                  <a:srgbClr val="FF3300"/>
                </a:solidFill>
              </a:rPr>
              <a:t>?</a:t>
            </a:r>
          </a:p>
          <a:p>
            <a:pPr eaLnBrk="1" hangingPunct="1"/>
            <a:r>
              <a:rPr lang="ru-RU" sz="3600" b="1" dirty="0" smtClean="0"/>
              <a:t>броси</a:t>
            </a:r>
            <a:r>
              <a:rPr lang="ru-RU" sz="3600" b="1" u="sng" dirty="0" smtClean="0">
                <a:solidFill>
                  <a:srgbClr val="3333CC"/>
                </a:solidFill>
              </a:rPr>
              <a:t>тся</a:t>
            </a:r>
          </a:p>
          <a:p>
            <a:pPr eaLnBrk="1" hangingPunct="1"/>
            <a:r>
              <a:rPr lang="ru-RU" sz="3600" b="1" dirty="0" smtClean="0"/>
              <a:t>нрави</a:t>
            </a:r>
            <a:r>
              <a:rPr lang="ru-RU" sz="3600" b="1" u="sng" dirty="0" smtClean="0">
                <a:solidFill>
                  <a:srgbClr val="3333CC"/>
                </a:solidFill>
              </a:rPr>
              <a:t>тся</a:t>
            </a:r>
          </a:p>
          <a:p>
            <a:pPr eaLnBrk="1" hangingPunct="1"/>
            <a:r>
              <a:rPr lang="ru-RU" sz="3600" b="1" dirty="0" smtClean="0"/>
              <a:t>удиви</a:t>
            </a:r>
            <a:r>
              <a:rPr lang="ru-RU" sz="3600" b="1" u="sng" dirty="0" smtClean="0">
                <a:solidFill>
                  <a:srgbClr val="3333CC"/>
                </a:solidFill>
              </a:rPr>
              <a:t>тся</a:t>
            </a:r>
          </a:p>
          <a:p>
            <a:pPr eaLnBrk="1" hangingPunct="1"/>
            <a:r>
              <a:rPr lang="ru-RU" sz="3600" b="1" dirty="0" smtClean="0"/>
              <a:t>верну</a:t>
            </a:r>
            <a:r>
              <a:rPr lang="ru-RU" sz="3600" b="1" u="sng" dirty="0" smtClean="0">
                <a:solidFill>
                  <a:srgbClr val="3333CC"/>
                </a:solidFill>
              </a:rPr>
              <a:t>тся</a:t>
            </a:r>
            <a:r>
              <a:rPr lang="ru-RU" sz="3600" b="1" dirty="0" smtClean="0"/>
              <a:t>  </a:t>
            </a:r>
          </a:p>
          <a:p>
            <a:pPr eaLnBrk="1" hangingPunct="1"/>
            <a:endParaRPr lang="ru-RU" sz="3600" b="1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-Составим схему графически: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Н.ф</a:t>
            </a:r>
            <a:r>
              <a:rPr lang="ru-RU" b="1" dirty="0" smtClean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                                  возвратный</a:t>
            </a:r>
            <a:r>
              <a:rPr lang="ru-RU" b="1" dirty="0" smtClean="0">
                <a:solidFill>
                  <a:srgbClr val="FF0000"/>
                </a:solidFill>
              </a:rPr>
              <a:t>(-</a:t>
            </a:r>
            <a:r>
              <a:rPr lang="ru-RU" b="1" dirty="0" err="1" smtClean="0">
                <a:solidFill>
                  <a:srgbClr val="FF0000"/>
                </a:solidFill>
              </a:rPr>
              <a:t>ся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r>
              <a:rPr lang="ru-RU" b="1" dirty="0" smtClean="0"/>
              <a:t>             </a:t>
            </a:r>
            <a:endParaRPr lang="ru-RU" dirty="0" smtClean="0"/>
          </a:p>
          <a:p>
            <a:r>
              <a:rPr lang="ru-RU" b="1" dirty="0" smtClean="0"/>
              <a:t>Что делать?  ---------------------------           </a:t>
            </a:r>
            <a:r>
              <a:rPr lang="ru-RU" b="1" dirty="0" err="1" smtClean="0"/>
              <a:t>ться</a:t>
            </a:r>
            <a:endParaRPr lang="ru-RU" dirty="0" smtClean="0"/>
          </a:p>
          <a:p>
            <a:r>
              <a:rPr lang="ru-RU" b="1" smtClean="0"/>
              <a:t>        </a:t>
            </a:r>
            <a:r>
              <a:rPr lang="ru-RU" b="1" smtClean="0"/>
              <a:t>3-е лицо</a:t>
            </a:r>
            <a:endParaRPr lang="ru-RU" dirty="0" smtClean="0"/>
          </a:p>
          <a:p>
            <a:r>
              <a:rPr lang="ru-RU" b="1" dirty="0" smtClean="0"/>
              <a:t>Что делает? ----------------------------           </a:t>
            </a:r>
            <a:r>
              <a:rPr lang="ru-RU" b="1" dirty="0" err="1" smtClean="0"/>
              <a:t>тся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164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Слайд 1</vt:lpstr>
      <vt:lpstr>1.найти и подчеркнуть грамматическую основу, дать устную характиристику предложения, 2.морфемный разбор слов(подснежники, зелеными) 3.морфологический разбор(раздвинут)</vt:lpstr>
      <vt:lpstr>-Кто автор произведения?  -Как оно называется?</vt:lpstr>
      <vt:lpstr>Подумай и Ответь на вопросы:</vt:lpstr>
      <vt:lpstr>Слайд 5</vt:lpstr>
      <vt:lpstr>        Вопрос – твой помощник!</vt:lpstr>
      <vt:lpstr>-Составим схему графически: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ЛК</dc:creator>
  <cp:lastModifiedBy>днс</cp:lastModifiedBy>
  <cp:revision>3</cp:revision>
  <dcterms:created xsi:type="dcterms:W3CDTF">2013-03-11T20:56:48Z</dcterms:created>
  <dcterms:modified xsi:type="dcterms:W3CDTF">2013-03-11T21:18:35Z</dcterms:modified>
</cp:coreProperties>
</file>