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4"/>
  </p:notesMasterIdLst>
  <p:sldIdLst>
    <p:sldId id="279" r:id="rId6"/>
    <p:sldId id="257" r:id="rId7"/>
    <p:sldId id="259" r:id="rId8"/>
    <p:sldId id="260" r:id="rId9"/>
    <p:sldId id="268" r:id="rId10"/>
    <p:sldId id="276" r:id="rId11"/>
    <p:sldId id="278" r:id="rId12"/>
    <p:sldId id="281" r:id="rId13"/>
    <p:sldId id="274" r:id="rId14"/>
    <p:sldId id="275" r:id="rId15"/>
    <p:sldId id="271" r:id="rId16"/>
    <p:sldId id="272" r:id="rId17"/>
    <p:sldId id="273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34CAD74-051A-45DF-9607-6B2552B97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3208D52-2CA7-4566-BDC7-BB57C3DFDE4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1DE6DB-DC25-4DD6-8A7B-1846B7D2518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10008B-4C72-4296-BB11-D35C1795FF9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E0A5935-6A9A-49FF-985E-1EC8831DA98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869B53-C1A7-4D30-9345-5C5D17D9CF5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A4E8-BC52-4F94-B695-A6DDF46C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5AE3-B3AE-40F5-86B7-930E89A83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47A0-1030-4D4D-93C6-DC13C25D0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7827963" y="6557963"/>
            <a:ext cx="267017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6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663" y="6556375"/>
            <a:ext cx="784225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CA61C2-6436-4D8C-8E9D-3BF933E5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61CF-5C46-4AED-8B72-76928A336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1" y="190502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9200" y="6556375"/>
            <a:ext cx="2670175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4575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900" y="6554788"/>
            <a:ext cx="78422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1F220-3405-4D97-AEAF-3EBC8D77D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9CE5-C53A-446B-AB2D-E859915E5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AC56-0330-454E-85AB-C0504819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CEF5-A009-469B-815A-D1D564B41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1F45-57AB-481D-9C2A-EED92D5B9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E0F1-151A-430F-A6AA-809921D8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C041-1F49-4C4E-9CBC-760E4A59D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796925" y="1004888"/>
            <a:ext cx="5759450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795338" y="998538"/>
            <a:ext cx="5759450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FF333-13EA-4D70-BD32-22A1215E8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EAE5-CB14-43A9-AE1D-BB1481471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7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850" y="6557963"/>
            <a:ext cx="2668588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138" y="6553200"/>
            <a:ext cx="78422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F3B376-D8DD-40C0-B969-9B759BE46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7827963" y="6557963"/>
            <a:ext cx="267017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6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663" y="6556375"/>
            <a:ext cx="784225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359520-E60B-400D-A264-BEFFE3C0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F2B9-38F0-4B0D-A039-17492E110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1" y="1905019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9200" y="6556375"/>
            <a:ext cx="2670175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4575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900" y="6554788"/>
            <a:ext cx="78422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67ECE-1468-47BA-A29B-7B65375B1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A8F6-E4D4-4DF0-A30A-853938C20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4275-6E54-4182-930F-6D30A4447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A9CC-C240-40C8-B46D-7B275158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82BC-EF59-49AD-8D7E-48C4E0FF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724-CF63-445B-8C98-DD7D0A8C3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1D4E-115B-4087-805B-1F8D8736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796925" y="1004888"/>
            <a:ext cx="5759450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795338" y="998538"/>
            <a:ext cx="5759450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AE670-BB5E-444C-BDEF-A18DF3F26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C4EE-3170-4721-B4F7-B5C398E8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74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850" y="6557963"/>
            <a:ext cx="2668588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138" y="6553200"/>
            <a:ext cx="78422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DF4537-6E87-4EB3-8575-1BEB1906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7827963" y="6557963"/>
            <a:ext cx="267017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6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663" y="6556375"/>
            <a:ext cx="784225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C1C672-0B2F-4F56-88EB-AA830C30F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03D8-2640-4CCE-9008-E4E6A1305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1" y="1905007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9200" y="6556375"/>
            <a:ext cx="2670175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4575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900" y="6554788"/>
            <a:ext cx="78422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22F2A-EA5F-4F25-A73B-D0D4E832F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78D2-9547-4E60-AA95-E212866FA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1CE4-1BE2-476D-988D-7A7F20FF7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A87C-7F97-4BF2-9E56-C70DAE2F2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E635-68C5-4F15-B122-E232CC702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5F91-E2CC-46A5-A15F-29B92968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C792-2715-4D2D-A718-F33E138D0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796925" y="1004888"/>
            <a:ext cx="5759450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795338" y="998538"/>
            <a:ext cx="5759450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107B5-3F61-4B19-B929-8FA398A1B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6792-DA7B-46D3-BA44-E52338E92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62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850" y="6557963"/>
            <a:ext cx="2668588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138" y="6553200"/>
            <a:ext cx="78422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52ADCA6-BF12-46D0-8982-16C322C45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7827963" y="6557963"/>
            <a:ext cx="267017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6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663" y="6556375"/>
            <a:ext cx="784225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33E900-2E59-4391-AC50-77E0D171D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30CF-2B06-4A4C-9AB5-FEAE6BDE2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9200" y="6556375"/>
            <a:ext cx="2670175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4575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900" y="6554788"/>
            <a:ext cx="78422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9B5A7C-3376-42E7-ABE0-CDEAD6FCF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E4CF-6179-4377-99B6-F5FD887FE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FC77-2F9B-4809-8B73-F2166A03E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81" y="185977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1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AB4-2821-48BF-BD72-A888F9599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D748-19A0-43F8-8D04-09F5967FA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C687-EF90-47D8-B51E-03C8FCE60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2542-17EC-4B7B-8C9F-E5CEE5342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796925" y="1004888"/>
            <a:ext cx="5759450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795338" y="998538"/>
            <a:ext cx="5759450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40C346-A358-447F-9C81-0B3909A3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AABC-8B70-4DA6-9877-F1464817F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850" y="6557963"/>
            <a:ext cx="2668588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138" y="6553200"/>
            <a:ext cx="78422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57459D0-E1AF-4F6B-98EF-B6984810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3EE8-FE83-437E-9F6E-EEFABE21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AAD7-4DB5-4013-BEFA-237F70DCB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C25E-4C1F-4D4F-82C2-F94B91B20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13EF-E888-4F0E-BBBD-BB90F38D4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2.6.14</a:t>
            </a: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E8575FF-6EBC-4ABF-AFC8-3D690340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87" r:id="rId9"/>
    <p:sldLayoutId id="2147483757" r:id="rId10"/>
    <p:sldLayoutId id="214748375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025" y="6557963"/>
            <a:ext cx="2670175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963" y="6556375"/>
            <a:ext cx="78422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EC7447-F588-43F7-9CF4-EA513EFB0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59" r:id="rId2"/>
    <p:sldLayoutId id="214748378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90" r:id="rId9"/>
    <p:sldLayoutId id="2147483765" r:id="rId10"/>
    <p:sldLayoutId id="214748379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charset="0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025" y="6557963"/>
            <a:ext cx="2670175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963" y="6556375"/>
            <a:ext cx="78422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5578F59-1AFE-496F-AC78-38745412F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66" r:id="rId2"/>
    <p:sldLayoutId id="2147483793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94" r:id="rId9"/>
    <p:sldLayoutId id="2147483772" r:id="rId10"/>
    <p:sldLayoutId id="21474837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charset="0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Текст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025" y="6557963"/>
            <a:ext cx="2670175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963" y="6556375"/>
            <a:ext cx="78422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F267C3-D102-47B0-883B-9C7F075F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73" r:id="rId2"/>
    <p:sldLayoutId id="2147483797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98" r:id="rId9"/>
    <p:sldLayoutId id="2147483779" r:id="rId10"/>
    <p:sldLayoutId id="214748379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charset="0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6" name="Текст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025" y="6557963"/>
            <a:ext cx="2670175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2.6.14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963" y="6556375"/>
            <a:ext cx="78422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4E29325-1450-4E19-847C-01ED51E2C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0" r:id="rId2"/>
    <p:sldLayoutId id="2147483801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802" r:id="rId9"/>
    <p:sldLayoutId id="2147483786" r:id="rId10"/>
    <p:sldLayoutId id="214748380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charset="0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98" y="1916113"/>
            <a:ext cx="10560049" cy="2089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«Здоровье детей </a:t>
            </a:r>
            <a:br>
              <a:rPr lang="ru-RU" sz="6000" dirty="0" smtClean="0"/>
            </a:br>
            <a:r>
              <a:rPr lang="ru-RU" sz="6000" dirty="0" smtClean="0"/>
              <a:t>в наших руках»</a:t>
            </a:r>
          </a:p>
        </p:txBody>
      </p:sp>
      <p:sp>
        <p:nvSpPr>
          <p:cNvPr id="2355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51388" y="5229225"/>
            <a:ext cx="6837362" cy="625475"/>
          </a:xfrm>
        </p:spPr>
        <p:txBody>
          <a:bodyPr/>
          <a:lstStyle/>
          <a:p>
            <a:pPr marR="0" eaLnBrk="1" hangingPunct="1"/>
            <a:r>
              <a:rPr lang="ru-RU" smtClean="0"/>
              <a:t>Родительское собрание.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641600" y="306546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46400" y="457200"/>
            <a:ext cx="7213600" cy="9509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3300"/>
                </a:solidFill>
                <a:latin typeface="Arial Black" pitchFamily="34" charset="0"/>
              </a:rPr>
              <a:t>« опасен "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44800" y="321786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0" y="337026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320800" y="290671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117600" y="191611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251200" y="352266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080000" y="2982913"/>
            <a:ext cx="213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165600" y="1828800"/>
            <a:ext cx="3454400" cy="1676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sz="2800"/>
              <a:t>Ослабляет</a:t>
            </a:r>
          </a:p>
          <a:p>
            <a:pPr algn="ctr"/>
            <a:r>
              <a:rPr lang="ru-RU" sz="2800"/>
              <a:t> иммунитет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502400" y="3716338"/>
            <a:ext cx="5486400" cy="18288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sz="2800"/>
              <a:t>Способствует </a:t>
            </a:r>
          </a:p>
          <a:p>
            <a:pPr algn="ctr"/>
            <a:r>
              <a:rPr lang="ru-RU" sz="2800"/>
              <a:t>возникновению </a:t>
            </a:r>
          </a:p>
          <a:p>
            <a:pPr algn="ctr"/>
            <a:r>
              <a:rPr lang="ru-RU" sz="2800"/>
              <a:t>онкологических </a:t>
            </a:r>
          </a:p>
          <a:p>
            <a:pPr algn="ctr"/>
            <a:r>
              <a:rPr lang="ru-RU" sz="2800"/>
              <a:t>заболеваний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31800" y="3644900"/>
            <a:ext cx="5283200" cy="17526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sz="2800"/>
              <a:t>Вызывает </a:t>
            </a:r>
          </a:p>
          <a:p>
            <a:pPr algn="ctr"/>
            <a:r>
              <a:rPr lang="ru-RU" sz="2800"/>
              <a:t>нарушение сна, памяти,</a:t>
            </a:r>
          </a:p>
          <a:p>
            <a:pPr algn="ctr"/>
            <a:r>
              <a:rPr lang="ru-RU" sz="2800"/>
              <a:t>головные боли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2844800" y="1524000"/>
            <a:ext cx="10160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096000" y="1524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8026400" y="1524000"/>
            <a:ext cx="1046163" cy="2120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95325" y="1196975"/>
            <a:ext cx="9648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Современные дети очень много общаются с телевидением, видео и компьютером. Если предыдущее поколение было поколением книг, то современное получает информацию через видеоряд.</a:t>
            </a:r>
          </a:p>
        </p:txBody>
      </p:sp>
      <p:pic>
        <p:nvPicPr>
          <p:cNvPr id="33795" name="Picture 4" descr="CHEL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3341688"/>
            <a:ext cx="327501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982663" y="1557338"/>
            <a:ext cx="97932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Мы не можете не заметить огромное количество положительных моментов общения с компьютером: </a:t>
            </a:r>
          </a:p>
          <a:p>
            <a:r>
              <a:rPr lang="ru-RU" sz="2800"/>
              <a:t>1. Он помогает выявить и развить способности. </a:t>
            </a:r>
          </a:p>
          <a:p>
            <a:r>
              <a:rPr lang="ru-RU" sz="2800"/>
              <a:t>2. Является великолепным способом самообучения.</a:t>
            </a:r>
          </a:p>
          <a:p>
            <a:r>
              <a:rPr lang="ru-RU" sz="2800"/>
              <a:t> 3. Развивает самостоятельное мышление.</a:t>
            </a:r>
          </a:p>
          <a:p>
            <a:r>
              <a:rPr lang="ru-RU" sz="2800"/>
              <a:t> 4. Усиливает концентрацию внимания.</a:t>
            </a:r>
          </a:p>
          <a:p>
            <a:r>
              <a:rPr lang="ru-RU" sz="2800"/>
              <a:t> 5. Учит быстро переключаться с одного действия на    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1416050" y="1557338"/>
            <a:ext cx="8928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Плохо то, что при несоблюдении режима компьютер превращается из друга во врага.</a:t>
            </a:r>
          </a:p>
          <a:p>
            <a:r>
              <a:rPr lang="ru-RU" sz="2800"/>
              <a:t>Нельзя забывать о том, что все хорошо в меру. Добрые замечательные игры, столь полезные для детей, могут стать и вредными для них!!!</a:t>
            </a: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1487488" y="3789363"/>
            <a:ext cx="914558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Взрослые должны следить за тем, сколько времени их чадо проводит перед монитором, как организовано его место, в каком положении он сидит. Это чревато проблемами для зрения и осанки вашего ребенка. 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5232400" y="1341438"/>
            <a:ext cx="3527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Итоги 2 четверти: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16050" y="2276475"/>
          <a:ext cx="7664450" cy="944563"/>
        </p:xfrm>
        <a:graphic>
          <a:graphicData uri="http://schemas.openxmlformats.org/drawingml/2006/table">
            <a:tbl>
              <a:tblPr/>
              <a:tblGrid>
                <a:gridCol w="2554800"/>
                <a:gridCol w="2277105"/>
                <a:gridCol w="2832495"/>
              </a:tblGrid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/>
                        <a:t>Отличники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err="1"/>
                        <a:t>Латык</a:t>
                      </a:r>
                      <a:r>
                        <a:rPr lang="ru-RU" sz="2800" dirty="0"/>
                        <a:t> О.</a:t>
                      </a:r>
                      <a:br>
                        <a:rPr lang="ru-RU" sz="2800" dirty="0"/>
                      </a:br>
                      <a:r>
                        <a:rPr lang="ru-RU" sz="2800" dirty="0" err="1"/>
                        <a:t>Саркисянц</a:t>
                      </a:r>
                      <a:r>
                        <a:rPr lang="ru-RU" sz="2800" dirty="0"/>
                        <a:t> Ю.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87488" y="4076700"/>
          <a:ext cx="7561262" cy="1798638"/>
        </p:xfrm>
        <a:graphic>
          <a:graphicData uri="http://schemas.openxmlformats.org/drawingml/2006/table">
            <a:tbl>
              <a:tblPr/>
              <a:tblGrid>
                <a:gridCol w="2330785"/>
                <a:gridCol w="2330785"/>
                <a:gridCol w="2899271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dirty="0"/>
                        <a:t>C </a:t>
                      </a:r>
                      <a:r>
                        <a:rPr lang="ru-RU" sz="2800" dirty="0"/>
                        <a:t>одной "4"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 smtClean="0"/>
                        <a:t>  2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/>
                        <a:t>Карпинская А</a:t>
                      </a:r>
                      <a:r>
                        <a:rPr lang="ru-RU" sz="2800" dirty="0" smtClean="0"/>
                        <a:t>. . (информатика)</a:t>
                      </a:r>
                      <a:r>
                        <a:rPr lang="ru-RU" sz="2800" dirty="0"/>
                        <a:t/>
                      </a:r>
                      <a:br>
                        <a:rPr lang="ru-RU" sz="2800" dirty="0"/>
                      </a:br>
                      <a:r>
                        <a:rPr lang="ru-RU" sz="2800" dirty="0" err="1"/>
                        <a:t>Мясоедова</a:t>
                      </a:r>
                      <a:r>
                        <a:rPr lang="ru-RU" sz="2800" dirty="0"/>
                        <a:t> С</a:t>
                      </a:r>
                      <a:r>
                        <a:rPr lang="ru-RU" sz="2800" dirty="0" smtClean="0"/>
                        <a:t>.</a:t>
                      </a:r>
                    </a:p>
                    <a:p>
                      <a:pPr algn="l"/>
                      <a:r>
                        <a:rPr lang="ru-RU" sz="2800" dirty="0" smtClean="0"/>
                        <a:t>(история)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687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333375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71588" y="1557338"/>
          <a:ext cx="9825037" cy="3505200"/>
        </p:xfrm>
        <a:graphic>
          <a:graphicData uri="http://schemas.openxmlformats.org/drawingml/2006/table">
            <a:tbl>
              <a:tblPr/>
              <a:tblGrid>
                <a:gridCol w="2315003"/>
                <a:gridCol w="2315003"/>
                <a:gridCol w="2315003"/>
                <a:gridCol w="2879635"/>
              </a:tblGrid>
              <a:tr h="228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/>
                        <a:t>Хорошисты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/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err="1"/>
                        <a:t>Айдарова</a:t>
                      </a:r>
                      <a:r>
                        <a:rPr lang="ru-RU" sz="2800" dirty="0"/>
                        <a:t> А.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Амирханова А.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Кулагина В.</a:t>
                      </a:r>
                      <a:br>
                        <a:rPr lang="ru-RU" sz="2800" dirty="0"/>
                      </a:br>
                      <a:r>
                        <a:rPr lang="ru-RU" sz="2800" dirty="0" err="1"/>
                        <a:t>Цховребов</a:t>
                      </a:r>
                      <a:r>
                        <a:rPr lang="ru-RU" sz="2800" dirty="0"/>
                        <a:t> Ч.</a:t>
                      </a:r>
                      <a:br>
                        <a:rPr lang="ru-RU" sz="2800" dirty="0"/>
                      </a:br>
                      <a:r>
                        <a:rPr lang="ru-RU" sz="2800" dirty="0" err="1"/>
                        <a:t>Цховребов</a:t>
                      </a:r>
                      <a:r>
                        <a:rPr lang="ru-RU" sz="2800" dirty="0"/>
                        <a:t> Э.</a:t>
                      </a:r>
                      <a:br>
                        <a:rPr lang="ru-RU" sz="2800" dirty="0"/>
                      </a:br>
                      <a:r>
                        <a:rPr lang="ru-RU" sz="2800" dirty="0" err="1"/>
                        <a:t>Шамурзаева</a:t>
                      </a:r>
                      <a:r>
                        <a:rPr lang="ru-RU" sz="2800" dirty="0"/>
                        <a:t> С.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Шевченко И.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Юревич 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789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549275"/>
            <a:ext cx="18716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9788" y="2349500"/>
          <a:ext cx="10775950" cy="2225675"/>
        </p:xfrm>
        <a:graphic>
          <a:graphicData uri="http://schemas.openxmlformats.org/drawingml/2006/table">
            <a:tbl>
              <a:tblPr/>
              <a:tblGrid>
                <a:gridCol w="2539295"/>
                <a:gridCol w="1348763"/>
                <a:gridCol w="1080120"/>
                <a:gridCol w="5808343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dirty="0"/>
                        <a:t>C </a:t>
                      </a:r>
                      <a:r>
                        <a:rPr lang="ru-RU" sz="2800" dirty="0"/>
                        <a:t>одной "3"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 smtClean="0"/>
                        <a:t>       4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dirty="0"/>
                        <a:t>16%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err="1" smtClean="0"/>
                        <a:t>АбуковаС</a:t>
                      </a:r>
                      <a:r>
                        <a:rPr lang="ru-RU" sz="2800" dirty="0" smtClean="0"/>
                        <a:t>.(математика)</a:t>
                      </a:r>
                      <a:r>
                        <a:rPr lang="ru-RU" sz="2800" dirty="0"/>
                        <a:t/>
                      </a:r>
                      <a:br>
                        <a:rPr lang="ru-RU" sz="2800" dirty="0"/>
                      </a:br>
                      <a:r>
                        <a:rPr lang="ru-RU" sz="2800" dirty="0"/>
                        <a:t>Бобок А</a:t>
                      </a:r>
                      <a:r>
                        <a:rPr lang="ru-RU" sz="2800" dirty="0" smtClean="0"/>
                        <a:t>. (информатика)</a:t>
                      </a:r>
                      <a:r>
                        <a:rPr lang="ru-RU" sz="2800" dirty="0"/>
                        <a:t/>
                      </a:r>
                      <a:br>
                        <a:rPr lang="ru-RU" sz="2800" dirty="0"/>
                      </a:br>
                      <a:r>
                        <a:rPr lang="ru-RU" sz="2800" dirty="0" err="1"/>
                        <a:t>Галустов</a:t>
                      </a:r>
                      <a:r>
                        <a:rPr lang="ru-RU" sz="2800" dirty="0"/>
                        <a:t> Р</a:t>
                      </a:r>
                      <a:r>
                        <a:rPr lang="ru-RU" sz="2800" dirty="0" smtClean="0"/>
                        <a:t>.(английский)</a:t>
                      </a:r>
                      <a:r>
                        <a:rPr lang="ru-RU" sz="2800" dirty="0"/>
                        <a:t/>
                      </a:r>
                      <a:br>
                        <a:rPr lang="ru-RU" sz="2800" dirty="0"/>
                      </a:br>
                      <a:r>
                        <a:rPr lang="ru-RU" sz="2800" dirty="0" err="1" smtClean="0"/>
                        <a:t>ОсипенкоА</a:t>
                      </a:r>
                      <a:r>
                        <a:rPr lang="ru-RU" sz="2800" dirty="0" smtClean="0"/>
                        <a:t>.(информатика)</a:t>
                      </a:r>
                      <a:br>
                        <a:rPr lang="ru-RU" sz="2800" dirty="0" smtClean="0"/>
                      </a:b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89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0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55688" y="3246438"/>
          <a:ext cx="9104312" cy="579437"/>
        </p:xfrm>
        <a:graphic>
          <a:graphicData uri="http://schemas.openxmlformats.org/drawingml/2006/table">
            <a:tbl>
              <a:tblPr/>
              <a:tblGrid>
                <a:gridCol w="3168352"/>
                <a:gridCol w="1256771"/>
                <a:gridCol w="2085403"/>
                <a:gridCol w="2594037"/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/>
                        <a:t>Неуспевающие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/>
                        <a:t>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err="1"/>
                        <a:t>Питлюков</a:t>
                      </a:r>
                      <a:r>
                        <a:rPr lang="ru-RU" sz="3200" dirty="0"/>
                        <a:t> 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99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333375"/>
            <a:ext cx="27289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3048000" y="2867025"/>
            <a:ext cx="609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Пусть старый Новый год, </a:t>
            </a:r>
            <a:br>
              <a:rPr lang="ru-RU"/>
            </a:br>
            <a:r>
              <a:rPr lang="ru-RU"/>
              <a:t>ВАМ удачу принесет,</a:t>
            </a:r>
            <a:br>
              <a:rPr lang="ru-RU"/>
            </a:br>
            <a:r>
              <a:rPr lang="ru-RU"/>
              <a:t>Пусть будет радость бесконечной,</a:t>
            </a:r>
            <a:br>
              <a:rPr lang="ru-RU"/>
            </a:br>
            <a:r>
              <a:rPr lang="ru-RU"/>
              <a:t>Пусть целый год ВАМ ВСЕМ везет!</a:t>
            </a:r>
          </a:p>
          <a:p>
            <a:r>
              <a:rPr lang="ru-RU"/>
              <a:t>ЗДОРОВЬЯ ВАМ!!! И СЧАСТЬЯ В СЕМЬЯХ!!!</a:t>
            </a:r>
          </a:p>
        </p:txBody>
      </p:sp>
      <p:pic>
        <p:nvPicPr>
          <p:cNvPr id="40963" name="Picture 4" descr="D:\МОИ ДОКУМЕНТЫ\Мои рисунки\новый год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2463" y="0"/>
            <a:ext cx="1646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0" y="1052513"/>
            <a:ext cx="84248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Пусть старый Новый год, 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ВАМ удачу принесет,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Пусть будет радость бесконечной,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Пусть целый год ВАМ ВСЕМ везет!</a:t>
            </a:r>
          </a:p>
          <a:p>
            <a:endParaRPr lang="ru-RU" sz="3600">
              <a:solidFill>
                <a:schemeClr val="bg1"/>
              </a:solidFill>
            </a:endParaRPr>
          </a:p>
          <a:p>
            <a:r>
              <a:rPr lang="ru-RU" sz="3600">
                <a:solidFill>
                  <a:schemeClr val="bg1"/>
                </a:solidFill>
              </a:rPr>
              <a:t>ЗДОРОВЬЯ ВАМ!!! </a:t>
            </a:r>
          </a:p>
          <a:p>
            <a:r>
              <a:rPr lang="ru-RU" sz="3600">
                <a:solidFill>
                  <a:schemeClr val="bg1"/>
                </a:solidFill>
              </a:rPr>
              <a:t>И СЧАСТЬЯ В СЕМЬЯХ!!!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2275" y="258763"/>
            <a:ext cx="10414000" cy="4552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endParaRPr lang="ru-RU" sz="4000" b="1" dirty="0">
              <a:solidFill>
                <a:srgbClr val="000000"/>
              </a:solidFill>
              <a:latin typeface="+mn-lt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ru-RU" sz="4000" b="1" dirty="0">
                <a:solidFill>
                  <a:srgbClr val="000000"/>
                </a:solidFill>
                <a:latin typeface="+mn-lt"/>
              </a:rPr>
              <a:t>Здоровье ребенка - это счастье!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Comic Sans MS" pitchFamily="6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omic Sans MS" pitchFamily="64" charset="0"/>
              </a:rPr>
            </a:br>
            <a:r>
              <a:rPr lang="ru-RU" sz="3200" dirty="0">
                <a:solidFill>
                  <a:srgbClr val="000000"/>
                </a:solidFill>
                <a:latin typeface="+mn-lt"/>
              </a:rPr>
              <a:t>Когда человек здоров, все получается.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Здоровье нужно всем - и детям, и взрослым.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Но нужно уметь заботиться о здоровье.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</a:rPr>
              <a:t>Если не следить за своим здоровьем, можно его потерять.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575800" y="71438"/>
            <a:ext cx="241935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sz="1400" b="1">
              <a:solidFill>
                <a:srgbClr val="94BD5E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3351213" y="5051425"/>
            <a:ext cx="5653087" cy="882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marL="285750" indent="-284163" algn="ctr" hangingPunct="1">
              <a:lnSpc>
                <a:spcPct val="100000"/>
              </a:lnSpc>
              <a:buSzPct val="45000"/>
              <a:buFont typeface="Wingdings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Образ жизни – 50%</a:t>
            </a:r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2887663" y="3816350"/>
            <a:ext cx="6523037" cy="882650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marL="285750" indent="-284163" algn="ctr" hangingPunct="1">
              <a:lnSpc>
                <a:spcPct val="100000"/>
              </a:lnSpc>
              <a:buSzPct val="45000"/>
              <a:buFont typeface="Wingdings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Наследственность – 20%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902075" y="2565400"/>
            <a:ext cx="4495800" cy="898525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marL="285750" indent="-284163" algn="ctr" hangingPunct="1">
              <a:lnSpc>
                <a:spcPct val="100000"/>
              </a:lnSpc>
              <a:buSzPct val="45000"/>
              <a:buFont typeface="Wingdings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Экология – 20%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2430463" y="1417638"/>
            <a:ext cx="7437437" cy="868362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marL="285750" indent="-284163" algn="ctr" hangingPunct="1">
              <a:lnSpc>
                <a:spcPct val="100000"/>
              </a:lnSpc>
              <a:buSzPct val="45000"/>
              <a:buFont typeface="Wingdings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Развитие здравоохранения – 10%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14400" y="263525"/>
            <a:ext cx="11126788" cy="706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4000" dirty="0">
                <a:solidFill>
                  <a:srgbClr val="000000"/>
                </a:solidFill>
                <a:latin typeface="+mn-lt"/>
              </a:rPr>
              <a:t>Факторы, влияющие на состояние здоровья: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9720263" y="812800"/>
            <a:ext cx="241935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sz="1400" b="1">
              <a:solidFill>
                <a:srgbClr val="94BD5E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74838" y="215900"/>
            <a:ext cx="8518525" cy="1444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</a:rPr>
              <a:t>Компоненты здорового образа жизни:</a:t>
            </a:r>
          </a:p>
        </p:txBody>
      </p:sp>
      <p:sp>
        <p:nvSpPr>
          <p:cNvPr id="26627" name="Oval 2"/>
          <p:cNvSpPr>
            <a:spLocks noChangeArrowheads="1"/>
          </p:cNvSpPr>
          <p:nvPr/>
        </p:nvSpPr>
        <p:spPr bwMode="auto">
          <a:xfrm>
            <a:off x="8705850" y="4137025"/>
            <a:ext cx="3317875" cy="1828800"/>
          </a:xfrm>
          <a:prstGeom prst="ellipse">
            <a:avLst/>
          </a:prstGeom>
          <a:solidFill>
            <a:srgbClr val="FFD966"/>
          </a:solidFill>
          <a:ln w="12600">
            <a:solidFill>
              <a:srgbClr val="548235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800" b="1">
                <a:solidFill>
                  <a:srgbClr val="000000"/>
                </a:solidFill>
                <a:latin typeface="Comic Sans MS" pitchFamily="64" charset="0"/>
              </a:rPr>
              <a:t>Физические</a:t>
            </a:r>
            <a:r>
              <a:rPr lang="ru-RU" sz="3200" b="1">
                <a:solidFill>
                  <a:srgbClr val="000000"/>
                </a:solidFill>
                <a:latin typeface="Comic Sans MS" pitchFamily="64" charset="0"/>
              </a:rPr>
              <a:t> занятия</a:t>
            </a:r>
          </a:p>
        </p:txBody>
      </p:sp>
      <p:sp>
        <p:nvSpPr>
          <p:cNvPr id="26628" name="Oval 3"/>
          <p:cNvSpPr>
            <a:spLocks noChangeArrowheads="1"/>
          </p:cNvSpPr>
          <p:nvPr/>
        </p:nvSpPr>
        <p:spPr bwMode="auto">
          <a:xfrm>
            <a:off x="373063" y="4449763"/>
            <a:ext cx="2830512" cy="1722437"/>
          </a:xfrm>
          <a:prstGeom prst="ellipse">
            <a:avLst/>
          </a:prstGeom>
          <a:solidFill>
            <a:srgbClr val="FFD966"/>
          </a:solidFill>
          <a:ln w="12600">
            <a:solidFill>
              <a:srgbClr val="548235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>
                <a:solidFill>
                  <a:srgbClr val="000000"/>
                </a:solidFill>
                <a:latin typeface="Comic Sans MS" pitchFamily="64" charset="0"/>
              </a:rPr>
              <a:t>Режим дня</a:t>
            </a: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198438" y="1001713"/>
            <a:ext cx="3565525" cy="1944687"/>
          </a:xfrm>
          <a:prstGeom prst="ellipse">
            <a:avLst/>
          </a:prstGeom>
          <a:solidFill>
            <a:srgbClr val="FFD966"/>
          </a:solidFill>
          <a:ln w="12600">
            <a:solidFill>
              <a:srgbClr val="548235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800" b="1">
                <a:solidFill>
                  <a:srgbClr val="000000"/>
                </a:solidFill>
                <a:latin typeface="Comic Sans MS" pitchFamily="64" charset="0"/>
              </a:rPr>
              <a:t>Закаливание</a:t>
            </a:r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3203575" y="2771775"/>
            <a:ext cx="2495550" cy="1763713"/>
          </a:xfrm>
          <a:prstGeom prst="ellipse">
            <a:avLst/>
          </a:prstGeom>
          <a:solidFill>
            <a:srgbClr val="FFD966"/>
          </a:solidFill>
          <a:ln w="12600">
            <a:solidFill>
              <a:srgbClr val="548235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>
                <a:solidFill>
                  <a:srgbClr val="000000"/>
                </a:solidFill>
                <a:latin typeface="Comic Sans MS" pitchFamily="64" charset="0"/>
              </a:rPr>
              <a:t>Питание</a:t>
            </a:r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5969000" y="1968500"/>
            <a:ext cx="2662238" cy="1684338"/>
          </a:xfrm>
          <a:prstGeom prst="ellipse">
            <a:avLst/>
          </a:prstGeom>
          <a:solidFill>
            <a:srgbClr val="FFD966"/>
          </a:solidFill>
          <a:ln w="12600">
            <a:solidFill>
              <a:srgbClr val="548235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>
                <a:solidFill>
                  <a:srgbClr val="000000"/>
                </a:solidFill>
                <a:latin typeface="Comic Sans MS" pitchFamily="64" charset="0"/>
              </a:rPr>
              <a:t>Прогулка</a:t>
            </a: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113" y="3971925"/>
            <a:ext cx="5334000" cy="326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8705850" y="996950"/>
            <a:ext cx="3486150" cy="1951038"/>
          </a:xfrm>
          <a:prstGeom prst="ellipse">
            <a:avLst/>
          </a:prstGeom>
          <a:solidFill>
            <a:srgbClr val="FFD966"/>
          </a:solidFill>
          <a:ln w="12600">
            <a:solidFill>
              <a:srgbClr val="548235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800" b="1">
                <a:solidFill>
                  <a:srgbClr val="000000"/>
                </a:solidFill>
                <a:latin typeface="Comic Sans MS" pitchFamily="64" charset="0"/>
              </a:rPr>
              <a:t>Соблюдение правил гигиены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9647238" y="215900"/>
            <a:ext cx="241935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sz="1400" b="1">
              <a:solidFill>
                <a:srgbClr val="94BD5E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79425" y="908050"/>
            <a:ext cx="10515600" cy="4830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</a:rPr>
              <a:t>Вывод: </a:t>
            </a:r>
            <a:r>
              <a:rPr lang="ru-RU" sz="4400" dirty="0">
                <a:solidFill>
                  <a:srgbClr val="000000"/>
                </a:solidFill>
                <a:latin typeface="+mn-lt"/>
              </a:rPr>
              <a:t>при поддержании здорового образа жизни, организм ребенка по максимуму защищен от вредных факторов окружающей среды, а также снижается риск к заболеваниям простудными или вирусными инфекциями.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488" y="2781300"/>
            <a:ext cx="4251325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772650" y="287338"/>
            <a:ext cx="241935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sz="1400" b="1">
              <a:solidFill>
                <a:srgbClr val="94BD5E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695325" y="1484313"/>
            <a:ext cx="102965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Дорогие мамы и папы! Запомните самое главное: тактика ваших действий совершенно не зависит от того, как называется вирус. </a:t>
            </a:r>
          </a:p>
          <a:p>
            <a:r>
              <a:rPr lang="ru-RU" sz="3200"/>
              <a:t>Это грипп сезонный, свиной, слоновий, это вообще не грипп- это не важно. </a:t>
            </a:r>
          </a:p>
          <a:p>
            <a:r>
              <a:rPr lang="ru-RU" sz="3200"/>
              <a:t>Важно лишь то, что это вирус, что он передается воздушно-капельным путем и что он поражает органы дыхания. Отсюда и конкретные действия.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550863" y="4221163"/>
            <a:ext cx="108013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4.Носить одежду соответственно погоде, но не кутаться, </a:t>
            </a:r>
          </a:p>
          <a:p>
            <a:r>
              <a:rPr lang="ru-RU" sz="2800"/>
              <a:t>не ходить с непокрытой головой и в легкой обуви.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550863" y="1052513"/>
            <a:ext cx="106584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1.Тщательно и часто мойте руки водой с мылом, старайтесь не прикасаться к своему роту и носу, глазам.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79425" y="2060575"/>
            <a:ext cx="113045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2.Сбалансированное питание - ежедневное использование в рационе свежих овощей и фруктов, лука и чеснока.</a:t>
            </a:r>
          </a:p>
          <a:p>
            <a:endParaRPr lang="ru-RU" sz="2800"/>
          </a:p>
          <a:p>
            <a:r>
              <a:rPr lang="ru-RU" sz="2800"/>
              <a:t>3.Ежедневные прогулки на свежем воздухе, проветривание помещений дома и на работе.</a:t>
            </a: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623888" y="5229225"/>
            <a:ext cx="10009187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5.Маска. Полезная штука, обязательно должна быть на больном, если рядом здоровые.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695325" y="1700213"/>
            <a:ext cx="106568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Чем меньше людей, тем меньше шансов заболеть.</a:t>
            </a:r>
          </a:p>
          <a:p>
            <a:r>
              <a:rPr lang="ru-RU" sz="2800"/>
              <a:t> Карантин - замечательно! </a:t>
            </a:r>
          </a:p>
          <a:p>
            <a:r>
              <a:rPr lang="ru-RU" sz="2800"/>
              <a:t> Но у нас продление каникул!!!</a:t>
            </a:r>
          </a:p>
        </p:txBody>
      </p:sp>
      <p:sp>
        <p:nvSpPr>
          <p:cNvPr id="30723" name="Прямоугольник 7"/>
          <p:cNvSpPr>
            <a:spLocks noChangeArrowheads="1"/>
          </p:cNvSpPr>
          <p:nvPr/>
        </p:nvSpPr>
        <p:spPr bwMode="auto">
          <a:xfrm>
            <a:off x="766763" y="3284538"/>
            <a:ext cx="105854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Пожалуйста помните: при первых симптомах  заболевания вызывайте врача! </a:t>
            </a:r>
          </a:p>
          <a:p>
            <a:r>
              <a:rPr lang="ru-RU" sz="2800"/>
              <a:t>Самостоятельный прием препаратов для экстренной и сезонной профилактики недопустим.</a:t>
            </a:r>
          </a:p>
          <a:p>
            <a:r>
              <a:rPr lang="ru-RU" sz="2800"/>
              <a:t> Он назначается только лечащим врачом с учетом индивидуальных особенностей организма пациента.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527050" y="546100"/>
            <a:ext cx="113299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400" b="1">
              <a:ea typeface="Times New Roman" pitchFamily="16" charset="0"/>
              <a:cs typeface="Arial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800" b="1">
                <a:solidFill>
                  <a:srgbClr val="000000"/>
                </a:solidFill>
                <a:ea typeface="Times New Roman" pitchFamily="16" charset="0"/>
                <a:cs typeface="Arial" charset="0"/>
              </a:rPr>
              <a:t>Главный государственный санитарный врач России </a:t>
            </a:r>
            <a:r>
              <a:rPr lang="ru-RU" sz="2800" b="1">
                <a:ea typeface="Times New Roman" pitchFamily="16" charset="0"/>
                <a:cs typeface="Arial" charset="0"/>
              </a:rPr>
              <a:t>настоятельно рекомендовал ограничить использование мобильных телефонов подростками в возрасте до 18 лет.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ru-RU" sz="2400" b="1">
              <a:solidFill>
                <a:srgbClr val="000000"/>
              </a:solidFill>
              <a:ea typeface="Times New Roman" pitchFamily="16" charset="0"/>
              <a:cs typeface="Arial" charset="0"/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11525" y="2997200"/>
            <a:ext cx="4032250" cy="30241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539</Words>
  <Application>Microsoft Office PowerPoint</Application>
  <PresentationFormat>Произвольный</PresentationFormat>
  <Paragraphs>90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Microsoft YaHei</vt:lpstr>
      <vt:lpstr>Times New Roman</vt:lpstr>
      <vt:lpstr>Calibri</vt:lpstr>
      <vt:lpstr>Constantia</vt:lpstr>
      <vt:lpstr>Wingdings 2</vt:lpstr>
      <vt:lpstr>Trebuchet MS</vt:lpstr>
      <vt:lpstr>Wingdings</vt:lpstr>
      <vt:lpstr>Arial Unicode MS</vt:lpstr>
      <vt:lpstr>Comic Sans MS</vt:lpstr>
      <vt:lpstr>Arial Black</vt:lpstr>
      <vt:lpstr>Поток</vt:lpstr>
      <vt:lpstr>Изящная</vt:lpstr>
      <vt:lpstr>1_Изящная</vt:lpstr>
      <vt:lpstr>2_Изящная</vt:lpstr>
      <vt:lpstr>3_Изящная</vt:lpstr>
      <vt:lpstr>«Здоровье детей  в наших руках»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cp:lastPrinted>1601-01-01T00:00:00Z</cp:lastPrinted>
  <dcterms:created xsi:type="dcterms:W3CDTF">1601-01-01T00:00:00Z</dcterms:created>
  <dcterms:modified xsi:type="dcterms:W3CDTF">2016-01-13T12:54:08Z</dcterms:modified>
</cp:coreProperties>
</file>