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Default Extension="doc" ContentType="application/msword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85" r:id="rId3"/>
    <p:sldId id="264" r:id="rId4"/>
    <p:sldId id="299" r:id="rId5"/>
    <p:sldId id="294" r:id="rId6"/>
    <p:sldId id="292" r:id="rId7"/>
    <p:sldId id="308" r:id="rId8"/>
    <p:sldId id="300" r:id="rId9"/>
    <p:sldId id="301" r:id="rId10"/>
    <p:sldId id="302" r:id="rId11"/>
    <p:sldId id="303" r:id="rId12"/>
    <p:sldId id="304" r:id="rId13"/>
    <p:sldId id="305" r:id="rId14"/>
    <p:sldId id="306" r:id="rId15"/>
    <p:sldId id="307" r:id="rId16"/>
    <p:sldId id="309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4C2AA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7111" autoAdjust="0"/>
    <p:restoredTop sz="94660"/>
  </p:normalViewPr>
  <p:slideViewPr>
    <p:cSldViewPr>
      <p:cViewPr varScale="1">
        <p:scale>
          <a:sx n="69" d="100"/>
          <a:sy n="69" d="100"/>
        </p:scale>
        <p:origin x="-50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393CCC-F05D-4E16-8E72-782C5DE4C3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540F6E-1461-4FEF-820B-9A68BBA0B88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A3A6DD-F3BC-4EF1-A7C2-ECE96197784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0EC051A-275A-4BC1-A670-0AE969EB7C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B670B5-90D2-4688-BA31-0A58C91DA41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B5F06-51A5-4CFA-9FEE-86B02CF84D7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985E24-0105-49FE-BC04-211575CDB7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2DEC07-497C-48FF-8F0E-03E42B524F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92FEDB4-66FF-4055-BDFC-6983256DE9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195064-96C2-499D-BFDB-FAE8B80BA3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864F33-41F0-4A50-BF47-F4883C1D9E7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wipe dir="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rect">
            <a:fillToRect r="10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4142939-1CEF-46B6-BB3E-1785064860C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wipe dir="u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_________Microsoft_Office_Word_97_-_20031.doc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228600"/>
            <a:ext cx="86106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r"/>
            <a:r>
              <a:rPr lang="ru-RU" sz="5400" b="1" i="1" dirty="0">
                <a:solidFill>
                  <a:srgbClr val="FF0000"/>
                </a:solidFill>
                <a:latin typeface="Times New Roman" pitchFamily="18" charset="0"/>
              </a:rPr>
              <a:t>«Надо, чтобы семья была хорошей школой, </a:t>
            </a:r>
            <a:br>
              <a:rPr lang="ru-RU" sz="5400" b="1" i="1" dirty="0">
                <a:solidFill>
                  <a:srgbClr val="FF0000"/>
                </a:solidFill>
                <a:latin typeface="Times New Roman" pitchFamily="18" charset="0"/>
              </a:rPr>
            </a:br>
            <a:r>
              <a:rPr lang="ru-RU" sz="5400" b="1" i="1" dirty="0">
                <a:solidFill>
                  <a:srgbClr val="FF0000"/>
                </a:solidFill>
                <a:latin typeface="Times New Roman" pitchFamily="18" charset="0"/>
              </a:rPr>
              <a:t>а школа – хорошей семьёй» </a:t>
            </a:r>
          </a:p>
          <a:p>
            <a:pPr algn="r"/>
            <a:r>
              <a:rPr lang="ru-RU" sz="5400" b="1" i="1" dirty="0">
                <a:solidFill>
                  <a:srgbClr val="FF0000"/>
                </a:solidFill>
                <a:latin typeface="Times New Roman" pitchFamily="18" charset="0"/>
              </a:rPr>
              <a:t>Т.Бер</a:t>
            </a:r>
          </a:p>
        </p:txBody>
      </p:sp>
      <p:pic>
        <p:nvPicPr>
          <p:cNvPr id="1026" name="Picture 2" descr="D:\Мои документы\мой класс\фото\Новая папка (3)\ОСЕНИИ КАНИКУЛЫ\IMG_062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600" y="2819400"/>
            <a:ext cx="5791200" cy="4038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Прямоугольник 1"/>
          <p:cNvSpPr>
            <a:spLocks noChangeArrowheads="1"/>
          </p:cNvSpPr>
          <p:nvPr/>
        </p:nvSpPr>
        <p:spPr bwMode="auto">
          <a:xfrm>
            <a:off x="609600" y="1295400"/>
            <a:ext cx="7239000" cy="304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i="1" dirty="0"/>
              <a:t>Психологами доказано, </a:t>
            </a:r>
          </a:p>
          <a:p>
            <a:r>
              <a:rPr lang="ru-RU" sz="3200" i="1" dirty="0"/>
              <a:t>что потребность </a:t>
            </a:r>
            <a:r>
              <a:rPr lang="ru-RU" sz="3200" b="1" i="1" dirty="0"/>
              <a:t>в любви </a:t>
            </a:r>
            <a:r>
              <a:rPr lang="ru-RU" sz="3200" i="1" dirty="0"/>
              <a:t>– одна из фундаментальных человеческих потребностей.</a:t>
            </a:r>
          </a:p>
          <a:p>
            <a:r>
              <a:rPr lang="ru-RU" sz="3200" i="1" dirty="0"/>
              <a:t>Её удовлетворение – </a:t>
            </a:r>
            <a:r>
              <a:rPr lang="ru-RU" sz="3200" b="1" i="1" dirty="0"/>
              <a:t>условие нормального развития ребёнка.</a:t>
            </a:r>
            <a:endParaRPr lang="ru-RU" sz="3200" b="1" dirty="0"/>
          </a:p>
        </p:txBody>
      </p:sp>
      <p:pic>
        <p:nvPicPr>
          <p:cNvPr id="10243" name="Рисунок 2" descr="8_7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467600" y="5334000"/>
            <a:ext cx="16764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D:\Мои документы\Физика\Таблицы и рисунки по физике\75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5486400"/>
            <a:ext cx="1676400" cy="13716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152400" y="762000"/>
            <a:ext cx="7967822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eaLnBrk="0" hangingPunct="0">
              <a:defRPr/>
            </a:pPr>
            <a:r>
              <a:rPr lang="ru-RU" sz="32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Памятка для родителей</a:t>
            </a:r>
          </a:p>
          <a:p>
            <a:pPr eaLnBrk="0" hangingPunct="0">
              <a:defRPr/>
            </a:pPr>
            <a:endParaRPr lang="ru-RU" sz="3200" dirty="0"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СОЗДАНИЕ БЛАГОПРИЯТНОЙ</a:t>
            </a:r>
          </a:p>
          <a:p>
            <a:pPr eaLnBrk="0" hangingPunct="0">
              <a:defRPr/>
            </a:pPr>
            <a:r>
              <a:rPr lang="ru-RU" sz="3200" b="1" i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СЕМЕЙНОЙ АТМОСФЕРЫ</a:t>
            </a:r>
          </a:p>
          <a:p>
            <a:pPr eaLnBrk="0" hangingPunct="0">
              <a:defRPr/>
            </a:pPr>
            <a:endParaRPr lang="ru-RU" sz="3200" dirty="0">
              <a:latin typeface="Arial" pitchFamily="34" charset="0"/>
            </a:endParaRPr>
          </a:p>
          <a:p>
            <a:pPr eaLnBrk="0" hangingPunct="0">
              <a:defRPr/>
            </a:pPr>
            <a:r>
              <a:rPr lang="ru-RU" sz="32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Помните:</a:t>
            </a:r>
          </a:p>
          <a:p>
            <a:pPr eaLnBrk="0" hangingPunct="0">
              <a:defRPr/>
            </a:pPr>
            <a:r>
              <a:rPr lang="ru-RU" sz="3200" b="1" i="1" dirty="0">
                <a:solidFill>
                  <a:srgbClr val="0000FF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от того, как родители разбудят ребенка, </a:t>
            </a:r>
          </a:p>
          <a:p>
            <a:pPr eaLnBrk="0" hangingPunct="0">
              <a:defRPr/>
            </a:pPr>
            <a:r>
              <a:rPr lang="ru-RU" sz="32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зависит его психологический настрой</a:t>
            </a:r>
          </a:p>
          <a:p>
            <a:pPr eaLnBrk="0" hangingPunct="0">
              <a:defRPr/>
            </a:pPr>
            <a:r>
              <a:rPr lang="ru-RU" sz="3200" b="1" i="1" dirty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весь день.</a:t>
            </a:r>
            <a:endParaRPr lang="ru-RU" sz="3200" b="1" dirty="0">
              <a:latin typeface="Arial" pitchFamily="34" charset="0"/>
            </a:endParaRPr>
          </a:p>
        </p:txBody>
      </p:sp>
      <p:pic>
        <p:nvPicPr>
          <p:cNvPr id="3074" name="Picture 2" descr="D:\Мои документы\Физика\Таблицы и рисунки по физике\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10400" y="5257800"/>
            <a:ext cx="1295400" cy="1295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"/>
          <p:cNvSpPr>
            <a:spLocks noChangeArrowheads="1"/>
          </p:cNvSpPr>
          <p:nvPr/>
        </p:nvSpPr>
        <p:spPr bwMode="auto">
          <a:xfrm>
            <a:off x="457200" y="1600200"/>
            <a:ext cx="747506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Если у родителей есть возможность</a:t>
            </a:r>
          </a:p>
          <a:p>
            <a:pPr eaLnBrk="0" hangingPunct="0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дойти до школы вместе с ребенком, </a:t>
            </a:r>
          </a:p>
          <a:p>
            <a:pPr eaLnBrk="0" hangingPunct="0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не упускайте ее.</a:t>
            </a:r>
          </a:p>
          <a:p>
            <a:pPr eaLnBrk="0" hangingPunct="0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Совместная дорога </a:t>
            </a:r>
            <a:r>
              <a:rPr lang="ru-RU" sz="3200" b="1" i="1" dirty="0">
                <a:cs typeface="Times New Roman" pitchFamily="18" charset="0"/>
              </a:rPr>
              <a:t>—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это совместное </a:t>
            </a:r>
          </a:p>
          <a:p>
            <a:pPr eaLnBrk="0" hangingPunct="0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общение.</a:t>
            </a:r>
            <a:endParaRPr lang="ru-RU" sz="3200" b="1" dirty="0"/>
          </a:p>
        </p:txBody>
      </p:sp>
      <p:pic>
        <p:nvPicPr>
          <p:cNvPr id="4098" name="Picture 2" descr="D:\Мои документы\Физика\Таблицы и рисунки по физике\7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4114800"/>
            <a:ext cx="1600200" cy="19812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ChangeArrowheads="1"/>
          </p:cNvSpPr>
          <p:nvPr/>
        </p:nvSpPr>
        <p:spPr bwMode="auto">
          <a:xfrm>
            <a:off x="533400" y="1371600"/>
            <a:ext cx="8075224" cy="40318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Научитесь встречать детей после уроков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eaLnBrk="0" hangingPunct="0"/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Не стоит первым задавать вопрос:</a:t>
            </a:r>
          </a:p>
          <a:p>
            <a:pPr eaLnBrk="0" hangingPunct="0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>
                <a:cs typeface="Times New Roman" pitchFamily="18" charset="0"/>
              </a:rPr>
              <a:t>«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Какие оценки ты сегодня получил?</a:t>
            </a:r>
            <a:r>
              <a:rPr lang="ru-RU" sz="3200" b="1" i="1" dirty="0">
                <a:cs typeface="Times New Roman" pitchFamily="18" charset="0"/>
              </a:rPr>
              <a:t>»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eaLnBrk="0" hangingPunct="0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лучше задать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нейтральные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вопросы:</a:t>
            </a:r>
          </a:p>
          <a:p>
            <a:pPr eaLnBrk="0" hangingPunct="0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>
                <a:cs typeface="Times New Roman" pitchFamily="18" charset="0"/>
              </a:rPr>
              <a:t>«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Что было интересного в школе?</a:t>
            </a:r>
            <a:r>
              <a:rPr lang="ru-RU" sz="3200" b="1" i="1" dirty="0">
                <a:cs typeface="Times New Roman" pitchFamily="18" charset="0"/>
              </a:rPr>
              <a:t>»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eaLnBrk="0" hangingPunct="0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>
                <a:cs typeface="Times New Roman" pitchFamily="18" charset="0"/>
              </a:rPr>
              <a:t>«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Чем сегодня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занимались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?</a:t>
            </a:r>
            <a:r>
              <a:rPr lang="ru-RU" sz="3200" b="1" i="1" dirty="0">
                <a:cs typeface="Times New Roman" pitchFamily="18" charset="0"/>
              </a:rPr>
              <a:t>»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, </a:t>
            </a:r>
          </a:p>
          <a:p>
            <a:pPr eaLnBrk="0" hangingPunct="0"/>
            <a:r>
              <a:rPr lang="ru-RU" sz="3200" b="1" i="1" dirty="0">
                <a:cs typeface="Times New Roman" pitchFamily="18" charset="0"/>
              </a:rPr>
              <a:t>«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Как дела в школе?</a:t>
            </a:r>
            <a:r>
              <a:rPr lang="ru-RU" sz="3200" b="1" i="1" dirty="0">
                <a:cs typeface="Times New Roman" pitchFamily="18" charset="0"/>
              </a:rPr>
              <a:t>»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200" b="1" dirty="0"/>
          </a:p>
        </p:txBody>
      </p:sp>
      <p:pic>
        <p:nvPicPr>
          <p:cNvPr id="5122" name="Picture 2" descr="D:\Мои документы\Физика\Таблицы и рисунки по физике\46ра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4876800"/>
            <a:ext cx="1323975" cy="128587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1"/>
          <p:cNvSpPr>
            <a:spLocks noChangeArrowheads="1"/>
          </p:cNvSpPr>
          <p:nvPr/>
        </p:nvSpPr>
        <p:spPr bwMode="auto">
          <a:xfrm>
            <a:off x="457200" y="1143000"/>
            <a:ext cx="6158737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Радуйтесь успехам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ребенка.</a:t>
            </a:r>
          </a:p>
          <a:p>
            <a:pPr eaLnBrk="0" hangingPunct="0"/>
            <a:endParaRPr lang="ru-RU" sz="3200" b="1" i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Не раздражайтесь в момент его</a:t>
            </a:r>
          </a:p>
          <a:p>
            <a:pPr eaLnBrk="0" hangingPunct="0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временных неудач.</a:t>
            </a:r>
            <a:endParaRPr lang="ru-RU" sz="3200" b="1" dirty="0"/>
          </a:p>
        </p:txBody>
      </p:sp>
      <p:sp>
        <p:nvSpPr>
          <p:cNvPr id="14339" name="Прямоугольник 2"/>
          <p:cNvSpPr>
            <a:spLocks noChangeArrowheads="1"/>
          </p:cNvSpPr>
          <p:nvPr/>
        </p:nvSpPr>
        <p:spPr bwMode="auto">
          <a:xfrm>
            <a:off x="304800" y="3657600"/>
            <a:ext cx="82296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Терпеливо, с интересом слушайте  рассказы ребенка о событиях в его  жизни.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6" name="Picture 2" descr="D:\Мои документы\Физика\Таблицы и рисунки по физике\3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4724400"/>
            <a:ext cx="1428750" cy="1428750"/>
          </a:xfrm>
          <a:prstGeom prst="rect">
            <a:avLst/>
          </a:prstGeom>
          <a:noFill/>
        </p:spPr>
      </p:pic>
      <p:pic>
        <p:nvPicPr>
          <p:cNvPr id="6147" name="Picture 3" descr="D:\Мои документы\Физика\Таблицы и рисунки по физике\19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620000" y="457200"/>
            <a:ext cx="800100" cy="466725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D:\Мои документы\Физика\Таблицы и рисунки по физике\23425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05600" y="3962400"/>
            <a:ext cx="2200275" cy="2695575"/>
          </a:xfrm>
          <a:prstGeom prst="rect">
            <a:avLst/>
          </a:prstGeom>
          <a:noFill/>
        </p:spPr>
      </p:pic>
      <p:sp>
        <p:nvSpPr>
          <p:cNvPr id="15362" name="Rectangle 1"/>
          <p:cNvSpPr>
            <a:spLocks noChangeArrowheads="1"/>
          </p:cNvSpPr>
          <p:nvPr/>
        </p:nvSpPr>
        <p:spPr bwMode="auto">
          <a:xfrm>
            <a:off x="533400" y="1219200"/>
            <a:ext cx="8362482" cy="5386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eaLnBrk="0" hangingPunct="0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Ребенок должен чувствовать,</a:t>
            </a:r>
          </a:p>
          <a:p>
            <a:pPr eaLnBrk="0" hangingPunct="0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что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ru-RU" sz="5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любим</a:t>
            </a:r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ru-RU" sz="54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исключить из общения окрики,</a:t>
            </a:r>
          </a:p>
          <a:p>
            <a:pPr eaLnBrk="0" hangingPunct="0"/>
            <a:r>
              <a:rPr lang="ru-RU" sz="3200" b="1" i="1" dirty="0">
                <a:latin typeface="Times New Roman" pitchFamily="18" charset="0"/>
                <a:cs typeface="Times New Roman" pitchFamily="18" charset="0"/>
              </a:rPr>
              <a:t> грубые интонации</a:t>
            </a:r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eaLnBrk="0" hangingPunct="0"/>
            <a:r>
              <a:rPr lang="ru-RU" sz="32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создайте в семье </a:t>
            </a:r>
          </a:p>
          <a:p>
            <a:pPr eaLnBrk="0" hangingPunct="0"/>
            <a:r>
              <a:rPr lang="ru-RU" sz="5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атмосферу радости</a:t>
            </a:r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 eaLnBrk="0" hangingPunct="0"/>
            <a:r>
              <a:rPr lang="ru-RU" sz="5400" b="1" i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любви </a:t>
            </a:r>
            <a:r>
              <a:rPr lang="ru-RU" sz="54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 уважения.</a:t>
            </a:r>
            <a:endParaRPr lang="ru-RU" sz="5400" b="1" dirty="0">
              <a:solidFill>
                <a:srgbClr val="FF0000"/>
              </a:solidFill>
            </a:endParaRPr>
          </a:p>
          <a:p>
            <a:pPr eaLnBrk="0" hangingPunct="0"/>
            <a:endParaRPr lang="ru-RU" sz="3200" b="1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3063875" y="1401763"/>
          <a:ext cx="2940050" cy="4267200"/>
        </p:xfrm>
        <a:graphic>
          <a:graphicData uri="http://schemas.openxmlformats.org/presentationml/2006/ole">
            <p:oleObj spid="_x0000_s1026" name="Document" r:id="rId3" imgW="6847099" imgH="9900321" progId="Word.Document.8">
              <p:embed/>
            </p:oleObj>
          </a:graphicData>
        </a:graphic>
      </p:graphicFrame>
    </p:spTree>
  </p:cSld>
  <p:clrMapOvr>
    <a:masterClrMapping/>
  </p:clrMapOvr>
  <p:transition>
    <p:wipe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152400" y="1752600"/>
            <a:ext cx="8610600" cy="375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  <a:buFontTx/>
              <a:buChar char="•"/>
            </a:pPr>
            <a:r>
              <a:rPr lang="ru-RU" sz="3200" b="1" dirty="0">
                <a:latin typeface="Times New Roman" pitchFamily="18" charset="0"/>
              </a:rPr>
              <a:t>Педагогическое просвещение, повышение педагогической культуры родителей.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ru-RU" sz="3200" b="1" dirty="0">
                <a:latin typeface="Times New Roman" pitchFamily="18" charset="0"/>
              </a:rPr>
              <a:t>Вовлечение родителей в совместную деятельность с детьми.</a:t>
            </a:r>
          </a:p>
          <a:p>
            <a:pPr>
              <a:lnSpc>
                <a:spcPct val="150000"/>
              </a:lnSpc>
              <a:buFontTx/>
              <a:buChar char="•"/>
            </a:pPr>
            <a:r>
              <a:rPr lang="ru-RU" sz="3200" b="1" dirty="0">
                <a:latin typeface="Times New Roman" pitchFamily="18" charset="0"/>
              </a:rPr>
              <a:t>Организация работы родительского актива.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228600" y="533400"/>
            <a:ext cx="8763000" cy="16158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36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Основные направления </a:t>
            </a:r>
            <a:r>
              <a:rPr lang="ru-RU" sz="3600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деятельности родительских собраний:</a:t>
            </a:r>
            <a:r>
              <a:rPr lang="ru-RU" dirty="0" smtClean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endParaRPr lang="ru-RU" dirty="0">
              <a:solidFill>
                <a:srgbClr val="0000FF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spcBef>
                <a:spcPct val="50000"/>
              </a:spcBef>
              <a:defRPr/>
            </a:pPr>
            <a:endParaRPr lang="ru-RU" dirty="0">
              <a:solidFill>
                <a:schemeClr val="accent2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337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337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37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12"/>
          <p:cNvGrpSpPr>
            <a:grpSpLocks/>
          </p:cNvGrpSpPr>
          <p:nvPr/>
        </p:nvGrpSpPr>
        <p:grpSpPr bwMode="auto">
          <a:xfrm>
            <a:off x="304800" y="942975"/>
            <a:ext cx="8458200" cy="3629025"/>
            <a:chOff x="192" y="594"/>
            <a:chExt cx="5328" cy="2286"/>
          </a:xfrm>
        </p:grpSpPr>
        <p:sp>
          <p:nvSpPr>
            <p:cNvPr id="4099" name="Text Box 4"/>
            <p:cNvSpPr txBox="1">
              <a:spLocks noChangeArrowheads="1"/>
            </p:cNvSpPr>
            <p:nvPr/>
          </p:nvSpPr>
          <p:spPr bwMode="auto">
            <a:xfrm>
              <a:off x="240" y="594"/>
              <a:ext cx="5280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600" b="1" dirty="0">
                  <a:ln w="1905"/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</a:rPr>
                <a:t>Вовлечение родителей </a:t>
              </a:r>
              <a:br>
                <a:rPr lang="ru-RU" sz="3600" b="1" dirty="0">
                  <a:ln w="1905"/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</a:rPr>
              </a:br>
              <a:r>
                <a:rPr lang="ru-RU" sz="3600" b="1" dirty="0">
                  <a:ln w="1905"/>
                  <a:solidFill>
                    <a:srgbClr val="0000FF"/>
                  </a:solidFill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latin typeface="Times New Roman" pitchFamily="18" charset="0"/>
                </a:rPr>
                <a:t>в совместную деятельность с детьми</a:t>
              </a:r>
            </a:p>
          </p:txBody>
        </p:sp>
        <p:sp>
          <p:nvSpPr>
            <p:cNvPr id="4100" name="Text Box 5"/>
            <p:cNvSpPr txBox="1">
              <a:spLocks noChangeArrowheads="1"/>
            </p:cNvSpPr>
            <p:nvPr/>
          </p:nvSpPr>
          <p:spPr bwMode="auto">
            <a:xfrm>
              <a:off x="192" y="2130"/>
              <a:ext cx="2640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600" b="1">
                  <a:latin typeface="Times New Roman" pitchFamily="18" charset="0"/>
                </a:rPr>
                <a:t>в учебную деятельность </a:t>
              </a:r>
            </a:p>
          </p:txBody>
        </p:sp>
        <p:sp>
          <p:nvSpPr>
            <p:cNvPr id="4101" name="Text Box 6"/>
            <p:cNvSpPr txBox="1">
              <a:spLocks noChangeArrowheads="1"/>
            </p:cNvSpPr>
            <p:nvPr/>
          </p:nvSpPr>
          <p:spPr bwMode="auto">
            <a:xfrm>
              <a:off x="2832" y="2130"/>
              <a:ext cx="2640" cy="7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3600" b="1">
                  <a:latin typeface="Times New Roman" pitchFamily="18" charset="0"/>
                </a:rPr>
                <a:t>во внеурочную деятельность </a:t>
              </a:r>
            </a:p>
          </p:txBody>
        </p:sp>
        <p:sp>
          <p:nvSpPr>
            <p:cNvPr id="4102" name="Line 9"/>
            <p:cNvSpPr>
              <a:spLocks noChangeShapeType="1"/>
            </p:cNvSpPr>
            <p:nvPr/>
          </p:nvSpPr>
          <p:spPr bwMode="auto">
            <a:xfrm flipH="1">
              <a:off x="1440" y="1410"/>
              <a:ext cx="576" cy="67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3" name="Line 10"/>
            <p:cNvSpPr>
              <a:spLocks noChangeShapeType="1"/>
            </p:cNvSpPr>
            <p:nvPr/>
          </p:nvSpPr>
          <p:spPr bwMode="auto">
            <a:xfrm>
              <a:off x="3552" y="1362"/>
              <a:ext cx="432" cy="76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/>
            </a:p>
          </p:txBody>
        </p:sp>
      </p:grp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1447800" y="762000"/>
            <a:ext cx="5410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Учебная деятельность </a:t>
            </a:r>
          </a:p>
        </p:txBody>
      </p:sp>
      <p:sp>
        <p:nvSpPr>
          <p:cNvPr id="52227" name="Text Box 3"/>
          <p:cNvSpPr txBox="1">
            <a:spLocks noChangeArrowheads="1"/>
          </p:cNvSpPr>
          <p:nvPr/>
        </p:nvSpPr>
        <p:spPr bwMode="auto">
          <a:xfrm>
            <a:off x="609600" y="1981200"/>
            <a:ext cx="7543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ь"/>
            </a:pPr>
            <a:r>
              <a:rPr lang="ru-RU" sz="3200" dirty="0">
                <a:latin typeface="Times New Roman" pitchFamily="18" charset="0"/>
              </a:rPr>
              <a:t>Консультирование родителей </a:t>
            </a:r>
            <a:r>
              <a:rPr lang="ru-RU" sz="3200" dirty="0" smtClean="0">
                <a:latin typeface="Times New Roman" pitchFamily="18" charset="0"/>
              </a:rPr>
              <a:t>учителями </a:t>
            </a:r>
            <a:r>
              <a:rPr lang="ru-RU" sz="3200" dirty="0">
                <a:latin typeface="Times New Roman" pitchFamily="18" charset="0"/>
              </a:rPr>
              <a:t>–предметниками</a:t>
            </a:r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533400" y="1981200"/>
            <a:ext cx="86106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ь"/>
            </a:pPr>
            <a:endParaRPr lang="ru-RU" sz="2400" dirty="0">
              <a:latin typeface="Times New Roman" pitchFamily="18" charset="0"/>
            </a:endParaRPr>
          </a:p>
          <a:p>
            <a:pPr>
              <a:buFont typeface="Wingdings" pitchFamily="2" charset="2"/>
              <a:buChar char="ь"/>
            </a:pPr>
            <a:endParaRPr lang="ru-RU" sz="2400" dirty="0">
              <a:latin typeface="Times New Roman" pitchFamily="18" charset="0"/>
            </a:endParaRPr>
          </a:p>
          <a:p>
            <a:pPr>
              <a:buFont typeface="Wingdings" pitchFamily="2" charset="2"/>
              <a:buChar char="ь"/>
            </a:pPr>
            <a:endParaRPr lang="ru-RU" sz="2400" dirty="0">
              <a:latin typeface="Times New Roman" pitchFamily="18" charset="0"/>
            </a:endParaRPr>
          </a:p>
          <a:p>
            <a:pPr>
              <a:buFont typeface="Wingdings" pitchFamily="2" charset="2"/>
              <a:buChar char="ь"/>
            </a:pPr>
            <a:r>
              <a:rPr lang="ru-RU" sz="3200" dirty="0">
                <a:latin typeface="Times New Roman" pitchFamily="18" charset="0"/>
              </a:rPr>
              <a:t>Дни открытых уроков для родителей </a:t>
            </a:r>
            <a:r>
              <a:rPr lang="ru-RU" sz="3200" dirty="0" smtClean="0">
                <a:latin typeface="Times New Roman" pitchFamily="18" charset="0"/>
              </a:rPr>
              <a:t>учащихся. </a:t>
            </a:r>
            <a:r>
              <a:rPr lang="ru-RU" sz="3200" dirty="0">
                <a:latin typeface="Times New Roman" pitchFamily="18" charset="0"/>
              </a:rPr>
              <a:t/>
            </a:r>
            <a:br>
              <a:rPr lang="ru-RU" sz="3200" dirty="0">
                <a:latin typeface="Times New Roman" pitchFamily="18" charset="0"/>
              </a:rPr>
            </a:br>
            <a:endParaRPr lang="ru-RU" sz="3200" dirty="0">
              <a:latin typeface="Times New Roman" pitchFamily="18" charset="0"/>
            </a:endParaRPr>
          </a:p>
          <a:p>
            <a:pPr>
              <a:buFont typeface="Wingdings" pitchFamily="2" charset="2"/>
              <a:buChar char="ь"/>
            </a:pPr>
            <a:endParaRPr lang="ru-RU" sz="2400" dirty="0">
              <a:latin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52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522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457200" y="609600"/>
            <a:ext cx="78486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Внеурочная деятельность </a:t>
            </a:r>
          </a:p>
        </p:txBody>
      </p:sp>
      <p:sp>
        <p:nvSpPr>
          <p:cNvPr id="7171" name="Прямоугольник 8"/>
          <p:cNvSpPr>
            <a:spLocks noChangeArrowheads="1"/>
          </p:cNvSpPr>
          <p:nvPr/>
        </p:nvSpPr>
        <p:spPr bwMode="auto">
          <a:xfrm>
            <a:off x="381000" y="2895600"/>
            <a:ext cx="4621971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  <a:buFont typeface="Wingdings" pitchFamily="2" charset="2"/>
              <a:buChar char="Ш"/>
            </a:pPr>
            <a:r>
              <a:rPr lang="ru-RU" sz="3200" dirty="0">
                <a:latin typeface="Times New Roman" pitchFamily="18" charset="0"/>
              </a:rPr>
              <a:t>Туристические </a:t>
            </a:r>
            <a:r>
              <a:rPr lang="ru-RU" sz="3200" dirty="0" smtClean="0">
                <a:latin typeface="Times New Roman" pitchFamily="18" charset="0"/>
              </a:rPr>
              <a:t>походы.</a:t>
            </a:r>
            <a:endParaRPr lang="ru-RU" sz="3200" dirty="0">
              <a:latin typeface="Times New Roman" pitchFamily="18" charset="0"/>
            </a:endParaRPr>
          </a:p>
        </p:txBody>
      </p:sp>
      <p:sp>
        <p:nvSpPr>
          <p:cNvPr id="7172" name="Прямоугольник 9"/>
          <p:cNvSpPr>
            <a:spLocks noChangeArrowheads="1"/>
          </p:cNvSpPr>
          <p:nvPr/>
        </p:nvSpPr>
        <p:spPr bwMode="auto">
          <a:xfrm>
            <a:off x="457200" y="1676400"/>
            <a:ext cx="80010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Ш"/>
            </a:pPr>
            <a:r>
              <a:rPr lang="ru-RU" sz="3200" dirty="0">
                <a:latin typeface="Times New Roman" pitchFamily="18" charset="0"/>
              </a:rPr>
              <a:t>Экскурсии на предприятия, где работают </a:t>
            </a:r>
            <a:r>
              <a:rPr lang="ru-RU" sz="3200" dirty="0" smtClean="0">
                <a:latin typeface="Times New Roman" pitchFamily="18" charset="0"/>
              </a:rPr>
              <a:t>родители.</a:t>
            </a:r>
            <a:r>
              <a:rPr lang="ru-RU" sz="3200" dirty="0" smtClean="0"/>
              <a:t> </a:t>
            </a:r>
            <a:endParaRPr lang="ru-RU" sz="3200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2" name="Text Box 4"/>
          <p:cNvSpPr txBox="1">
            <a:spLocks noChangeArrowheads="1"/>
          </p:cNvSpPr>
          <p:nvPr/>
        </p:nvSpPr>
        <p:spPr bwMode="auto">
          <a:xfrm>
            <a:off x="381000" y="1752600"/>
            <a:ext cx="83058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buFontTx/>
              <a:buChar char="-"/>
            </a:pPr>
            <a:r>
              <a:rPr lang="ru-RU" sz="2400">
                <a:latin typeface="Times New Roman" pitchFamily="18" charset="0"/>
              </a:rPr>
              <a:t> Сплочение родителей класса влечет за собой сплочение детского коллектива.</a:t>
            </a:r>
          </a:p>
          <a:p>
            <a:pPr algn="just"/>
            <a:endParaRPr lang="ru-RU" sz="2400">
              <a:latin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400">
                <a:latin typeface="Times New Roman" pitchFamily="18" charset="0"/>
              </a:rPr>
              <a:t> Своевременная информированность родителей помогает избегать конфликтных ситуаций между родителями и учителями, родителями и детьми. </a:t>
            </a:r>
          </a:p>
          <a:p>
            <a:pPr algn="just"/>
            <a:endParaRPr lang="ru-RU" sz="2400">
              <a:latin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400">
                <a:latin typeface="Times New Roman" pitchFamily="18" charset="0"/>
              </a:rPr>
              <a:t> Появление общих интересов способствует укреплению взаимопонимания между детьми и родителями, их более тесному общению. </a:t>
            </a:r>
          </a:p>
          <a:p>
            <a:pPr algn="just"/>
            <a:endParaRPr lang="ru-RU" sz="2400">
              <a:latin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ru-RU" sz="2400">
                <a:latin typeface="Times New Roman" pitchFamily="18" charset="0"/>
              </a:rPr>
              <a:t> Формирование позитивного отношения у родителей к школе, классу. </a:t>
            </a:r>
          </a:p>
        </p:txBody>
      </p:sp>
      <p:sp>
        <p:nvSpPr>
          <p:cNvPr id="7171" name="Text Box 5"/>
          <p:cNvSpPr txBox="1">
            <a:spLocks noChangeArrowheads="1"/>
          </p:cNvSpPr>
          <p:nvPr/>
        </p:nvSpPr>
        <p:spPr bwMode="auto">
          <a:xfrm>
            <a:off x="533400" y="228600"/>
            <a:ext cx="83058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Положительные моменты </a:t>
            </a:r>
            <a:br>
              <a:rPr lang="ru-RU" sz="28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</a:br>
            <a:r>
              <a:rPr lang="ru-RU" sz="28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в использовании данных форм </a:t>
            </a:r>
            <a:br>
              <a:rPr lang="ru-RU" sz="28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</a:br>
            <a:r>
              <a:rPr lang="ru-RU" sz="2800" b="1" dirty="0">
                <a:ln w="1905"/>
                <a:solidFill>
                  <a:srgbClr val="0000FF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itchFamily="18" charset="0"/>
              </a:rPr>
              <a:t>в работе классного руководителя с родителями:</a:t>
            </a: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30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30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301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3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301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609600"/>
            <a:ext cx="8067080" cy="34778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AutoNum type="arabicPlain" startAt="19"/>
            </a:pPr>
            <a:r>
              <a:rPr lang="ru-RU" sz="4400" b="1" dirty="0" smtClean="0"/>
              <a:t> сентября 2009 года </a:t>
            </a:r>
          </a:p>
          <a:p>
            <a:pPr marL="342900" indent="-342900"/>
            <a:r>
              <a:rPr lang="ru-RU" sz="4400" b="1" dirty="0" smtClean="0"/>
              <a:t>     (суббота)</a:t>
            </a:r>
          </a:p>
          <a:p>
            <a:pPr marL="342900" indent="-342900"/>
            <a:r>
              <a:rPr lang="ru-RU" sz="4400" b="1" dirty="0" smtClean="0"/>
              <a:t>с 8 до 12 в актовом зале </a:t>
            </a:r>
          </a:p>
          <a:p>
            <a:pPr marL="342900" indent="-342900"/>
            <a:r>
              <a:rPr lang="ru-RU" sz="4400" b="1" dirty="0" smtClean="0"/>
              <a:t>выборы в </a:t>
            </a:r>
          </a:p>
          <a:p>
            <a:pPr marL="342900" indent="-342900"/>
            <a:r>
              <a:rPr lang="ru-RU" sz="4400" b="1" dirty="0" smtClean="0"/>
              <a:t>Управляющий совет школы</a:t>
            </a:r>
            <a:r>
              <a:rPr lang="ru-RU" b="1" dirty="0" smtClean="0"/>
              <a:t>.</a:t>
            </a:r>
            <a:endParaRPr lang="ru-RU" b="1" dirty="0"/>
          </a:p>
        </p:txBody>
      </p:sp>
      <p:pic>
        <p:nvPicPr>
          <p:cNvPr id="3" name="Picture 2" descr="D:\Мои документы\Физика\Таблицы и рисунки по физике\emblem.png"/>
          <p:cNvPicPr>
            <a:picLocks noChangeAspect="1" noChangeArrowheads="1"/>
          </p:cNvPicPr>
          <p:nvPr/>
        </p:nvPicPr>
        <p:blipFill>
          <a:blip r:embed="rId2"/>
          <a:srcRect r="3448"/>
          <a:stretch>
            <a:fillRect/>
          </a:stretch>
        </p:blipFill>
        <p:spPr bwMode="auto">
          <a:xfrm>
            <a:off x="2895600" y="4267200"/>
            <a:ext cx="2514600" cy="2438400"/>
          </a:xfrm>
          <a:prstGeom prst="rect">
            <a:avLst/>
          </a:prstGeom>
          <a:noFill/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914400" y="838200"/>
            <a:ext cx="7072313" cy="1938338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anchor="ctr">
            <a:spAutoFit/>
          </a:bodyPr>
          <a:lstStyle/>
          <a:p>
            <a:pPr eaLnBrk="0" hangingPunct="0"/>
            <a:r>
              <a:rPr lang="ru-RU" sz="6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Взаимопонимания</a:t>
            </a:r>
          </a:p>
          <a:p>
            <a:pPr eaLnBrk="0" hangingPunct="0"/>
            <a:r>
              <a:rPr lang="ru-RU" sz="6000" b="1" i="1" dirty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родителей и детей.</a:t>
            </a:r>
            <a:endParaRPr lang="ru-RU" sz="6000" b="1" dirty="0">
              <a:solidFill>
                <a:srgbClr val="0000FF"/>
              </a:solidFill>
            </a:endParaRPr>
          </a:p>
        </p:txBody>
      </p:sp>
      <p:pic>
        <p:nvPicPr>
          <p:cNvPr id="5" name="Рисунок 4" descr="BD00146_.WMF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581400"/>
            <a:ext cx="34290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7" descr="slide0054_image061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3886200"/>
            <a:ext cx="1922463" cy="228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6" descr="slide0051_image058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96000" y="3962400"/>
            <a:ext cx="2743200" cy="206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ChangeArrowheads="1"/>
          </p:cNvSpPr>
          <p:nvPr/>
        </p:nvSpPr>
        <p:spPr bwMode="auto">
          <a:xfrm>
            <a:off x="228600" y="533400"/>
            <a:ext cx="8724900" cy="50475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pPr eaLnBrk="0" hangingPunct="0"/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Кто-то говорит, что любить своего ребенка </a:t>
            </a:r>
            <a:r>
              <a:rPr lang="ru-RU" sz="3200" i="1" dirty="0">
                <a:cs typeface="Times New Roman" pitchFamily="18" charset="0"/>
              </a:rPr>
              <a:t>–</a:t>
            </a:r>
          </a:p>
          <a:p>
            <a:pPr eaLnBrk="0" hangingPunct="0"/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значит заботиться о нем,</a:t>
            </a:r>
          </a:p>
          <a:p>
            <a:pPr eaLnBrk="0" hangingPunct="0"/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интересоваться его жизнью, </a:t>
            </a:r>
          </a:p>
          <a:p>
            <a:pPr eaLnBrk="0" hangingPunct="0"/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возить его отдыхать, покупать еду, </a:t>
            </a:r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вещи …   </a:t>
            </a:r>
            <a:endParaRPr lang="ru-RU" sz="3200" i="1" dirty="0" smtClean="0">
              <a:cs typeface="Times New Roman" pitchFamily="18" charset="0"/>
            </a:endParaRPr>
          </a:p>
          <a:p>
            <a:pPr eaLnBrk="0" hangingPunct="0"/>
            <a:r>
              <a:rPr lang="ru-RU" sz="3200" i="1" dirty="0" smtClean="0">
                <a:latin typeface="Times New Roman" pitchFamily="18" charset="0"/>
                <a:cs typeface="Times New Roman" pitchFamily="18" charset="0"/>
              </a:rPr>
              <a:t> А 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известный семейный терапевт В.  Сатир </a:t>
            </a:r>
          </a:p>
          <a:p>
            <a:pPr eaLnBrk="0" hangingPunct="0"/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утверждает что любить</a:t>
            </a:r>
          </a:p>
          <a:p>
            <a:pPr eaLnBrk="0" hangingPunct="0"/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своего ребенка </a:t>
            </a:r>
            <a:r>
              <a:rPr lang="ru-RU" sz="3200" i="1" dirty="0">
                <a:cs typeface="Times New Roman" pitchFamily="18" charset="0"/>
              </a:rPr>
              <a:t>–</a:t>
            </a:r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это говорить ему:</a:t>
            </a:r>
          </a:p>
          <a:p>
            <a:pPr eaLnBrk="0" hangingPunct="0"/>
            <a:endParaRPr lang="ru-RU" sz="3200" i="1" dirty="0">
              <a:latin typeface="Times New Roman" pitchFamily="18" charset="0"/>
              <a:cs typeface="Times New Roman" pitchFamily="18" charset="0"/>
            </a:endParaRPr>
          </a:p>
          <a:p>
            <a:pPr eaLnBrk="0" hangingPunct="0"/>
            <a:r>
              <a:rPr lang="ru-RU" sz="3200" i="1" dirty="0">
                <a:latin typeface="Times New Roman" pitchFamily="18" charset="0"/>
                <a:cs typeface="Times New Roman" pitchFamily="18" charset="0"/>
              </a:rPr>
              <a:t>        </a:t>
            </a:r>
            <a:r>
              <a:rPr lang="ru-RU" sz="6600" b="1" i="1" dirty="0">
                <a:solidFill>
                  <a:srgbClr val="FF0000"/>
                </a:solidFill>
                <a:cs typeface="Times New Roman" pitchFamily="18" charset="0"/>
              </a:rPr>
              <a:t>«</a:t>
            </a:r>
            <a:r>
              <a:rPr lang="ru-RU" sz="66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 тебя люблю</a:t>
            </a:r>
            <a:r>
              <a:rPr lang="ru-RU" sz="6600" b="1" i="1" dirty="0">
                <a:solidFill>
                  <a:srgbClr val="FF0000"/>
                </a:solidFill>
                <a:cs typeface="Times New Roman" pitchFamily="18" charset="0"/>
              </a:rPr>
              <a:t>»</a:t>
            </a:r>
            <a:endParaRPr lang="ru-RU" sz="6600" b="1" dirty="0">
              <a:solidFill>
                <a:srgbClr val="FF0000"/>
              </a:solidFill>
            </a:endParaRPr>
          </a:p>
        </p:txBody>
      </p:sp>
      <p:pic>
        <p:nvPicPr>
          <p:cNvPr id="9219" name="Рисунок 5" descr="6_70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7200" y="5791200"/>
            <a:ext cx="10668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Рисунок 6" descr="p52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6019800"/>
            <a:ext cx="9144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2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BDF53"/>
      </a:accent1>
      <a:accent2>
        <a:srgbClr val="FF9966"/>
      </a:accent2>
      <a:accent3>
        <a:srgbClr val="FFFFFF"/>
      </a:accent3>
      <a:accent4>
        <a:srgbClr val="000000"/>
      </a:accent4>
      <a:accent5>
        <a:srgbClr val="FDECB3"/>
      </a:accent5>
      <a:accent6>
        <a:srgbClr val="E78A5C"/>
      </a:accent6>
      <a:hlink>
        <a:srgbClr val="CC3300"/>
      </a:hlink>
      <a:folHlink>
        <a:srgbClr val="9966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1030</TotalTime>
  <Words>393</Words>
  <Application>Microsoft PowerPoint</Application>
  <PresentationFormat>Экран (4:3)</PresentationFormat>
  <Paragraphs>79</Paragraphs>
  <Slides>16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8" baseType="lpstr">
      <vt:lpstr>Оформление по умолчанию</vt:lpstr>
      <vt:lpstr>Документ Microsoft Office Word 97 - 2003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Boss</cp:lastModifiedBy>
  <cp:revision>77</cp:revision>
  <cp:lastPrinted>1601-01-01T00:00:00Z</cp:lastPrinted>
  <dcterms:created xsi:type="dcterms:W3CDTF">1601-01-01T00:00:00Z</dcterms:created>
  <dcterms:modified xsi:type="dcterms:W3CDTF">2009-09-11T17:56:29Z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