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0" d="100"/>
          <a:sy n="60" d="100"/>
        </p:scale>
        <p:origin x="7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265507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366011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50135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3070857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0210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3114657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3708264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250981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6828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0F234D-1442-4844-AC3F-19C50E60E04A}" type="datetimeFigureOut">
              <a:rPr lang="ru-RU" smtClean="0"/>
              <a:t>15.10.2015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2299597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00F234D-1442-4844-AC3F-19C50E60E04A}" type="datetimeFigureOut">
              <a:rPr lang="ru-RU" smtClean="0"/>
              <a:t>15.10.2015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329405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00F234D-1442-4844-AC3F-19C50E60E04A}" type="datetimeFigureOut">
              <a:rPr lang="ru-RU" smtClean="0"/>
              <a:t>15.10.2015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239591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00F234D-1442-4844-AC3F-19C50E60E04A}" type="datetimeFigureOut">
              <a:rPr lang="ru-RU" smtClean="0"/>
              <a:t>15.10.2015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296443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F234D-1442-4844-AC3F-19C50E60E04A}" type="datetimeFigureOut">
              <a:rPr lang="ru-RU" smtClean="0"/>
              <a:t>15.10.2015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2468307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0F234D-1442-4844-AC3F-19C50E60E04A}" type="datetimeFigureOut">
              <a:rPr lang="ru-RU" smtClean="0"/>
              <a:t>15.10.2015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427623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0F234D-1442-4844-AC3F-19C50E60E04A}" type="datetimeFigureOut">
              <a:rPr lang="ru-RU" smtClean="0"/>
              <a:t>15.10.2015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A8CB4B-7697-4AFD-B09B-A5D44ABCB4F6}" type="slidenum">
              <a:rPr lang="ru-RU" smtClean="0"/>
              <a:t>‹#›</a:t>
            </a:fld>
            <a:endParaRPr lang="ru-RU"/>
          </a:p>
        </p:txBody>
      </p:sp>
    </p:spTree>
    <p:extLst>
      <p:ext uri="{BB962C8B-B14F-4D97-AF65-F5344CB8AC3E}">
        <p14:creationId xmlns:p14="http://schemas.microsoft.com/office/powerpoint/2010/main" val="77561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0F234D-1442-4844-AC3F-19C50E60E04A}" type="datetimeFigureOut">
              <a:rPr lang="ru-RU" smtClean="0"/>
              <a:t>15.10.2015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A8CB4B-7697-4AFD-B09B-A5D44ABCB4F6}" type="slidenum">
              <a:rPr lang="ru-RU" smtClean="0"/>
              <a:t>‹#›</a:t>
            </a:fld>
            <a:endParaRPr lang="ru-RU"/>
          </a:p>
        </p:txBody>
      </p:sp>
    </p:spTree>
    <p:extLst>
      <p:ext uri="{BB962C8B-B14F-4D97-AF65-F5344CB8AC3E}">
        <p14:creationId xmlns:p14="http://schemas.microsoft.com/office/powerpoint/2010/main" val="3575706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afisha.mail.ru/cinema/movies/592538_ja_tozhe/" TargetMode="External"/><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u="sng" dirty="0" smtClean="0"/>
              <a:t>Самый большой</a:t>
            </a:r>
            <a:br>
              <a:rPr lang="ru-RU" b="1" i="1" u="sng" dirty="0" smtClean="0"/>
            </a:br>
            <a:r>
              <a:rPr lang="ru-RU" b="1" i="1" u="sng" dirty="0" smtClean="0"/>
              <a:t> урок  в мире</a:t>
            </a:r>
            <a:endParaRPr lang="ru-RU" b="1" i="1" u="sng" dirty="0"/>
          </a:p>
        </p:txBody>
      </p:sp>
      <p:sp>
        <p:nvSpPr>
          <p:cNvPr id="4" name="Объект 3"/>
          <p:cNvSpPr>
            <a:spLocks noGrp="1"/>
          </p:cNvSpPr>
          <p:nvPr>
            <p:ph sz="half" idx="1"/>
          </p:nvPr>
        </p:nvSpPr>
        <p:spPr/>
        <p:txBody>
          <a:bodyPr/>
          <a:lstStyle/>
          <a:p>
            <a:endParaRPr lang="ru-RU"/>
          </a:p>
        </p:txBody>
      </p:sp>
      <p:pic>
        <p:nvPicPr>
          <p:cNvPr id="7172" name="Picture 4" descr="http://www.lifo.gr/uploads/image/1200x630x2/434883/pamplopineda.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089352" y="2160590"/>
            <a:ext cx="4184650" cy="3299118"/>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http://www.metronews.ru/_internal/gxml!0/r0dc21o2f3vste5s7ezej9x3a10rp3w$reww34gg8mb1q8dy0ris0pg6kxzyezz/ellie-may-challis.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4" y="2160589"/>
            <a:ext cx="4000500" cy="3299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98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38200" y="365125"/>
            <a:ext cx="10515600" cy="1460499"/>
          </a:xfrm>
        </p:spPr>
        <p:txBody>
          <a:bodyPr/>
          <a:lstStyle/>
          <a:p>
            <a:pPr algn="ctr"/>
            <a:r>
              <a:rPr lang="ru-RU" dirty="0" smtClean="0"/>
              <a:t>Пабло </a:t>
            </a:r>
            <a:r>
              <a:rPr lang="ru-RU" dirty="0" err="1" smtClean="0"/>
              <a:t>Пинеда</a:t>
            </a:r>
            <a:endParaRPr lang="ru-RU" dirty="0"/>
          </a:p>
        </p:txBody>
      </p:sp>
      <p:pic>
        <p:nvPicPr>
          <p:cNvPr id="9218" name="Picture 2" descr="http://www.lifo.gr/uploads/image/1200x630x2/434883/pamplopineda.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13348" y="1825625"/>
            <a:ext cx="4828674" cy="3981617"/>
          </a:xfrm>
          <a:prstGeom prst="rect">
            <a:avLst/>
          </a:prstGeom>
          <a:noFill/>
          <a:extLst>
            <a:ext uri="{909E8E84-426E-40DD-AFC4-6F175D3DCCD1}">
              <a14:hiddenFill xmlns:a14="http://schemas.microsoft.com/office/drawing/2010/main">
                <a:solidFill>
                  <a:srgbClr val="FFFFFF"/>
                </a:solidFill>
              </a14:hiddenFill>
            </a:ext>
          </a:extLst>
        </p:spPr>
      </p:pic>
      <p:sp>
        <p:nvSpPr>
          <p:cNvPr id="7" name="Объект 6"/>
          <p:cNvSpPr>
            <a:spLocks noGrp="1"/>
          </p:cNvSpPr>
          <p:nvPr>
            <p:ph sz="half" idx="2"/>
          </p:nvPr>
        </p:nvSpPr>
        <p:spPr/>
        <p:txBody>
          <a:bodyPr>
            <a:normAutofit fontScale="77500" lnSpcReduction="20000"/>
          </a:bodyPr>
          <a:lstStyle/>
          <a:p>
            <a:pPr marL="0" indent="0" fontAlgn="base">
              <a:buNone/>
            </a:pPr>
            <a:endParaRPr lang="ru-RU" b="1" cap="all" dirty="0"/>
          </a:p>
          <a:p>
            <a:pPr fontAlgn="base"/>
            <a:r>
              <a:rPr lang="ru-RU" dirty="0"/>
              <a:t>Испанский актёр.</a:t>
            </a:r>
          </a:p>
          <a:p>
            <a:pPr fontAlgn="base"/>
            <a:r>
              <a:rPr lang="ru-RU" dirty="0"/>
              <a:t>У </a:t>
            </a:r>
            <a:r>
              <a:rPr lang="ru-RU" sz="3800" dirty="0"/>
              <a:t>Пабло</a:t>
            </a:r>
            <a:r>
              <a:rPr lang="ru-RU" dirty="0"/>
              <a:t> </a:t>
            </a:r>
            <a:r>
              <a:rPr lang="ru-RU" dirty="0" err="1"/>
              <a:t>Пинеда</a:t>
            </a:r>
            <a:r>
              <a:rPr lang="ru-RU" dirty="0"/>
              <a:t> есть диплом преподавателя, бакалавра </a:t>
            </a:r>
            <a:r>
              <a:rPr lang="ru-RU" dirty="0" err="1"/>
              <a:t>искусстви</a:t>
            </a:r>
            <a:r>
              <a:rPr lang="ru-RU" dirty="0"/>
              <a:t> диплом в области педагогической психологии. Он — первый в Европе человек с синдромом Дауна, получивший университетское образование. В будущем он хочет работать по этой профессии и больше не </a:t>
            </a:r>
            <a:r>
              <a:rPr lang="ru-RU" dirty="0" err="1"/>
              <a:t>сниматься.В</a:t>
            </a:r>
            <a:r>
              <a:rPr lang="ru-RU" dirty="0"/>
              <a:t> 2009 году получил «Серебряную раковину» кинофестиваля в Сан-Себастьяне за лучшую мужскую роль в фильме «</a:t>
            </a:r>
            <a:r>
              <a:rPr lang="ru-RU" dirty="0">
                <a:hlinkClick r:id="rId3"/>
              </a:rPr>
              <a:t>Я тоже</a:t>
            </a:r>
            <a:r>
              <a:rPr lang="ru-RU" dirty="0"/>
              <a:t>», где, по сути, играл самого себя. Пабло </a:t>
            </a:r>
            <a:r>
              <a:rPr lang="ru-RU" dirty="0" err="1"/>
              <a:t>Пинеда</a:t>
            </a:r>
            <a:r>
              <a:rPr lang="ru-RU" dirty="0"/>
              <a:t> — второй актёр с синдромом Дауна, получивший международную кинонаграду за всю историю кино.</a:t>
            </a:r>
          </a:p>
          <a:p>
            <a:endParaRPr lang="ru-RU" dirty="0"/>
          </a:p>
        </p:txBody>
      </p:sp>
    </p:spTree>
    <p:extLst>
      <p:ext uri="{BB962C8B-B14F-4D97-AF65-F5344CB8AC3E}">
        <p14:creationId xmlns:p14="http://schemas.microsoft.com/office/powerpoint/2010/main" val="2610002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838200" y="365125"/>
            <a:ext cx="10515600" cy="1460500"/>
          </a:xfrm>
        </p:spPr>
        <p:txBody>
          <a:bodyPr>
            <a:noAutofit/>
          </a:bodyPr>
          <a:lstStyle/>
          <a:p>
            <a:r>
              <a:rPr lang="ru-RU" sz="2800" b="1" dirty="0" smtClean="0"/>
              <a:t>Необходимо в себе воспитывать чувство  уважения к своим сверстникам независимо от их психических, физических и интеллектуальных способностей.</a:t>
            </a:r>
            <a:br>
              <a:rPr lang="ru-RU" sz="2800" b="1" dirty="0" smtClean="0"/>
            </a:br>
            <a:endParaRPr lang="ru-RU" sz="2800" dirty="0"/>
          </a:p>
        </p:txBody>
      </p:sp>
      <p:pic>
        <p:nvPicPr>
          <p:cNvPr id="10244" name="Picture 4" descr="http://cs620817.vk.me/v620817977/1b00c/-gxxjkYGgXU.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1941096"/>
            <a:ext cx="4219074" cy="4604084"/>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http://www.tomsk.ru/userpic/original/2014/Dec/13/778613.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019800" y="1941095"/>
            <a:ext cx="5334000" cy="4363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355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Цели урока:</a:t>
            </a:r>
            <a:endParaRPr lang="ru-RU" dirty="0"/>
          </a:p>
        </p:txBody>
      </p:sp>
      <p:sp>
        <p:nvSpPr>
          <p:cNvPr id="3" name="Объект 2"/>
          <p:cNvSpPr>
            <a:spLocks noGrp="1"/>
          </p:cNvSpPr>
          <p:nvPr>
            <p:ph idx="1"/>
          </p:nvPr>
        </p:nvSpPr>
        <p:spPr>
          <a:xfrm>
            <a:off x="677334" y="1411705"/>
            <a:ext cx="8596668" cy="4629657"/>
          </a:xfrm>
        </p:spPr>
        <p:txBody>
          <a:bodyPr>
            <a:normAutofit/>
          </a:bodyPr>
          <a:lstStyle/>
          <a:p>
            <a:r>
              <a:rPr lang="ru-RU" sz="2400" b="1" dirty="0"/>
              <a:t>ознакомить детей и подростков на всей планете с 17 Общемировыми целями: ликвидация нищеты, борьба с голодом, охрана здоровья, обеспечение гендерного равноправия, борьба с изменением климата, стимулирование экономического роста и обеспечение качественного </a:t>
            </a:r>
            <a:r>
              <a:rPr lang="ru-RU" sz="2400" b="1" dirty="0" smtClean="0"/>
              <a:t>образования </a:t>
            </a:r>
            <a:r>
              <a:rPr lang="ru-RU" sz="2400" b="1" dirty="0"/>
              <a:t>для детей всей планеты </a:t>
            </a:r>
            <a:endParaRPr lang="ru-RU" sz="2400" b="1" dirty="0" smtClean="0"/>
          </a:p>
          <a:p>
            <a:r>
              <a:rPr lang="ru-RU" sz="2400" b="1" dirty="0"/>
              <a:t>формирование толерантного отношения к инвалидам и лицам с ограниченными возможностями здоровья.</a:t>
            </a:r>
            <a:endParaRPr lang="ru-RU" sz="2400" dirty="0"/>
          </a:p>
        </p:txBody>
      </p:sp>
    </p:spTree>
    <p:extLst>
      <p:ext uri="{BB962C8B-B14F-4D97-AF65-F5344CB8AC3E}">
        <p14:creationId xmlns:p14="http://schemas.microsoft.com/office/powerpoint/2010/main" val="2239031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65125"/>
            <a:ext cx="10515600" cy="5377948"/>
          </a:xfrm>
        </p:spPr>
        <p:txBody>
          <a:bodyPr>
            <a:normAutofit/>
          </a:bodyPr>
          <a:lstStyle/>
          <a:p>
            <a:pPr algn="ctr"/>
            <a:r>
              <a:rPr lang="ru-RU" sz="2800" dirty="0" smtClean="0">
                <a:latin typeface="Arial Black" panose="020B0A04020102020204" pitchFamily="34" charset="0"/>
              </a:rPr>
              <a:t>Многие вполне здоровые и крепкие люди жалуются на жизнь, не верят в себя и свой успех. А есть те, кто ограничен, кто получил инвалидность, но не сдался, не поставил крест на </a:t>
            </a:r>
            <a:r>
              <a:rPr lang="ru-RU" sz="2800" dirty="0">
                <a:latin typeface="Arial Black" panose="020B0A04020102020204" pitchFamily="34" charset="0"/>
              </a:rPr>
              <a:t>своей жизни и достиг успеха. Это люди инвалиды, которые добились успеха. Таких людей на самом деле не так уж и мало. Они заслуживают уважения и почета, так как несмотря на свои физические недостатки смогли достичь поставленных целей и доказать всему миру , что инвалидность вовсе не преграда на пути к желаемой цели</a:t>
            </a:r>
            <a:r>
              <a:rPr lang="ru-RU" sz="2800" dirty="0" smtClean="0">
                <a:latin typeface="Arial Black" panose="020B0A04020102020204" pitchFamily="34" charset="0"/>
              </a:rPr>
              <a:t>.</a:t>
            </a:r>
            <a:endParaRPr lang="ru-RU" sz="2800" dirty="0">
              <a:latin typeface="Arial Black" panose="020B0A04020102020204" pitchFamily="34" charset="0"/>
            </a:endParaRPr>
          </a:p>
        </p:txBody>
      </p:sp>
      <p:sp>
        <p:nvSpPr>
          <p:cNvPr id="7" name="Объект 6"/>
          <p:cNvSpPr>
            <a:spLocks noGrp="1"/>
          </p:cNvSpPr>
          <p:nvPr>
            <p:ph idx="1"/>
          </p:nvPr>
        </p:nvSpPr>
        <p:spPr>
          <a:xfrm>
            <a:off x="838200" y="5743073"/>
            <a:ext cx="10515600" cy="433889"/>
          </a:xfrm>
        </p:spPr>
        <p:txBody>
          <a:bodyPr>
            <a:normAutofit/>
          </a:bodyPr>
          <a:lstStyle/>
          <a:p>
            <a:endParaRPr lang="ru-RU" dirty="0"/>
          </a:p>
        </p:txBody>
      </p:sp>
    </p:spTree>
    <p:extLst>
      <p:ext uri="{BB962C8B-B14F-4D97-AF65-F5344CB8AC3E}">
        <p14:creationId xmlns:p14="http://schemas.microsoft.com/office/powerpoint/2010/main" val="3002462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smtClean="0"/>
              <a:t>Стивен </a:t>
            </a:r>
            <a:r>
              <a:rPr lang="ru-RU" dirty="0" err="1" smtClean="0"/>
              <a:t>Хокинг</a:t>
            </a:r>
            <a:endParaRPr lang="ru-RU" dirty="0"/>
          </a:p>
        </p:txBody>
      </p:sp>
      <p:pic>
        <p:nvPicPr>
          <p:cNvPr id="1026" name="Picture 2" descr="http://www.hoybolivia.com/imagenes_global/PN22012013150129.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77863" y="1732547"/>
            <a:ext cx="4183062" cy="3939839"/>
          </a:xfrm>
          <a:prstGeom prst="rect">
            <a:avLst/>
          </a:prstGeom>
          <a:noFill/>
          <a:extLst>
            <a:ext uri="{909E8E84-426E-40DD-AFC4-6F175D3DCCD1}">
              <a14:hiddenFill xmlns:a14="http://schemas.microsoft.com/office/drawing/2010/main">
                <a:solidFill>
                  <a:srgbClr val="FFFFFF"/>
                </a:solidFill>
              </a14:hiddenFill>
            </a:ext>
          </a:extLst>
        </p:spPr>
      </p:pic>
      <p:sp>
        <p:nvSpPr>
          <p:cNvPr id="6" name="Объект 5"/>
          <p:cNvSpPr>
            <a:spLocks noGrp="1"/>
          </p:cNvSpPr>
          <p:nvPr>
            <p:ph sz="half" idx="2"/>
          </p:nvPr>
        </p:nvSpPr>
        <p:spPr>
          <a:xfrm>
            <a:off x="5089970" y="1732547"/>
            <a:ext cx="4184034" cy="4308815"/>
          </a:xfrm>
        </p:spPr>
        <p:txBody>
          <a:bodyPr>
            <a:normAutofit/>
          </a:bodyPr>
          <a:lstStyle/>
          <a:p>
            <a:r>
              <a:rPr lang="ru-RU" sz="1200" dirty="0"/>
              <a:t>Стивену </a:t>
            </a:r>
            <a:r>
              <a:rPr lang="ru-RU" sz="1200" dirty="0" err="1"/>
              <a:t>Хокингу</a:t>
            </a:r>
            <a:r>
              <a:rPr lang="ru-RU" sz="1200" dirty="0"/>
              <a:t>, ставшему всемирно известным ученым, в молодости поставили </a:t>
            </a:r>
            <a:r>
              <a:rPr lang="ru-RU" sz="1200" dirty="0" err="1"/>
              <a:t>неутишительный</a:t>
            </a:r>
            <a:r>
              <a:rPr lang="ru-RU" sz="1200" dirty="0"/>
              <a:t> диагноз – болезнь Шарко. За короткий срок вся мышечная масса </a:t>
            </a:r>
            <a:r>
              <a:rPr lang="ru-RU" sz="1200" dirty="0" err="1"/>
              <a:t>Хокинга</a:t>
            </a:r>
            <a:r>
              <a:rPr lang="ru-RU" sz="1200" dirty="0"/>
              <a:t> была парализована. </a:t>
            </a:r>
            <a:r>
              <a:rPr lang="ru-RU" sz="1200" dirty="0" err="1"/>
              <a:t>Хокинг</a:t>
            </a:r>
            <a:r>
              <a:rPr lang="ru-RU" sz="1200" dirty="0"/>
              <a:t> не просто сел в инвалидное кресло, он был парализован полностью. Он мог двигать только некоторыми мышцами лица и пальцами. А после операции на горле у него пропал и голос. Для общения Стивен пользуется синтезатором речи. Все эти физические особенности не стали преградой для </a:t>
            </a:r>
            <a:r>
              <a:rPr lang="ru-RU" sz="1200" dirty="0" err="1"/>
              <a:t>Хокинга</a:t>
            </a:r>
            <a:r>
              <a:rPr lang="ru-RU" sz="1200" dirty="0"/>
              <a:t>  и он достиг звания одного из лучших ученых мира и умнейших людей планеты. Ученый в свои 73 года все еще ведет научную деятельность, пишет книги, преподает, популяризирует науку. У </a:t>
            </a:r>
            <a:r>
              <a:rPr lang="ru-RU" sz="1200" dirty="0" err="1"/>
              <a:t>Хокинга</a:t>
            </a:r>
            <a:r>
              <a:rPr lang="ru-RU" sz="1200" dirty="0"/>
              <a:t> трое детей и он дважды был женат. Он сделал немало открытий в теории черных дыр, стал профессором математики, а несколько лет назад участвовал в полете с сеансом имитации невесомости.</a:t>
            </a:r>
          </a:p>
        </p:txBody>
      </p:sp>
    </p:spTree>
    <p:extLst>
      <p:ext uri="{BB962C8B-B14F-4D97-AF65-F5344CB8AC3E}">
        <p14:creationId xmlns:p14="http://schemas.microsoft.com/office/powerpoint/2010/main" val="2140166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pPr algn="ctr"/>
            <a:r>
              <a:rPr lang="ru-RU" dirty="0" smtClean="0"/>
              <a:t>Людвиг ванн Бетховен</a:t>
            </a:r>
            <a:endParaRPr lang="ru-RU" dirty="0"/>
          </a:p>
        </p:txBody>
      </p:sp>
      <p:pic>
        <p:nvPicPr>
          <p:cNvPr id="2052" name="Picture 4" descr="http://static.ow.ly/photos/original/3fW8K.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01052" y="1930400"/>
            <a:ext cx="4688917" cy="4029743"/>
          </a:xfrm>
          <a:prstGeom prst="rect">
            <a:avLst/>
          </a:prstGeom>
          <a:noFill/>
          <a:extLst>
            <a:ext uri="{909E8E84-426E-40DD-AFC4-6F175D3DCCD1}">
              <a14:hiddenFill xmlns:a14="http://schemas.microsoft.com/office/drawing/2010/main">
                <a:solidFill>
                  <a:srgbClr val="FFFFFF"/>
                </a:solidFill>
              </a14:hiddenFill>
            </a:ext>
          </a:extLst>
        </p:spPr>
      </p:pic>
      <p:sp>
        <p:nvSpPr>
          <p:cNvPr id="8" name="Объект 7"/>
          <p:cNvSpPr>
            <a:spLocks noGrp="1"/>
          </p:cNvSpPr>
          <p:nvPr>
            <p:ph sz="half" idx="2"/>
          </p:nvPr>
        </p:nvSpPr>
        <p:spPr/>
        <p:txBody>
          <a:bodyPr>
            <a:normAutofit fontScale="92500" lnSpcReduction="20000"/>
          </a:bodyPr>
          <a:lstStyle/>
          <a:p>
            <a:r>
              <a:rPr lang="ru-RU" dirty="0"/>
              <a:t>Весь мир восхищается творчеством великого Людвига ванн Бетховена, который написал гениальные музыкальные произведения, будучи полностью глухим. Как это возможно? Бетховен доказал всему миру, что нет ничего невозможного. Он родился вполне здоровым ребенком, но в 26 лет у него стало прогрессировать заболевание, приведшее к полной глухоте. И что самое удивительное, лучшие произведения композитора были созданным им после полной потери слуха. Например, уникальные композиции «Торжественная месса» и «Девятая симфония».</a:t>
            </a:r>
          </a:p>
        </p:txBody>
      </p:sp>
    </p:spTree>
    <p:extLst>
      <p:ext uri="{BB962C8B-B14F-4D97-AF65-F5344CB8AC3E}">
        <p14:creationId xmlns:p14="http://schemas.microsoft.com/office/powerpoint/2010/main" val="4090637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Франклин Делано Рузвельт</a:t>
            </a:r>
            <a:endParaRPr lang="ru-RU" dirty="0"/>
          </a:p>
        </p:txBody>
      </p:sp>
      <p:pic>
        <p:nvPicPr>
          <p:cNvPr id="3074" name="Picture 2" descr="http://www.kasjauns.lv/lv/bildes/Latvija/03.11.2010/1_Roosevelt-Franklin.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77863" y="2420897"/>
            <a:ext cx="4183062" cy="3360818"/>
          </a:xfrm>
          <a:prstGeom prst="rect">
            <a:avLst/>
          </a:prstGeom>
          <a:noFill/>
          <a:extLst>
            <a:ext uri="{909E8E84-426E-40DD-AFC4-6F175D3DCCD1}">
              <a14:hiddenFill xmlns:a14="http://schemas.microsoft.com/office/drawing/2010/main">
                <a:solidFill>
                  <a:srgbClr val="FFFFFF"/>
                </a:solidFill>
              </a14:hiddenFill>
            </a:ext>
          </a:extLst>
        </p:spPr>
      </p:pic>
      <p:sp>
        <p:nvSpPr>
          <p:cNvPr id="4" name="Объект 3"/>
          <p:cNvSpPr>
            <a:spLocks noGrp="1"/>
          </p:cNvSpPr>
          <p:nvPr>
            <p:ph sz="half" idx="2"/>
          </p:nvPr>
        </p:nvSpPr>
        <p:spPr/>
        <p:txBody>
          <a:bodyPr>
            <a:normAutofit/>
          </a:bodyPr>
          <a:lstStyle/>
          <a:p>
            <a:r>
              <a:rPr lang="ru-RU" dirty="0"/>
              <a:t>Один из самых выдающихся американских президентов, Франклин Делано Рузвельт, тоже был прикован к инвалидной коляске. Лидером США он стал в тот период, когда уже был инвалидом. Ему удалось продержаться на месте президента 12 лет, до самой своей смерти. За этот период Рузвельт успел оставить о себе хорошую славу и сделать немало для США и всего мира. </a:t>
            </a:r>
          </a:p>
        </p:txBody>
      </p:sp>
    </p:spTree>
    <p:extLst>
      <p:ext uri="{BB962C8B-B14F-4D97-AF65-F5344CB8AC3E}">
        <p14:creationId xmlns:p14="http://schemas.microsoft.com/office/powerpoint/2010/main" val="16907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dirty="0" smtClean="0"/>
              <a:t>Кристи Браун</a:t>
            </a:r>
            <a:endParaRPr lang="ru-RU" dirty="0"/>
          </a:p>
        </p:txBody>
      </p:sp>
      <p:pic>
        <p:nvPicPr>
          <p:cNvPr id="4098" name="Picture 2" descr="http://media.sinematurk.com/person/d/6d/cf53c429311b/my-left-foot--chris_115921k.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77863" y="1930401"/>
            <a:ext cx="4183062" cy="3562856"/>
          </a:xfrm>
          <a:prstGeom prst="rect">
            <a:avLst/>
          </a:prstGeom>
          <a:noFill/>
          <a:extLst>
            <a:ext uri="{909E8E84-426E-40DD-AFC4-6F175D3DCCD1}">
              <a14:hiddenFill xmlns:a14="http://schemas.microsoft.com/office/drawing/2010/main">
                <a:solidFill>
                  <a:srgbClr val="FFFFFF"/>
                </a:solidFill>
              </a14:hiddenFill>
            </a:ext>
          </a:extLst>
        </p:spPr>
      </p:pic>
      <p:sp>
        <p:nvSpPr>
          <p:cNvPr id="7" name="Объект 6"/>
          <p:cNvSpPr>
            <a:spLocks noGrp="1"/>
          </p:cNvSpPr>
          <p:nvPr>
            <p:ph sz="half" idx="2"/>
          </p:nvPr>
        </p:nvSpPr>
        <p:spPr>
          <a:xfrm>
            <a:off x="5089970" y="1620253"/>
            <a:ext cx="4184034" cy="4421109"/>
          </a:xfrm>
        </p:spPr>
        <p:txBody>
          <a:bodyPr>
            <a:noAutofit/>
          </a:bodyPr>
          <a:lstStyle/>
          <a:p>
            <a:r>
              <a:rPr lang="ru-RU" sz="1600" dirty="0"/>
              <a:t>Известный новеллист и художник Кристи Браун родился с диагнозом ДЦП. Ирландский мальчик отставал в развитии, не мог передвигаться. Врачи назвали его бесперспективным. Несмотря на это мать не теряла надежды научить ребенка ходить, писать, говорить. Отец не воспринимал своего сына, семья Брауна жила в бедноте. Все это не помешало Кристи стать всемирно известным художником. Он мог управлять только левой ногой, ей он и начал писать и рисовать. Сначала он делал это мелом, потом кистью, а дальше освоил ручку и даже печатную машинку. Браун добился известности и мирового признания. О его жизни был снят фильм по сценарию самого художника. </a:t>
            </a:r>
          </a:p>
        </p:txBody>
      </p:sp>
    </p:spTree>
    <p:extLst>
      <p:ext uri="{BB962C8B-B14F-4D97-AF65-F5344CB8AC3E}">
        <p14:creationId xmlns:p14="http://schemas.microsoft.com/office/powerpoint/2010/main" val="639423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dirty="0" smtClean="0"/>
              <a:t>Алексей </a:t>
            </a:r>
            <a:r>
              <a:rPr lang="ru-RU" dirty="0" err="1" smtClean="0"/>
              <a:t>Маресьев</a:t>
            </a:r>
            <a:endParaRPr lang="ru-RU" dirty="0"/>
          </a:p>
        </p:txBody>
      </p:sp>
      <p:pic>
        <p:nvPicPr>
          <p:cNvPr id="5122" name="Picture 2" descr="http://portamur.ru/upload/iblock/78b/qma%20-%20jacukbco.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20842" y="1825625"/>
            <a:ext cx="5486400" cy="4351338"/>
          </a:xfrm>
          <a:prstGeom prst="rect">
            <a:avLst/>
          </a:prstGeom>
          <a:noFill/>
          <a:extLst>
            <a:ext uri="{909E8E84-426E-40DD-AFC4-6F175D3DCCD1}">
              <a14:hiddenFill xmlns:a14="http://schemas.microsoft.com/office/drawing/2010/main">
                <a:solidFill>
                  <a:srgbClr val="FFFFFF"/>
                </a:solidFill>
              </a14:hiddenFill>
            </a:ext>
          </a:extLst>
        </p:spPr>
      </p:pic>
      <p:sp>
        <p:nvSpPr>
          <p:cNvPr id="7" name="Объект 6"/>
          <p:cNvSpPr>
            <a:spLocks noGrp="1"/>
          </p:cNvSpPr>
          <p:nvPr>
            <p:ph sz="half" idx="2"/>
          </p:nvPr>
        </p:nvSpPr>
        <p:spPr/>
        <p:txBody>
          <a:bodyPr>
            <a:normAutofit/>
          </a:bodyPr>
          <a:lstStyle/>
          <a:p>
            <a:r>
              <a:rPr lang="ru-RU" dirty="0"/>
              <a:t>Примером мужества и доблести стал летчик герой Алексей </a:t>
            </a:r>
            <a:r>
              <a:rPr lang="ru-RU" dirty="0" err="1"/>
              <a:t>Маресьев</a:t>
            </a:r>
            <a:r>
              <a:rPr lang="ru-RU" dirty="0"/>
              <a:t>. В период Второй мировой войны после тяжелого ранения Маресьеву ампутировали обе ноги. Но это не сломило дух героя, и он добился того, что его вернули в авиацию. Уже будучи инвалидом летчик совершил не один десяток боевых вылетов. Алексей </a:t>
            </a:r>
            <a:r>
              <a:rPr lang="ru-RU" dirty="0" err="1"/>
              <a:t>Маресьев</a:t>
            </a:r>
            <a:r>
              <a:rPr lang="ru-RU" dirty="0"/>
              <a:t> был награжден званием Героя.</a:t>
            </a:r>
          </a:p>
        </p:txBody>
      </p:sp>
    </p:spTree>
    <p:extLst>
      <p:ext uri="{BB962C8B-B14F-4D97-AF65-F5344CB8AC3E}">
        <p14:creationId xmlns:p14="http://schemas.microsoft.com/office/powerpoint/2010/main" val="3124951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Оскар </a:t>
            </a:r>
            <a:r>
              <a:rPr lang="ru-RU" dirty="0" err="1" smtClean="0"/>
              <a:t>Писториус</a:t>
            </a:r>
            <a:endParaRPr lang="ru-RU" dirty="0"/>
          </a:p>
        </p:txBody>
      </p:sp>
      <p:pic>
        <p:nvPicPr>
          <p:cNvPr id="6146" name="Picture 2" descr="http://spi4uk.itvnet.lv/upload/articles/42/429412/images/Starte-pasaules-2.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77863" y="2534267"/>
            <a:ext cx="4183062" cy="3134078"/>
          </a:xfrm>
          <a:prstGeom prst="rect">
            <a:avLst/>
          </a:prstGeom>
          <a:noFill/>
          <a:extLst>
            <a:ext uri="{909E8E84-426E-40DD-AFC4-6F175D3DCCD1}">
              <a14:hiddenFill xmlns:a14="http://schemas.microsoft.com/office/drawing/2010/main">
                <a:solidFill>
                  <a:srgbClr val="FFFFFF"/>
                </a:solidFill>
              </a14:hiddenFill>
            </a:ext>
          </a:extLst>
        </p:spPr>
      </p:pic>
      <p:sp>
        <p:nvSpPr>
          <p:cNvPr id="4" name="Объект 3"/>
          <p:cNvSpPr>
            <a:spLocks noGrp="1"/>
          </p:cNvSpPr>
          <p:nvPr>
            <p:ph sz="half" idx="2"/>
          </p:nvPr>
        </p:nvSpPr>
        <p:spPr/>
        <p:txBody>
          <a:bodyPr>
            <a:normAutofit fontScale="77500" lnSpcReduction="20000"/>
          </a:bodyPr>
          <a:lstStyle/>
          <a:p>
            <a:r>
              <a:rPr lang="ru-RU" dirty="0"/>
              <a:t>Оскар </a:t>
            </a:r>
            <a:r>
              <a:rPr lang="ru-RU" dirty="0" err="1"/>
              <a:t>Писториус</a:t>
            </a:r>
            <a:r>
              <a:rPr lang="ru-RU" dirty="0"/>
              <a:t> смог добиться больших успехов в спорте не имея нижних конечностей. Инвалидом он стал с рождения. Но это не остановило спортсмена, и он стал успешным легкоатлетом-бегуном. После многих побед в соревнованиях для людей с ограниченными способностями </a:t>
            </a:r>
            <a:r>
              <a:rPr lang="ru-RU" dirty="0" err="1"/>
              <a:t>Писториус</a:t>
            </a:r>
            <a:r>
              <a:rPr lang="ru-RU" dirty="0"/>
              <a:t> добился того, чтобы его допустили на соревнования с вполне здоровыми людьми. И здесь он тоже достиг успехов. Оскар активно поддерживает инвалидов всего мира, популяризирует среди них спорт, участвует в самых разнообразных программах по поддержке инвалидов. Сам </a:t>
            </a:r>
            <a:r>
              <a:rPr lang="ru-RU" dirty="0" err="1"/>
              <a:t>Писториус</a:t>
            </a:r>
            <a:r>
              <a:rPr lang="ru-RU" dirty="0"/>
              <a:t> живой символ успешного спортсмена-инвалида, как бы странно это не звучало. Он вдохновляет многих людей и доказывает своей деятельностью, что инвалидность не может быть преградой на пути к достижению целей.</a:t>
            </a:r>
          </a:p>
        </p:txBody>
      </p:sp>
    </p:spTree>
    <p:extLst>
      <p:ext uri="{BB962C8B-B14F-4D97-AF65-F5344CB8AC3E}">
        <p14:creationId xmlns:p14="http://schemas.microsoft.com/office/powerpoint/2010/main" val="1284810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TotalTime>
  <Words>696</Words>
  <Application>Microsoft Office PowerPoint</Application>
  <PresentationFormat>Широкоэкранный</PresentationFormat>
  <Paragraphs>22</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Arial Black</vt:lpstr>
      <vt:lpstr>Trebuchet MS</vt:lpstr>
      <vt:lpstr>Wingdings 3</vt:lpstr>
      <vt:lpstr>Грань</vt:lpstr>
      <vt:lpstr>Самый большой  урок  в мире</vt:lpstr>
      <vt:lpstr>Цели урока:</vt:lpstr>
      <vt:lpstr>Многие вполне здоровые и крепкие люди жалуются на жизнь, не верят в себя и свой успех. А есть те, кто ограничен, кто получил инвалидность, но не сдался, не поставил крест на своей жизни и достиг успеха. Это люди инвалиды, которые добились успеха. Таких людей на самом деле не так уж и мало. Они заслуживают уважения и почета, так как несмотря на свои физические недостатки смогли достичь поставленных целей и доказать всему миру , что инвалидность вовсе не преграда на пути к желаемой цели.</vt:lpstr>
      <vt:lpstr>Стивен Хокинг</vt:lpstr>
      <vt:lpstr>Людвиг ванн Бетховен</vt:lpstr>
      <vt:lpstr>Франклин Делано Рузвельт</vt:lpstr>
      <vt:lpstr>Кристи Браун</vt:lpstr>
      <vt:lpstr>Алексей Маресьев</vt:lpstr>
      <vt:lpstr>Оскар Писториус</vt:lpstr>
      <vt:lpstr>Пабло Пинеда</vt:lpstr>
      <vt:lpstr>Необходимо в себе воспитывать чувство  уважения к своим сверстникам независимо от их психических, физических и интеллектуальных способностей.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Самый большой урок  в мире</dc:title>
  <dc:creator>Вася</dc:creator>
  <cp:lastModifiedBy>Вася</cp:lastModifiedBy>
  <cp:revision>5</cp:revision>
  <dcterms:created xsi:type="dcterms:W3CDTF">2015-10-15T16:16:51Z</dcterms:created>
  <dcterms:modified xsi:type="dcterms:W3CDTF">2015-10-15T16:49:47Z</dcterms:modified>
</cp:coreProperties>
</file>