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57" r:id="rId3"/>
    <p:sldId id="267" r:id="rId4"/>
    <p:sldId id="258" r:id="rId5"/>
    <p:sldId id="259" r:id="rId6"/>
    <p:sldId id="266" r:id="rId7"/>
    <p:sldId id="260" r:id="rId8"/>
    <p:sldId id="256" r:id="rId9"/>
    <p:sldId id="261" r:id="rId10"/>
    <p:sldId id="262" r:id="rId11"/>
    <p:sldId id="263" r:id="rId12"/>
    <p:sldId id="264" r:id="rId13"/>
    <p:sldId id="265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3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125113" cy="924475"/>
          </a:xfrm>
        </p:spPr>
        <p:txBody>
          <a:bodyPr/>
          <a:lstStyle/>
          <a:p>
            <a:r>
              <a:rPr lang="ru-RU" sz="3600" dirty="0" smtClean="0"/>
              <a:t>Развитие мелкой </a:t>
            </a:r>
            <a:r>
              <a:rPr lang="ru-RU" sz="3600" dirty="0" smtClean="0"/>
              <a:t>моторики, </a:t>
            </a:r>
            <a:r>
              <a:rPr lang="ru-RU" sz="3600" dirty="0" smtClean="0"/>
              <a:t>как средство развития речи.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2132856"/>
            <a:ext cx="7125112" cy="3725942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 smtClean="0"/>
              <a:t>                                                          </a:t>
            </a:r>
            <a:r>
              <a:rPr lang="ru-RU" sz="2400" dirty="0" smtClean="0"/>
              <a:t>Выполнила</a:t>
            </a:r>
            <a:r>
              <a:rPr lang="en-US" sz="2400" dirty="0" smtClean="0"/>
              <a:t>:</a:t>
            </a:r>
          </a:p>
          <a:p>
            <a:pPr marL="0" indent="0" algn="r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</a:t>
            </a:r>
            <a:r>
              <a:rPr lang="ru-RU" sz="2400" dirty="0" smtClean="0"/>
              <a:t>учитель-логопед МБДОУ</a:t>
            </a:r>
          </a:p>
          <a:p>
            <a:pPr marL="0" indent="0" algn="r">
              <a:buNone/>
            </a:pPr>
            <a:r>
              <a:rPr lang="ru-RU" sz="2400" dirty="0" smtClean="0"/>
              <a:t>Нижнегорского </a:t>
            </a:r>
            <a:r>
              <a:rPr lang="ru-RU" sz="2400" smtClean="0"/>
              <a:t>детского сада «</a:t>
            </a:r>
            <a:r>
              <a:rPr lang="ru-RU" sz="2400" dirty="0" err="1" smtClean="0"/>
              <a:t>Чебурашка</a:t>
            </a:r>
            <a:r>
              <a:rPr lang="ru-RU" sz="2400" dirty="0" smtClean="0"/>
              <a:t>» </a:t>
            </a:r>
          </a:p>
          <a:p>
            <a:pPr marL="0" indent="0" algn="r">
              <a:buNone/>
            </a:pPr>
            <a:r>
              <a:rPr lang="ru-RU" sz="2400" dirty="0" err="1" smtClean="0"/>
              <a:t>Сеитбелялова</a:t>
            </a:r>
            <a:r>
              <a:rPr lang="ru-RU" sz="2400" dirty="0" smtClean="0"/>
              <a:t> Эльмира </a:t>
            </a:r>
            <a:r>
              <a:rPr lang="ru-RU" sz="2400" dirty="0" err="1" smtClean="0"/>
              <a:t>Шевкетовна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23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7776864" cy="2160240"/>
          </a:xfrm>
        </p:spPr>
        <p:txBody>
          <a:bodyPr/>
          <a:lstStyle/>
          <a:p>
            <a:pPr marL="18288" lvl="0">
              <a:spcBef>
                <a:spcPct val="20000"/>
              </a:spcBef>
              <a:spcAft>
                <a:spcPts val="600"/>
              </a:spcAft>
            </a:pPr>
            <a:r>
              <a:rPr lang="ru-RU" sz="2800" dirty="0">
                <a:solidFill>
                  <a:prstClr val="white"/>
                </a:solidFill>
                <a:ea typeface="+mn-ea"/>
                <a:cs typeface="+mn-cs"/>
              </a:rPr>
              <a:t>Мозаика – развивает мелкую моторику рук , речь и творческие способности. </a:t>
            </a:r>
            <a:br>
              <a:rPr lang="ru-RU" sz="2800" dirty="0">
                <a:solidFill>
                  <a:prstClr val="white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18288" indent="0">
              <a:buNone/>
            </a:pPr>
            <a:endParaRPr lang="ru-RU" sz="2800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Admin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17" y="2132856"/>
            <a:ext cx="4680519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2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2" y="2132856"/>
            <a:ext cx="392243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28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03" y="692696"/>
            <a:ext cx="8229600" cy="436910"/>
          </a:xfrm>
        </p:spPr>
        <p:txBody>
          <a:bodyPr>
            <a:noAutofit/>
          </a:bodyPr>
          <a:lstStyle/>
          <a:p>
            <a:r>
              <a:rPr lang="ru-RU" sz="2800" b="1" dirty="0"/>
              <a:t>Пальчиковая гимнастика и пальчиковые </a:t>
            </a:r>
            <a:r>
              <a:rPr lang="ru-RU" sz="2800" b="1" dirty="0" smtClean="0"/>
              <a:t>игры - </a:t>
            </a:r>
            <a:r>
              <a:rPr lang="ru-RU" dirty="0" smtClean="0">
                <a:latin typeface="Times New Roman"/>
                <a:ea typeface="Times New Roman"/>
              </a:rPr>
              <a:t>способствуют </a:t>
            </a:r>
            <a:r>
              <a:rPr lang="ru-RU" dirty="0">
                <a:latin typeface="Times New Roman"/>
                <a:ea typeface="Times New Roman"/>
              </a:rPr>
              <a:t>не только речевому, но и всестороннему </a:t>
            </a:r>
            <a:r>
              <a:rPr lang="ru-RU" dirty="0" smtClean="0">
                <a:latin typeface="Times New Roman"/>
                <a:ea typeface="Times New Roman"/>
              </a:rPr>
              <a:t>развитию.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424" y="1648392"/>
            <a:ext cx="8676576" cy="5257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dmin\Desktop\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79624"/>
            <a:ext cx="3024336" cy="42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74700"/>
            <a:ext cx="2952328" cy="423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722" y="2074699"/>
            <a:ext cx="2732278" cy="423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85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417638"/>
          </a:xfrm>
        </p:spPr>
        <p:txBody>
          <a:bodyPr>
            <a:noAutofit/>
          </a:bodyPr>
          <a:lstStyle/>
          <a:p>
            <a:r>
              <a:rPr lang="ru-RU" sz="2800" dirty="0" err="1"/>
              <a:t>Пазлы</a:t>
            </a:r>
            <a:r>
              <a:rPr lang="ru-RU" sz="2800" dirty="0"/>
              <a:t> — </a:t>
            </a:r>
            <a:r>
              <a:rPr lang="ru-RU" sz="2800" dirty="0" smtClean="0"/>
              <a:t> развивают </a:t>
            </a:r>
            <a:r>
              <a:rPr lang="ru-RU" sz="2800" dirty="0"/>
              <a:t>внимательность, сообразительность, </a:t>
            </a:r>
            <a:r>
              <a:rPr lang="ru-RU" sz="2800" dirty="0" smtClean="0"/>
              <a:t>мелкую моторику </a:t>
            </a:r>
            <a:r>
              <a:rPr lang="ru-RU" sz="2800" dirty="0"/>
              <a:t>и </a:t>
            </a:r>
            <a:r>
              <a:rPr lang="ru-RU" sz="2800" dirty="0" smtClean="0"/>
              <a:t>речь детей.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1628800"/>
            <a:ext cx="8697144" cy="50954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dmin\Desktop\1_5255019231dd95255019231e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28800"/>
            <a:ext cx="4860033" cy="509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062" y="1628800"/>
            <a:ext cx="396044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32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789040"/>
            <a:ext cx="7543800" cy="1947823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1452" y="2996952"/>
            <a:ext cx="7125112" cy="40514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Admin\Desktop\i_0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4" y="1628800"/>
            <a:ext cx="324606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080" y="1628800"/>
            <a:ext cx="558040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0"/>
            <a:ext cx="784887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white"/>
                </a:solidFill>
                <a:ea typeface="+mj-ea"/>
              </a:rPr>
              <a:t/>
            </a:r>
            <a:br>
              <a:rPr lang="ru-RU" b="1" dirty="0">
                <a:solidFill>
                  <a:prstClr val="white"/>
                </a:solidFill>
                <a:ea typeface="+mj-ea"/>
              </a:rPr>
            </a:br>
            <a:r>
              <a:rPr lang="ru-RU" sz="2800" dirty="0">
                <a:solidFill>
                  <a:prstClr val="white"/>
                </a:solidFill>
                <a:ea typeface="+mj-ea"/>
              </a:rPr>
              <a:t>Катание ладошкой карандашей, шариков по столу или другой </a:t>
            </a:r>
            <a:r>
              <a:rPr lang="ru-RU" sz="2800" dirty="0" smtClean="0">
                <a:solidFill>
                  <a:prstClr val="white"/>
                </a:solidFill>
                <a:ea typeface="+mj-ea"/>
              </a:rPr>
              <a:t>поверхности.</a:t>
            </a:r>
            <a:r>
              <a:rPr lang="ru-RU" sz="1600" dirty="0">
                <a:solidFill>
                  <a:prstClr val="white"/>
                </a:solidFill>
                <a:ea typeface="+mj-ea"/>
              </a:rPr>
              <a:t/>
            </a:r>
            <a:br>
              <a:rPr lang="ru-RU" sz="1600" dirty="0">
                <a:solidFill>
                  <a:prstClr val="white"/>
                </a:solidFill>
                <a:ea typeface="+mj-ea"/>
              </a:rPr>
            </a:br>
            <a:r>
              <a:rPr lang="ru-RU" sz="1600" dirty="0">
                <a:solidFill>
                  <a:prstClr val="white"/>
                </a:solidFill>
                <a:ea typeface="+mj-ea"/>
              </a:rPr>
              <a:t/>
            </a:r>
            <a:br>
              <a:rPr lang="ru-RU" sz="1600" dirty="0">
                <a:solidFill>
                  <a:prstClr val="white"/>
                </a:solidFill>
                <a:ea typeface="+mj-ea"/>
              </a:rPr>
            </a:br>
            <a:r>
              <a:rPr lang="ru-RU" sz="1600" dirty="0">
                <a:solidFill>
                  <a:prstClr val="white"/>
                </a:solidFill>
                <a:ea typeface="+mj-ea"/>
              </a:rPr>
              <a:t/>
            </a:r>
            <a:br>
              <a:rPr lang="ru-RU" sz="1600" dirty="0">
                <a:solidFill>
                  <a:prstClr val="white"/>
                </a:solidFill>
                <a:ea typeface="+mj-ea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30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692150"/>
            <a:ext cx="72009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50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01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48" y="620688"/>
            <a:ext cx="9100852" cy="936104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В.А. Сухомлинский говорил: «Ум ребенка находится на кончиках его пальцев». Чем лучше работают пальцы и вся кисть, тем лучше говорит ребенок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342454" cy="39933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razvotomo_1387190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8352928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45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1829"/>
            <a:ext cx="7543800" cy="914400"/>
          </a:xfrm>
        </p:spPr>
        <p:txBody>
          <a:bodyPr/>
          <a:lstStyle/>
          <a:p>
            <a:r>
              <a:rPr lang="ru-RU" dirty="0" smtClean="0"/>
              <a:t>Игры и упражнения.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2996952"/>
            <a:ext cx="6096000" cy="36575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201310105256bf37706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02" y="1052736"/>
            <a:ext cx="9172102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620" y="188640"/>
            <a:ext cx="8229600" cy="1008112"/>
          </a:xfrm>
        </p:spPr>
        <p:txBody>
          <a:bodyPr/>
          <a:lstStyle/>
          <a:p>
            <a:r>
              <a:rPr lang="ru-RU" sz="1800" dirty="0" smtClean="0"/>
              <a:t>                           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-171400"/>
            <a:ext cx="8820472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М</a:t>
            </a:r>
            <a:r>
              <a:rPr lang="ru-RU" sz="2800" dirty="0" smtClean="0"/>
              <a:t>ассаж </a:t>
            </a:r>
            <a:r>
              <a:rPr lang="ru-RU" sz="2800" dirty="0"/>
              <a:t>кистей </a:t>
            </a:r>
            <a:r>
              <a:rPr lang="ru-RU" sz="2800" dirty="0" smtClean="0"/>
              <a:t>рук</a:t>
            </a:r>
            <a:r>
              <a:rPr lang="en-US" sz="2800" dirty="0"/>
              <a:t> </a:t>
            </a:r>
            <a:r>
              <a:rPr lang="ru-RU" sz="2800" dirty="0" smtClean="0"/>
              <a:t>и пальцев развивает речь ребенка.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2050" name="Picture 2" descr="C:\Users\Admin\Desktop\h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1701"/>
            <a:ext cx="8373131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7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656184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/>
                <a:ea typeface="Times New Roman"/>
              </a:rPr>
              <a:t>Фасолевые ванны </a:t>
            </a:r>
            <a:r>
              <a:rPr lang="ru-RU" sz="2800" dirty="0" smtClean="0">
                <a:latin typeface="Times New Roman"/>
                <a:ea typeface="Times New Roman"/>
              </a:rPr>
              <a:t>. Малыш запускает  </a:t>
            </a:r>
            <a:r>
              <a:rPr lang="ru-RU" sz="2800" dirty="0">
                <a:latin typeface="Times New Roman"/>
                <a:ea typeface="Times New Roman"/>
              </a:rPr>
              <a:t>руки в фасоль и его задача – вытащить </a:t>
            </a:r>
            <a:r>
              <a:rPr lang="ru-RU" sz="2800" dirty="0" smtClean="0">
                <a:latin typeface="Times New Roman"/>
                <a:ea typeface="Times New Roman"/>
              </a:rPr>
              <a:t>игрушки.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7251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8964488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8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988" y="0"/>
            <a:ext cx="8229600" cy="792088"/>
          </a:xfrm>
        </p:spPr>
        <p:txBody>
          <a:bodyPr/>
          <a:lstStyle/>
          <a:p>
            <a:r>
              <a:rPr lang="ru-RU" sz="2800" dirty="0" smtClean="0"/>
              <a:t>       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 </a:t>
            </a:r>
            <a:r>
              <a:rPr lang="ru-RU" sz="2800" dirty="0" smtClean="0"/>
              <a:t>Игры </a:t>
            </a:r>
            <a:r>
              <a:rPr lang="ru-RU" sz="2800" dirty="0" smtClean="0"/>
              <a:t>с </a:t>
            </a:r>
            <a:r>
              <a:rPr lang="ru-RU" sz="2800" dirty="0" smtClean="0"/>
              <a:t>крупами.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ru-RU" sz="2400" dirty="0"/>
              <a:t>П</a:t>
            </a:r>
            <a:r>
              <a:rPr lang="ru-RU" sz="2400" dirty="0" smtClean="0"/>
              <a:t>еребирать </a:t>
            </a:r>
            <a:r>
              <a:rPr lang="ru-RU" sz="2400" dirty="0"/>
              <a:t>в разные ёмкости перемешанные горох и фасоль, а затем и более мелкие крупы; пересыпать и перемешивать крупы, растирать в руках.</a:t>
            </a:r>
          </a:p>
          <a:p>
            <a:endParaRPr lang="ru-RU" sz="2400" dirty="0"/>
          </a:p>
        </p:txBody>
      </p:sp>
      <p:pic>
        <p:nvPicPr>
          <p:cNvPr id="3075" name="Picture 3" descr="C:\Users\Admin\Desktop\kru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8136903" cy="479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44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Autofit/>
          </a:bodyPr>
          <a:lstStyle/>
          <a:p>
            <a:r>
              <a:rPr lang="ru-RU" sz="2800" dirty="0"/>
              <a:t>Лепка из разных материалов (солёное тесто, пластилин, глина, обычное тесто).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вв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00808"/>
            <a:ext cx="842049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77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2207"/>
            <a:ext cx="7772400" cy="166860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Шнуровка - развивает </a:t>
            </a:r>
            <a:r>
              <a:rPr lang="ru-RU" sz="3200" dirty="0">
                <a:latin typeface="Times New Roman"/>
                <a:ea typeface="Times New Roman"/>
              </a:rPr>
              <a:t>мелкую моторику </a:t>
            </a:r>
            <a:r>
              <a:rPr lang="ru-RU" sz="3200" dirty="0" smtClean="0">
                <a:latin typeface="Times New Roman"/>
                <a:ea typeface="Times New Roman"/>
              </a:rPr>
              <a:t>рук и речь.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8676456" cy="48301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1389309711-346086-208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867645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7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951" y="260648"/>
            <a:ext cx="8356177" cy="1728192"/>
          </a:xfrm>
        </p:spPr>
        <p:txBody>
          <a:bodyPr/>
          <a:lstStyle/>
          <a:p>
            <a:r>
              <a:rPr lang="ru-RU" sz="2800" b="1" dirty="0">
                <a:effectLst/>
              </a:rPr>
              <a:t>Игры с пуговицами и </a:t>
            </a:r>
            <a:r>
              <a:rPr lang="ru-RU" sz="2800" b="1" dirty="0" smtClean="0">
                <a:effectLst/>
              </a:rPr>
              <a:t>бусинами </a:t>
            </a:r>
            <a:r>
              <a:rPr lang="ru-RU" sz="2800" dirty="0" smtClean="0"/>
              <a:t>- </a:t>
            </a:r>
            <a:r>
              <a:rPr lang="ru-RU" sz="2800" dirty="0" smtClean="0"/>
              <a:t>развивает речь и логическое мышление.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4339d5c09ba136fde7a8b4f8906e83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7619"/>
            <a:ext cx="4104456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35043703319958774zfGUpx2L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018" y="1367176"/>
            <a:ext cx="484347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13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217</TotalTime>
  <Words>183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Winter</vt:lpstr>
      <vt:lpstr>Развитие мелкой моторики, как средство развития речи.</vt:lpstr>
      <vt:lpstr>В.А. Сухомлинский говорил: «Ум ребенка находится на кончиках его пальцев». Чем лучше работают пальцы и вся кисть, тем лучше говорит ребенок.</vt:lpstr>
      <vt:lpstr>Игры и упражнения.</vt:lpstr>
      <vt:lpstr>                                 </vt:lpstr>
      <vt:lpstr>Фасолевые ванны . Малыш запускает  руки в фасоль и его задача – вытащить игрушки.</vt:lpstr>
      <vt:lpstr>           Игры с крупами.</vt:lpstr>
      <vt:lpstr>Лепка из разных материалов (солёное тесто, пластилин, глина, обычное тесто).  </vt:lpstr>
      <vt:lpstr>Шнуровка - развивает мелкую моторику рук и речь. </vt:lpstr>
      <vt:lpstr>Игры с пуговицами и бусинами - развивает речь и логическое мышление. </vt:lpstr>
      <vt:lpstr>Мозаика – развивает мелкую моторику рук , речь и творческие способности.  </vt:lpstr>
      <vt:lpstr>Пальчиковая гимнастика и пальчиковые игры - способствуют не только речевому, но и всестороннему развитию.</vt:lpstr>
      <vt:lpstr>Пазлы —  развивают внимательность, сообразительность, мелкую моторику и речь детей. </vt:lpstr>
      <vt:lpstr>           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25</cp:revision>
  <dcterms:created xsi:type="dcterms:W3CDTF">2015-10-25T08:57:26Z</dcterms:created>
  <dcterms:modified xsi:type="dcterms:W3CDTF">2015-11-25T15:14:41Z</dcterms:modified>
</cp:coreProperties>
</file>