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83" r:id="rId3"/>
    <p:sldId id="284" r:id="rId4"/>
    <p:sldId id="293" r:id="rId5"/>
    <p:sldId id="28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9" r:id="rId26"/>
    <p:sldId id="292" r:id="rId27"/>
    <p:sldId id="29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A4"/>
    <a:srgbClr val="B47A98"/>
    <a:srgbClr val="C61C59"/>
    <a:srgbClr val="B22C65"/>
    <a:srgbClr val="FFFF99"/>
    <a:srgbClr val="FFCC00"/>
    <a:srgbClr val="80008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42" autoAdjust="0"/>
    <p:restoredTop sz="94660"/>
  </p:normalViewPr>
  <p:slideViewPr>
    <p:cSldViewPr>
      <p:cViewPr varScale="1">
        <p:scale>
          <a:sx n="72" d="100"/>
          <a:sy n="72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1B94BB-9991-49AF-9602-97FB6B52025C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79A240-E14F-42C6-A71F-03E71EB87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EB3BAE-A6CA-480B-B9DD-13B671663DD8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E47F-4284-4C89-9FB1-88257DD20F77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CDA0-8047-4B26-B6F1-073E38EF2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A616-BA7E-4DC9-BC75-35A60A7E5502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E66B-E512-41D3-B331-20F4DD8D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3A9D-5592-4A4F-B7D2-0A9B92D35C35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09AD-FA43-4096-BAAE-BF81A4289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EAA8-3879-4E01-84DC-90CB72D27366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76A4-52AC-4791-984A-8DA6320B7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66B8-8DA4-40D6-A3F1-76FE24BDF07F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FDBD-0E2E-46E6-85A2-DC5855529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96FB3-AB78-48F8-A43C-CFE7DD73E288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A176-8D3F-4AFD-BC3B-B19FAD10E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1B35-AA37-435A-994A-7B3794CA16C2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4A79A-C776-42CB-87FB-567566B7C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074D-9FE2-4B44-933E-71E75B80AA19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CF77-F030-4364-8F97-0C5D06697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8CC3-DC9C-44E7-9E91-999AEF83A932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DF59-D58F-42C2-A220-DD8586367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7F5B-5401-461A-96BA-3D68ADEE7F51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7BF3-E3C6-474C-AA94-FD52F4887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C404-2969-4949-98F2-2398D75012B2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E972-4AF3-4970-8DF7-93A12DADB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EAC38-DB9A-4DA7-8ACA-9B5CAFCD7281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187AE-C82F-488A-8DA0-13F2C2011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ru-RU" sz="1600" dirty="0">
              <a:latin typeface="Cambria" pitchFamily="18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714348" y="4919008"/>
            <a:ext cx="79295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i="1" dirty="0" smtClean="0">
                <a:latin typeface="Cambria" pitchFamily="18" charset="0"/>
              </a:rPr>
              <a:t>Автор работы:</a:t>
            </a:r>
          </a:p>
          <a:p>
            <a:pPr algn="ctr" eaLnBrk="0" hangingPunct="0"/>
            <a:r>
              <a:rPr lang="ru-RU" sz="2000" b="1" i="1" dirty="0" smtClean="0">
                <a:latin typeface="Cambria" pitchFamily="18" charset="0"/>
              </a:rPr>
              <a:t>Зверева </a:t>
            </a:r>
            <a:r>
              <a:rPr lang="ru-RU" sz="2000" b="1" i="1" dirty="0">
                <a:latin typeface="Cambria" pitchFamily="18" charset="0"/>
              </a:rPr>
              <a:t>Лиана </a:t>
            </a:r>
            <a:r>
              <a:rPr lang="ru-RU" sz="2000" b="1" i="1" dirty="0" smtClean="0">
                <a:latin typeface="Cambria" pitchFamily="18" charset="0"/>
              </a:rPr>
              <a:t>Юрьевна,</a:t>
            </a:r>
            <a:endParaRPr lang="ru-RU" sz="2000" b="1" i="1" dirty="0">
              <a:latin typeface="Cambria" pitchFamily="18" charset="0"/>
            </a:endParaRPr>
          </a:p>
          <a:p>
            <a:pPr algn="ctr" eaLnBrk="0" hangingPunct="0"/>
            <a:r>
              <a:rPr lang="ru-RU" sz="2000" b="1" i="1" dirty="0">
                <a:latin typeface="Cambria" pitchFamily="18" charset="0"/>
              </a:rPr>
              <a:t>учитель </a:t>
            </a:r>
            <a:r>
              <a:rPr lang="ru-RU" sz="2000" b="1" i="1" dirty="0" smtClean="0">
                <a:latin typeface="Cambria" pitchFamily="18" charset="0"/>
              </a:rPr>
              <a:t>литературы,</a:t>
            </a:r>
            <a:endParaRPr lang="ru-RU" sz="2000" b="1" i="1" dirty="0">
              <a:latin typeface="Cambria" pitchFamily="18" charset="0"/>
            </a:endParaRPr>
          </a:p>
          <a:p>
            <a:pPr algn="ctr" eaLnBrk="0" hangingPunct="0"/>
            <a:r>
              <a:rPr lang="ru-RU" b="1" i="1" dirty="0" smtClean="0">
                <a:latin typeface="Cambria" pitchFamily="18" charset="0"/>
              </a:rPr>
              <a:t>ГБОШИ АО«Школа-интернат </a:t>
            </a:r>
            <a:r>
              <a:rPr lang="ru-RU" b="1" i="1" dirty="0">
                <a:latin typeface="Cambria" pitchFamily="18" charset="0"/>
              </a:rPr>
              <a:t>одарённых детей им. А.П. Гужвина».</a:t>
            </a:r>
          </a:p>
          <a:p>
            <a:pPr algn="ctr" eaLnBrk="0" hangingPunct="0"/>
            <a:r>
              <a:rPr lang="ru-RU" sz="2000" b="1" i="1" dirty="0">
                <a:latin typeface="Cambria" pitchFamily="18" charset="0"/>
              </a:rPr>
              <a:t>г. </a:t>
            </a:r>
            <a:r>
              <a:rPr lang="ru-RU" sz="2000" b="1" i="1" dirty="0" smtClean="0">
                <a:latin typeface="Cambria" pitchFamily="18" charset="0"/>
              </a:rPr>
              <a:t>Астрахань</a:t>
            </a:r>
            <a:endParaRPr lang="ru-RU" sz="2000" b="1" i="1" dirty="0">
              <a:latin typeface="Cambria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00100" y="142852"/>
            <a:ext cx="785818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u="sng" dirty="0" smtClean="0">
                <a:latin typeface="Cambria" pitchFamily="18" charset="0"/>
              </a:rPr>
              <a:t>Урок-кроссворд, 6-9 классы</a:t>
            </a:r>
          </a:p>
          <a:p>
            <a:pPr algn="ctr" eaLnBrk="0" hangingPunct="0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«тайны поэтической строки»</a:t>
            </a:r>
          </a:p>
          <a:p>
            <a:pPr algn="ctr" eaLnBrk="0" hangingPunct="0"/>
            <a:endParaRPr lang="ru-RU" sz="2200" b="1" dirty="0" smtClean="0">
              <a:latin typeface="Cambria" pitchFamily="18" charset="0"/>
            </a:endParaRPr>
          </a:p>
        </p:txBody>
      </p:sp>
      <p:pic>
        <p:nvPicPr>
          <p:cNvPr id="11" name="Picture 3" descr="C:\Users\5-25\Desktop\разные картинки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857364"/>
            <a:ext cx="3401920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274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75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76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1277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78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79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0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1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2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3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4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5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6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7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8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289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3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5</a:t>
            </a:r>
            <a:r>
              <a:rPr lang="ru-RU" sz="22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. Особый раздел стиховедения, посвящённый изучению стихотворного ритма.</a:t>
            </a:r>
            <a:endParaRPr lang="ru-RU" sz="22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1308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1345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1346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1347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1348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1349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1310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11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1340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1341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1342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1343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1344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1312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1334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1335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1336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1337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1338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1339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1313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1328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1329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1330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1331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1332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1333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1314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1323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1324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1325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1326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1327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30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11316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1317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1318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1319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1320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1321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11322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298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299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00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2301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02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03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04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05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06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07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08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09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10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11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12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13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3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6</a:t>
            </a:r>
            <a:r>
              <a:rPr lang="ru-RU" sz="22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. Стихотворение, составленное из отрывков разных произведений одного или нескольких авторов.</a:t>
            </a:r>
            <a:endParaRPr lang="ru-RU" sz="22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2332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2376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2377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2378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2379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2380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2334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35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2371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2372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2373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2374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2375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2336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2365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2366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2367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2368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2369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2370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2337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2359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2360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2361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2362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2363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2364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2338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2354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2355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2356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2357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2358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2339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12347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2348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2349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2350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2351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2352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12353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31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12341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2342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2343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2344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2345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2346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sp>
        <p:nvSpPr>
          <p:cNvPr id="190" name="Прямоугольник 189"/>
          <p:cNvSpPr/>
          <p:nvPr/>
        </p:nvSpPr>
        <p:spPr>
          <a:xfrm>
            <a:off x="6572264" y="5779710"/>
            <a:ext cx="928694" cy="864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Скругленная прямоугольная выноска 190"/>
          <p:cNvSpPr/>
          <p:nvPr/>
        </p:nvSpPr>
        <p:spPr bwMode="auto">
          <a:xfrm>
            <a:off x="4357686" y="785794"/>
            <a:ext cx="4214842" cy="4643470"/>
          </a:xfrm>
          <a:prstGeom prst="wedgeRoundRectCallout">
            <a:avLst>
              <a:gd name="adj1" fmla="val -116428"/>
              <a:gd name="adj2" fmla="val 55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Мартышка, в Зеркале увидя образ свой,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Тихохонько Медведя толк ногой,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говорит ему: «Послушай-ка, дружище!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Ты, сказывают, петь великий мастерище?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Спой, светик, не стыдись!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Недаром говорится,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Что дело мастера боится».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Медведь взревел – и подлинно запел;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Да только лишь совсем особым складом: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То он пищал, то он хрипел,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То верещал козленком,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То не путем мяукал он котенком.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счастью, близко тут Журавль случился.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Он костью чуть не подавился.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Центон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из басен И.А. Крылова: «Зеркало и обезьяна», «</a:t>
            </a:r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Осёл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Соловей», «Ворона и Лисица», «Щука и Кот», «Крестьянин и Работник», «Скворец, Волк и Журавль»).</a:t>
            </a:r>
          </a:p>
          <a:p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22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3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4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3325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6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7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8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9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0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1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2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3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4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5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6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7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7. Стопа ямба или хорея со сверхсхемным ударением. Как результат, в стопе может быть два ударения подряд. 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3356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3408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3409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3410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3411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3412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3358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59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3403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3404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3405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3406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3407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3360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3397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3398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3399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3400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3401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3402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3361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3391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3392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3393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3394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3395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3396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3362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3386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3387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3388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3389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3390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3363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13379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3380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3381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3382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3383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3384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13385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3364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13373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3374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3375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3376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3377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3378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32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13366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3367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3368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3369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3370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13371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3372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>
          <a:xfrm>
            <a:off x="6500826" y="5786454"/>
            <a:ext cx="928694" cy="864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Скругленная прямоугольная выноска 198"/>
          <p:cNvSpPr/>
          <p:nvPr/>
        </p:nvSpPr>
        <p:spPr bwMode="auto">
          <a:xfrm>
            <a:off x="714348" y="500042"/>
            <a:ext cx="4286280" cy="2143140"/>
          </a:xfrm>
          <a:prstGeom prst="wedgeRoundRectCallout">
            <a:avLst>
              <a:gd name="adj1" fmla="val 56373"/>
              <a:gd name="adj2" fmla="val 9004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Живя,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пережить: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ечаль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 радость, и тревогу.</a:t>
            </a:r>
          </a:p>
          <a:p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***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ей – и чем простосердечней,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 кажется виновнее она…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(Ф.И. Тютчев)</a:t>
            </a:r>
          </a:p>
          <a:p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</p:childTnLst>
        </p:cTn>
      </p:par>
    </p:tnLst>
    <p:bldLst>
      <p:bldP spid="1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346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7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8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4349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0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1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2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3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4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5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6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7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8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9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0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1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8. Поэтический оборот, употребление слов, фраз в переносном, </a:t>
            </a:r>
            <a:r>
              <a:rPr lang="ru-RU" sz="2000" b="1" spc="150" dirty="0" smtClean="0">
                <a:ln w="11430"/>
                <a:solidFill>
                  <a:schemeClr val="tx1"/>
                </a:solidFill>
                <a:latin typeface="Arial" pitchFamily="34" charset="0"/>
              </a:rPr>
              <a:t>                         образном </a:t>
            </a: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смысле. 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4380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4437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4438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4439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4440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4441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4382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83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4432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4433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4434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4435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4436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4384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4426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4427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4428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4429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4430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4431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4385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4420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4421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4422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4423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4424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4425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4386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4415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4416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4417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4418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4419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4387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14408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4409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4410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4411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4412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4413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14414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4388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14402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4403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4404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4405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4406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4407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14389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14395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4396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4397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4398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4399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14400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4401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33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14391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4392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4393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4394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370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1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2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5373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4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5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6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7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8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9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0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1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2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3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4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5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9. Трёхсложная стопа с ударением на втором слоге.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572250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5404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5472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5473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5474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5475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5476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5406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407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5467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5468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5469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5470" name="TextBox 145"/>
            <p:cNvSpPr txBox="1">
              <a:spLocks noChangeArrowheads="1"/>
            </p:cNvSpPr>
            <p:nvPr/>
          </p:nvSpPr>
          <p:spPr bwMode="auto">
            <a:xfrm>
              <a:off x="6572264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5471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5408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5461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5462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5463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5464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5465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5466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5409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5455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5456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5457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5458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5459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5460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5410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5450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5451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5452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5453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5454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5411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15443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5444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5445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5446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5447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5448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15449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5412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15437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5438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5439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5440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5441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5442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15413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15430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5431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5432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5433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5434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15435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5436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5414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15426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5427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5428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5429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  <p:grpSp>
        <p:nvGrpSpPr>
          <p:cNvPr id="15479" name="Группа 213"/>
          <p:cNvGrpSpPr>
            <a:grpSpLocks/>
          </p:cNvGrpSpPr>
          <p:nvPr/>
        </p:nvGrpSpPr>
        <p:grpSpPr bwMode="auto">
          <a:xfrm>
            <a:off x="3143250" y="4714875"/>
            <a:ext cx="4143375" cy="400050"/>
            <a:chOff x="3143240" y="4714884"/>
            <a:chExt cx="4143400" cy="400050"/>
          </a:xfrm>
        </p:grpSpPr>
        <p:sp>
          <p:nvSpPr>
            <p:cNvPr id="15416" name="TextBox 145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5417" name="TextBox 145"/>
            <p:cNvSpPr txBox="1">
              <a:spLocks noChangeArrowheads="1"/>
            </p:cNvSpPr>
            <p:nvPr/>
          </p:nvSpPr>
          <p:spPr bwMode="auto">
            <a:xfrm>
              <a:off x="357186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5418" name="TextBox 14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15419" name="TextBox 145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5420" name="TextBox 145"/>
            <p:cNvSpPr txBox="1">
              <a:spLocks noChangeArrowheads="1"/>
            </p:cNvSpPr>
            <p:nvPr/>
          </p:nvSpPr>
          <p:spPr bwMode="auto">
            <a:xfrm>
              <a:off x="4857752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5421" name="TextBox 145"/>
            <p:cNvSpPr txBox="1">
              <a:spLocks noChangeArrowheads="1"/>
            </p:cNvSpPr>
            <p:nvPr/>
          </p:nvSpPr>
          <p:spPr bwMode="auto">
            <a:xfrm>
              <a:off x="528638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5422" name="TextBox 145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5423" name="TextBox 145"/>
            <p:cNvSpPr txBox="1">
              <a:spLocks noChangeArrowheads="1"/>
            </p:cNvSpPr>
            <p:nvPr/>
          </p:nvSpPr>
          <p:spPr bwMode="auto">
            <a:xfrm>
              <a:off x="614363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15424" name="TextBox 145"/>
            <p:cNvSpPr txBox="1">
              <a:spLocks noChangeArrowheads="1"/>
            </p:cNvSpPr>
            <p:nvPr/>
          </p:nvSpPr>
          <p:spPr bwMode="auto">
            <a:xfrm>
              <a:off x="657226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5425" name="TextBox 145"/>
            <p:cNvSpPr txBox="1">
              <a:spLocks noChangeArrowheads="1"/>
            </p:cNvSpPr>
            <p:nvPr/>
          </p:nvSpPr>
          <p:spPr bwMode="auto">
            <a:xfrm>
              <a:off x="692945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216" name="Скругленная прямоугольная выноска 215"/>
          <p:cNvSpPr/>
          <p:nvPr/>
        </p:nvSpPr>
        <p:spPr bwMode="auto">
          <a:xfrm>
            <a:off x="1714480" y="357166"/>
            <a:ext cx="4786346" cy="2143140"/>
          </a:xfrm>
          <a:prstGeom prst="wedgeRoundRectCallout">
            <a:avLst>
              <a:gd name="adj1" fmla="val -25064"/>
              <a:gd name="adj2" fmla="val 15589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Савраска увяз в половине сугроба – </a:t>
            </a:r>
          </a:p>
          <a:p>
            <a:endParaRPr lang="ru-RU" sz="2400" b="1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Две пары промерзлых лаптей …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                                   (Н.А. Некрасов)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557194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57148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57148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57148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128586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128586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128586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" name="Прямоугольник 225"/>
          <p:cNvSpPr/>
          <p:nvPr/>
        </p:nvSpPr>
        <p:spPr>
          <a:xfrm>
            <a:off x="6572264" y="5779710"/>
            <a:ext cx="928694" cy="8640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394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5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6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6397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8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9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0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1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2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3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4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5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6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7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8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9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10. Сочинение стихотворений на заранее заданные рифмы, как правило, шуточного характера. 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572250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6428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6499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6500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6501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6502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6503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6430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31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6494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6495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6496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6497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6498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6432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6488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6489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6490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6491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6492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6493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6433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6482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6483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6484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6485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6486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6487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6434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6477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6478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6479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6480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6481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6435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16470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6471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6472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6473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6474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6475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16476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6436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16464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6465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6466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6467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6468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6469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16437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16457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6458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6459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6460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6461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16462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6463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6438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16453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6454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6455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6456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  <p:grpSp>
        <p:nvGrpSpPr>
          <p:cNvPr id="16439" name="Группа 213"/>
          <p:cNvGrpSpPr>
            <a:grpSpLocks/>
          </p:cNvGrpSpPr>
          <p:nvPr/>
        </p:nvGrpSpPr>
        <p:grpSpPr bwMode="auto">
          <a:xfrm>
            <a:off x="3143250" y="4714875"/>
            <a:ext cx="4143375" cy="400050"/>
            <a:chOff x="3143240" y="4714884"/>
            <a:chExt cx="4143400" cy="400050"/>
          </a:xfrm>
        </p:grpSpPr>
        <p:sp>
          <p:nvSpPr>
            <p:cNvPr id="16443" name="TextBox 145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6444" name="TextBox 145"/>
            <p:cNvSpPr txBox="1">
              <a:spLocks noChangeArrowheads="1"/>
            </p:cNvSpPr>
            <p:nvPr/>
          </p:nvSpPr>
          <p:spPr bwMode="auto">
            <a:xfrm>
              <a:off x="357186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6445" name="TextBox 14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16446" name="TextBox 145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6447" name="TextBox 145"/>
            <p:cNvSpPr txBox="1">
              <a:spLocks noChangeArrowheads="1"/>
            </p:cNvSpPr>
            <p:nvPr/>
          </p:nvSpPr>
          <p:spPr bwMode="auto">
            <a:xfrm>
              <a:off x="4857752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6448" name="TextBox 145"/>
            <p:cNvSpPr txBox="1">
              <a:spLocks noChangeArrowheads="1"/>
            </p:cNvSpPr>
            <p:nvPr/>
          </p:nvSpPr>
          <p:spPr bwMode="auto">
            <a:xfrm>
              <a:off x="528638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6449" name="TextBox 145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6450" name="TextBox 145"/>
            <p:cNvSpPr txBox="1">
              <a:spLocks noChangeArrowheads="1"/>
            </p:cNvSpPr>
            <p:nvPr/>
          </p:nvSpPr>
          <p:spPr bwMode="auto">
            <a:xfrm>
              <a:off x="614363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16451" name="TextBox 145"/>
            <p:cNvSpPr txBox="1">
              <a:spLocks noChangeArrowheads="1"/>
            </p:cNvSpPr>
            <p:nvPr/>
          </p:nvSpPr>
          <p:spPr bwMode="auto">
            <a:xfrm>
              <a:off x="657226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6452" name="TextBox 145"/>
            <p:cNvSpPr txBox="1">
              <a:spLocks noChangeArrowheads="1"/>
            </p:cNvSpPr>
            <p:nvPr/>
          </p:nvSpPr>
          <p:spPr bwMode="auto">
            <a:xfrm>
              <a:off x="692945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214" name="TextBox 145"/>
          <p:cNvSpPr txBox="1">
            <a:spLocks noChangeArrowheads="1"/>
          </p:cNvSpPr>
          <p:nvPr/>
        </p:nvSpPr>
        <p:spPr bwMode="auto">
          <a:xfrm>
            <a:off x="528637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</a:t>
            </a:r>
          </a:p>
        </p:txBody>
      </p:sp>
      <p:sp>
        <p:nvSpPr>
          <p:cNvPr id="215" name="TextBox 145"/>
          <p:cNvSpPr txBox="1">
            <a:spLocks noChangeArrowheads="1"/>
          </p:cNvSpPr>
          <p:nvPr/>
        </p:nvSpPr>
        <p:spPr bwMode="auto">
          <a:xfrm>
            <a:off x="528637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16" name="TextBox 145"/>
          <p:cNvSpPr txBox="1">
            <a:spLocks noChangeArrowheads="1"/>
          </p:cNvSpPr>
          <p:nvPr/>
        </p:nvSpPr>
        <p:spPr bwMode="auto">
          <a:xfrm>
            <a:off x="528637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7418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19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20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7421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22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23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24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25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26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27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28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29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30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31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32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33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11. Трёхсложная стопа с ударением на первом слоге.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572250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7452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7528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7529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7530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7531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7532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7454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55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7523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7524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7525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7526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7527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7456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7517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7518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7519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7520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7521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7522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7457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7511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7512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7513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7514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7515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7516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7458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7506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7507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7508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7509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7510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7459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17499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7500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7501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7502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7503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7504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17505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7460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17493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7494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7495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7496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7497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7498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17461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17486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7487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7488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7489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7490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17491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7492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7462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17482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7483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7484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7485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  <p:grpSp>
        <p:nvGrpSpPr>
          <p:cNvPr id="17463" name="Группа 213"/>
          <p:cNvGrpSpPr>
            <a:grpSpLocks/>
          </p:cNvGrpSpPr>
          <p:nvPr/>
        </p:nvGrpSpPr>
        <p:grpSpPr bwMode="auto">
          <a:xfrm>
            <a:off x="3143250" y="4714875"/>
            <a:ext cx="4143375" cy="400050"/>
            <a:chOff x="3143240" y="4714884"/>
            <a:chExt cx="4143400" cy="400050"/>
          </a:xfrm>
        </p:grpSpPr>
        <p:sp>
          <p:nvSpPr>
            <p:cNvPr id="17472" name="TextBox 145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7473" name="TextBox 145"/>
            <p:cNvSpPr txBox="1">
              <a:spLocks noChangeArrowheads="1"/>
            </p:cNvSpPr>
            <p:nvPr/>
          </p:nvSpPr>
          <p:spPr bwMode="auto">
            <a:xfrm>
              <a:off x="357186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7474" name="TextBox 14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17475" name="TextBox 145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7476" name="TextBox 145"/>
            <p:cNvSpPr txBox="1">
              <a:spLocks noChangeArrowheads="1"/>
            </p:cNvSpPr>
            <p:nvPr/>
          </p:nvSpPr>
          <p:spPr bwMode="auto">
            <a:xfrm>
              <a:off x="4857752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7477" name="TextBox 145"/>
            <p:cNvSpPr txBox="1">
              <a:spLocks noChangeArrowheads="1"/>
            </p:cNvSpPr>
            <p:nvPr/>
          </p:nvSpPr>
          <p:spPr bwMode="auto">
            <a:xfrm>
              <a:off x="528638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7478" name="TextBox 145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7479" name="TextBox 145"/>
            <p:cNvSpPr txBox="1">
              <a:spLocks noChangeArrowheads="1"/>
            </p:cNvSpPr>
            <p:nvPr/>
          </p:nvSpPr>
          <p:spPr bwMode="auto">
            <a:xfrm>
              <a:off x="614363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17480" name="TextBox 145"/>
            <p:cNvSpPr txBox="1">
              <a:spLocks noChangeArrowheads="1"/>
            </p:cNvSpPr>
            <p:nvPr/>
          </p:nvSpPr>
          <p:spPr bwMode="auto">
            <a:xfrm>
              <a:off x="657226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7481" name="TextBox 145"/>
            <p:cNvSpPr txBox="1">
              <a:spLocks noChangeArrowheads="1"/>
            </p:cNvSpPr>
            <p:nvPr/>
          </p:nvSpPr>
          <p:spPr bwMode="auto">
            <a:xfrm>
              <a:off x="692945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17464" name="TextBox 145"/>
          <p:cNvSpPr txBox="1">
            <a:spLocks noChangeArrowheads="1"/>
          </p:cNvSpPr>
          <p:nvPr/>
        </p:nvSpPr>
        <p:spPr bwMode="auto">
          <a:xfrm>
            <a:off x="528637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</a:t>
            </a:r>
          </a:p>
        </p:txBody>
      </p:sp>
      <p:sp>
        <p:nvSpPr>
          <p:cNvPr id="17465" name="TextBox 145"/>
          <p:cNvSpPr txBox="1">
            <a:spLocks noChangeArrowheads="1"/>
          </p:cNvSpPr>
          <p:nvPr/>
        </p:nvSpPr>
        <p:spPr bwMode="auto">
          <a:xfrm>
            <a:off x="528637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17466" name="TextBox 145"/>
          <p:cNvSpPr txBox="1">
            <a:spLocks noChangeArrowheads="1"/>
          </p:cNvSpPr>
          <p:nvPr/>
        </p:nvSpPr>
        <p:spPr bwMode="auto">
          <a:xfrm>
            <a:off x="528637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217" name="TextBox 145"/>
          <p:cNvSpPr txBox="1">
            <a:spLocks noChangeArrowheads="1"/>
          </p:cNvSpPr>
          <p:nvPr/>
        </p:nvSpPr>
        <p:spPr bwMode="auto">
          <a:xfrm>
            <a:off x="100012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</a:t>
            </a:r>
          </a:p>
        </p:txBody>
      </p:sp>
      <p:sp>
        <p:nvSpPr>
          <p:cNvPr id="218" name="TextBox 145"/>
          <p:cNvSpPr txBox="1">
            <a:spLocks noChangeArrowheads="1"/>
          </p:cNvSpPr>
          <p:nvPr/>
        </p:nvSpPr>
        <p:spPr bwMode="auto">
          <a:xfrm>
            <a:off x="100012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</a:t>
            </a:r>
          </a:p>
        </p:txBody>
      </p:sp>
      <p:sp>
        <p:nvSpPr>
          <p:cNvPr id="219" name="TextBox 145"/>
          <p:cNvSpPr txBox="1">
            <a:spLocks noChangeArrowheads="1"/>
          </p:cNvSpPr>
          <p:nvPr/>
        </p:nvSpPr>
        <p:spPr bwMode="auto">
          <a:xfrm>
            <a:off x="100012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20" name="TextBox 145"/>
          <p:cNvSpPr txBox="1">
            <a:spLocks noChangeArrowheads="1"/>
          </p:cNvSpPr>
          <p:nvPr/>
        </p:nvSpPr>
        <p:spPr bwMode="auto">
          <a:xfrm>
            <a:off x="1000125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</a:t>
            </a:r>
          </a:p>
        </p:txBody>
      </p:sp>
      <p:sp>
        <p:nvSpPr>
          <p:cNvPr id="221" name="TextBox 145"/>
          <p:cNvSpPr txBox="1">
            <a:spLocks noChangeArrowheads="1"/>
          </p:cNvSpPr>
          <p:nvPr/>
        </p:nvSpPr>
        <p:spPr bwMode="auto">
          <a:xfrm>
            <a:off x="1000125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Ь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6572264" y="5779710"/>
            <a:ext cx="928694" cy="864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Скругленная прямоугольная выноска 222"/>
          <p:cNvSpPr/>
          <p:nvPr/>
        </p:nvSpPr>
        <p:spPr bwMode="auto">
          <a:xfrm>
            <a:off x="1643042" y="2500306"/>
            <a:ext cx="4572032" cy="2143140"/>
          </a:xfrm>
          <a:prstGeom prst="wedgeRoundRectCallout">
            <a:avLst>
              <a:gd name="adj1" fmla="val -54894"/>
              <a:gd name="adj2" fmla="val -12869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Утро туманное, утро седое,</a:t>
            </a:r>
          </a:p>
          <a:p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Нивы печальные, снегом покрытые…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(И.С. Тургенев)</a:t>
            </a:r>
          </a:p>
          <a:p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28794" y="2857496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2914648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2928934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2928934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34290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7" y="34290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3414714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1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34290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19" grpId="0"/>
      <p:bldP spid="220" grpId="0"/>
      <p:bldP spid="221" grpId="0"/>
      <p:bldP spid="2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8442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43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44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8445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46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47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48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49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50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51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52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53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54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55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56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57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14950"/>
            <a:ext cx="6286544" cy="1571636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12. </a:t>
            </a:r>
            <a:r>
              <a:rPr lang="ru-RU" sz="2000" b="1" i="1" spc="150" dirty="0">
                <a:ln w="11430"/>
                <a:solidFill>
                  <a:schemeClr val="tx1"/>
                </a:solidFill>
                <a:latin typeface="Arial" pitchFamily="34" charset="0"/>
              </a:rPr>
              <a:t>Прозвучало над ясной рекою,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spc="150" dirty="0" smtClean="0">
                <a:ln w="11430"/>
                <a:solidFill>
                  <a:schemeClr val="tx1"/>
                </a:solidFill>
                <a:latin typeface="Arial" pitchFamily="34" charset="0"/>
              </a:rPr>
              <a:t>Прозвенело </a:t>
            </a:r>
            <a:r>
              <a:rPr lang="ru-RU" sz="2000" b="1" i="1" spc="150" dirty="0">
                <a:ln w="11430"/>
                <a:solidFill>
                  <a:schemeClr val="tx1"/>
                </a:solidFill>
                <a:latin typeface="Arial" pitchFamily="34" charset="0"/>
              </a:rPr>
              <a:t>в померкшем лугу…</a:t>
            </a:r>
          </a:p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Каким размером написаны строки?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572250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8476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8555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8556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8557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8558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8559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8478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79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8550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8551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8552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8553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8554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8480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8544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8545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8546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8547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8548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8549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8481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8538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8539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8540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8541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8542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8543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8482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8533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8534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8535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8536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8537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8483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18526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8527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8528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8529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8530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8531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18532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8484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18520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8521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8522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8523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8524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8525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18485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18513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8514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8515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8516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8517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18518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8519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8486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18509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8510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8511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8512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  <p:grpSp>
        <p:nvGrpSpPr>
          <p:cNvPr id="18487" name="Группа 213"/>
          <p:cNvGrpSpPr>
            <a:grpSpLocks/>
          </p:cNvGrpSpPr>
          <p:nvPr/>
        </p:nvGrpSpPr>
        <p:grpSpPr bwMode="auto">
          <a:xfrm>
            <a:off x="3143250" y="4714875"/>
            <a:ext cx="4143375" cy="400050"/>
            <a:chOff x="3143240" y="4714884"/>
            <a:chExt cx="4143400" cy="400050"/>
          </a:xfrm>
        </p:grpSpPr>
        <p:sp>
          <p:nvSpPr>
            <p:cNvPr id="18499" name="TextBox 145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8500" name="TextBox 145"/>
            <p:cNvSpPr txBox="1">
              <a:spLocks noChangeArrowheads="1"/>
            </p:cNvSpPr>
            <p:nvPr/>
          </p:nvSpPr>
          <p:spPr bwMode="auto">
            <a:xfrm>
              <a:off x="357186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8501" name="TextBox 14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18502" name="TextBox 145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8503" name="TextBox 145"/>
            <p:cNvSpPr txBox="1">
              <a:spLocks noChangeArrowheads="1"/>
            </p:cNvSpPr>
            <p:nvPr/>
          </p:nvSpPr>
          <p:spPr bwMode="auto">
            <a:xfrm>
              <a:off x="4857752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8504" name="TextBox 145"/>
            <p:cNvSpPr txBox="1">
              <a:spLocks noChangeArrowheads="1"/>
            </p:cNvSpPr>
            <p:nvPr/>
          </p:nvSpPr>
          <p:spPr bwMode="auto">
            <a:xfrm>
              <a:off x="528638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8505" name="TextBox 145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8506" name="TextBox 145"/>
            <p:cNvSpPr txBox="1">
              <a:spLocks noChangeArrowheads="1"/>
            </p:cNvSpPr>
            <p:nvPr/>
          </p:nvSpPr>
          <p:spPr bwMode="auto">
            <a:xfrm>
              <a:off x="614363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18507" name="TextBox 145"/>
            <p:cNvSpPr txBox="1">
              <a:spLocks noChangeArrowheads="1"/>
            </p:cNvSpPr>
            <p:nvPr/>
          </p:nvSpPr>
          <p:spPr bwMode="auto">
            <a:xfrm>
              <a:off x="657226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8508" name="TextBox 145"/>
            <p:cNvSpPr txBox="1">
              <a:spLocks noChangeArrowheads="1"/>
            </p:cNvSpPr>
            <p:nvPr/>
          </p:nvSpPr>
          <p:spPr bwMode="auto">
            <a:xfrm>
              <a:off x="692945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18488" name="TextBox 145"/>
          <p:cNvSpPr txBox="1">
            <a:spLocks noChangeArrowheads="1"/>
          </p:cNvSpPr>
          <p:nvPr/>
        </p:nvSpPr>
        <p:spPr bwMode="auto">
          <a:xfrm>
            <a:off x="528637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</a:t>
            </a:r>
          </a:p>
        </p:txBody>
      </p:sp>
      <p:sp>
        <p:nvSpPr>
          <p:cNvPr id="18489" name="TextBox 145"/>
          <p:cNvSpPr txBox="1">
            <a:spLocks noChangeArrowheads="1"/>
          </p:cNvSpPr>
          <p:nvPr/>
        </p:nvSpPr>
        <p:spPr bwMode="auto">
          <a:xfrm>
            <a:off x="528637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18490" name="TextBox 145"/>
          <p:cNvSpPr txBox="1">
            <a:spLocks noChangeArrowheads="1"/>
          </p:cNvSpPr>
          <p:nvPr/>
        </p:nvSpPr>
        <p:spPr bwMode="auto">
          <a:xfrm>
            <a:off x="528637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18491" name="TextBox 145"/>
          <p:cNvSpPr txBox="1">
            <a:spLocks noChangeArrowheads="1"/>
          </p:cNvSpPr>
          <p:nvPr/>
        </p:nvSpPr>
        <p:spPr bwMode="auto">
          <a:xfrm>
            <a:off x="100012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</a:t>
            </a:r>
          </a:p>
        </p:txBody>
      </p:sp>
      <p:sp>
        <p:nvSpPr>
          <p:cNvPr id="18492" name="TextBox 145"/>
          <p:cNvSpPr txBox="1">
            <a:spLocks noChangeArrowheads="1"/>
          </p:cNvSpPr>
          <p:nvPr/>
        </p:nvSpPr>
        <p:spPr bwMode="auto">
          <a:xfrm>
            <a:off x="100012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</a:t>
            </a:r>
          </a:p>
        </p:txBody>
      </p:sp>
      <p:sp>
        <p:nvSpPr>
          <p:cNvPr id="18493" name="TextBox 145"/>
          <p:cNvSpPr txBox="1">
            <a:spLocks noChangeArrowheads="1"/>
          </p:cNvSpPr>
          <p:nvPr/>
        </p:nvSpPr>
        <p:spPr bwMode="auto">
          <a:xfrm>
            <a:off x="100012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18494" name="TextBox 145"/>
          <p:cNvSpPr txBox="1">
            <a:spLocks noChangeArrowheads="1"/>
          </p:cNvSpPr>
          <p:nvPr/>
        </p:nvSpPr>
        <p:spPr bwMode="auto">
          <a:xfrm>
            <a:off x="1000125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</a:t>
            </a:r>
          </a:p>
        </p:txBody>
      </p:sp>
      <p:sp>
        <p:nvSpPr>
          <p:cNvPr id="18495" name="TextBox 145"/>
          <p:cNvSpPr txBox="1">
            <a:spLocks noChangeArrowheads="1"/>
          </p:cNvSpPr>
          <p:nvPr/>
        </p:nvSpPr>
        <p:spPr bwMode="auto">
          <a:xfrm>
            <a:off x="1000125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Ь</a:t>
            </a:r>
          </a:p>
        </p:txBody>
      </p:sp>
      <p:sp>
        <p:nvSpPr>
          <p:cNvPr id="222" name="TextBox 145"/>
          <p:cNvSpPr txBox="1">
            <a:spLocks noChangeArrowheads="1"/>
          </p:cNvSpPr>
          <p:nvPr/>
        </p:nvSpPr>
        <p:spPr bwMode="auto">
          <a:xfrm>
            <a:off x="22860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</a:t>
            </a:r>
          </a:p>
        </p:txBody>
      </p:sp>
      <p:sp>
        <p:nvSpPr>
          <p:cNvPr id="223" name="TextBox 145"/>
          <p:cNvSpPr txBox="1">
            <a:spLocks noChangeArrowheads="1"/>
          </p:cNvSpPr>
          <p:nvPr/>
        </p:nvSpPr>
        <p:spPr bwMode="auto">
          <a:xfrm>
            <a:off x="22860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</a:t>
            </a:r>
          </a:p>
        </p:txBody>
      </p:sp>
      <p:sp>
        <p:nvSpPr>
          <p:cNvPr id="224" name="TextBox 145"/>
          <p:cNvSpPr txBox="1">
            <a:spLocks noChangeArrowheads="1"/>
          </p:cNvSpPr>
          <p:nvPr/>
        </p:nvSpPr>
        <p:spPr bwMode="auto">
          <a:xfrm>
            <a:off x="228600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26" name="Прямоугольник 225"/>
          <p:cNvSpPr/>
          <p:nvPr/>
        </p:nvSpPr>
        <p:spPr>
          <a:xfrm>
            <a:off x="6572264" y="5779710"/>
            <a:ext cx="928694" cy="864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5" y="5200664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521495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1" y="521495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5643578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5643578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5643578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</p:childTnLst>
        </p:cTn>
      </p:par>
    </p:tnLst>
    <p:bldLst>
      <p:bldP spid="223" grpId="0"/>
      <p:bldP spid="2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9466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67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68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9469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0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1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2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3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4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5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6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7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8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9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80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81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13. Композиционный приём повторения стиха или ряда стихов в конце строфы.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572250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9500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9582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9583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9584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9585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9586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9502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503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9577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9578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9579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9580" name="TextBox 145"/>
            <p:cNvSpPr txBox="1">
              <a:spLocks noChangeArrowheads="1"/>
            </p:cNvSpPr>
            <p:nvPr/>
          </p:nvSpPr>
          <p:spPr bwMode="auto">
            <a:xfrm>
              <a:off x="6572264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9581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9504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9571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9572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9573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9574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9575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9576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9505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9565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9566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9567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9568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9569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9570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9506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9560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9561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9562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9563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9564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9507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19553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9554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9555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9556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9557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9558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19559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19508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19547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9548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9549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9550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9551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9552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19509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19540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9541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9542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9543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9544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19545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9546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9510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19536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9537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9538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9539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  <p:grpSp>
        <p:nvGrpSpPr>
          <p:cNvPr id="19511" name="Группа 213"/>
          <p:cNvGrpSpPr>
            <a:grpSpLocks/>
          </p:cNvGrpSpPr>
          <p:nvPr/>
        </p:nvGrpSpPr>
        <p:grpSpPr bwMode="auto">
          <a:xfrm>
            <a:off x="3143250" y="4714875"/>
            <a:ext cx="4143375" cy="400050"/>
            <a:chOff x="3143240" y="4714884"/>
            <a:chExt cx="4143400" cy="400050"/>
          </a:xfrm>
        </p:grpSpPr>
        <p:sp>
          <p:nvSpPr>
            <p:cNvPr id="19526" name="TextBox 145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9527" name="TextBox 145"/>
            <p:cNvSpPr txBox="1">
              <a:spLocks noChangeArrowheads="1"/>
            </p:cNvSpPr>
            <p:nvPr/>
          </p:nvSpPr>
          <p:spPr bwMode="auto">
            <a:xfrm>
              <a:off x="357186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19528" name="TextBox 14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19529" name="TextBox 145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9530" name="TextBox 145"/>
            <p:cNvSpPr txBox="1">
              <a:spLocks noChangeArrowheads="1"/>
            </p:cNvSpPr>
            <p:nvPr/>
          </p:nvSpPr>
          <p:spPr bwMode="auto">
            <a:xfrm>
              <a:off x="4857752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9531" name="TextBox 145"/>
            <p:cNvSpPr txBox="1">
              <a:spLocks noChangeArrowheads="1"/>
            </p:cNvSpPr>
            <p:nvPr/>
          </p:nvSpPr>
          <p:spPr bwMode="auto">
            <a:xfrm>
              <a:off x="528638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9532" name="TextBox 145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9533" name="TextBox 145"/>
            <p:cNvSpPr txBox="1">
              <a:spLocks noChangeArrowheads="1"/>
            </p:cNvSpPr>
            <p:nvPr/>
          </p:nvSpPr>
          <p:spPr bwMode="auto">
            <a:xfrm>
              <a:off x="614363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19534" name="TextBox 145"/>
            <p:cNvSpPr txBox="1">
              <a:spLocks noChangeArrowheads="1"/>
            </p:cNvSpPr>
            <p:nvPr/>
          </p:nvSpPr>
          <p:spPr bwMode="auto">
            <a:xfrm>
              <a:off x="657226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19535" name="TextBox 145"/>
            <p:cNvSpPr txBox="1">
              <a:spLocks noChangeArrowheads="1"/>
            </p:cNvSpPr>
            <p:nvPr/>
          </p:nvSpPr>
          <p:spPr bwMode="auto">
            <a:xfrm>
              <a:off x="692945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19512" name="TextBox 145"/>
          <p:cNvSpPr txBox="1">
            <a:spLocks noChangeArrowheads="1"/>
          </p:cNvSpPr>
          <p:nvPr/>
        </p:nvSpPr>
        <p:spPr bwMode="auto">
          <a:xfrm>
            <a:off x="528637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</a:t>
            </a:r>
          </a:p>
        </p:txBody>
      </p:sp>
      <p:sp>
        <p:nvSpPr>
          <p:cNvPr id="19513" name="TextBox 145"/>
          <p:cNvSpPr txBox="1">
            <a:spLocks noChangeArrowheads="1"/>
          </p:cNvSpPr>
          <p:nvPr/>
        </p:nvSpPr>
        <p:spPr bwMode="auto">
          <a:xfrm>
            <a:off x="528637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19514" name="TextBox 145"/>
          <p:cNvSpPr txBox="1">
            <a:spLocks noChangeArrowheads="1"/>
          </p:cNvSpPr>
          <p:nvPr/>
        </p:nvSpPr>
        <p:spPr bwMode="auto">
          <a:xfrm>
            <a:off x="528637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19515" name="TextBox 145"/>
          <p:cNvSpPr txBox="1">
            <a:spLocks noChangeArrowheads="1"/>
          </p:cNvSpPr>
          <p:nvPr/>
        </p:nvSpPr>
        <p:spPr bwMode="auto">
          <a:xfrm>
            <a:off x="100012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</a:t>
            </a:r>
          </a:p>
        </p:txBody>
      </p:sp>
      <p:sp>
        <p:nvSpPr>
          <p:cNvPr id="19516" name="TextBox 145"/>
          <p:cNvSpPr txBox="1">
            <a:spLocks noChangeArrowheads="1"/>
          </p:cNvSpPr>
          <p:nvPr/>
        </p:nvSpPr>
        <p:spPr bwMode="auto">
          <a:xfrm>
            <a:off x="100012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</a:t>
            </a:r>
          </a:p>
        </p:txBody>
      </p:sp>
      <p:sp>
        <p:nvSpPr>
          <p:cNvPr id="19517" name="TextBox 145"/>
          <p:cNvSpPr txBox="1">
            <a:spLocks noChangeArrowheads="1"/>
          </p:cNvSpPr>
          <p:nvPr/>
        </p:nvSpPr>
        <p:spPr bwMode="auto">
          <a:xfrm>
            <a:off x="100012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19518" name="TextBox 145"/>
          <p:cNvSpPr txBox="1">
            <a:spLocks noChangeArrowheads="1"/>
          </p:cNvSpPr>
          <p:nvPr/>
        </p:nvSpPr>
        <p:spPr bwMode="auto">
          <a:xfrm>
            <a:off x="1000125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</a:t>
            </a:r>
          </a:p>
        </p:txBody>
      </p:sp>
      <p:sp>
        <p:nvSpPr>
          <p:cNvPr id="19519" name="TextBox 145"/>
          <p:cNvSpPr txBox="1">
            <a:spLocks noChangeArrowheads="1"/>
          </p:cNvSpPr>
          <p:nvPr/>
        </p:nvSpPr>
        <p:spPr bwMode="auto">
          <a:xfrm>
            <a:off x="1000125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Ь</a:t>
            </a:r>
          </a:p>
        </p:txBody>
      </p:sp>
      <p:sp>
        <p:nvSpPr>
          <p:cNvPr id="19520" name="TextBox 145"/>
          <p:cNvSpPr txBox="1">
            <a:spLocks noChangeArrowheads="1"/>
          </p:cNvSpPr>
          <p:nvPr/>
        </p:nvSpPr>
        <p:spPr bwMode="auto">
          <a:xfrm>
            <a:off x="22860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</a:t>
            </a:r>
          </a:p>
        </p:txBody>
      </p:sp>
      <p:sp>
        <p:nvSpPr>
          <p:cNvPr id="19521" name="TextBox 145"/>
          <p:cNvSpPr txBox="1">
            <a:spLocks noChangeArrowheads="1"/>
          </p:cNvSpPr>
          <p:nvPr/>
        </p:nvSpPr>
        <p:spPr bwMode="auto">
          <a:xfrm>
            <a:off x="22860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</a:t>
            </a:r>
          </a:p>
        </p:txBody>
      </p:sp>
      <p:sp>
        <p:nvSpPr>
          <p:cNvPr id="19522" name="TextBox 145"/>
          <p:cNvSpPr txBox="1">
            <a:spLocks noChangeArrowheads="1"/>
          </p:cNvSpPr>
          <p:nvPr/>
        </p:nvSpPr>
        <p:spPr bwMode="auto">
          <a:xfrm>
            <a:off x="228600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25" name="TextBox 145"/>
          <p:cNvSpPr txBox="1">
            <a:spLocks noChangeArrowheads="1"/>
          </p:cNvSpPr>
          <p:nvPr/>
        </p:nvSpPr>
        <p:spPr bwMode="auto">
          <a:xfrm>
            <a:off x="4000500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26" name="TextBox 145"/>
          <p:cNvSpPr txBox="1">
            <a:spLocks noChangeArrowheads="1"/>
          </p:cNvSpPr>
          <p:nvPr/>
        </p:nvSpPr>
        <p:spPr bwMode="auto">
          <a:xfrm>
            <a:off x="40005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Ф</a:t>
            </a:r>
          </a:p>
        </p:txBody>
      </p:sp>
      <p:sp>
        <p:nvSpPr>
          <p:cNvPr id="227" name="TextBox 145"/>
          <p:cNvSpPr txBox="1">
            <a:spLocks noChangeArrowheads="1"/>
          </p:cNvSpPr>
          <p:nvPr/>
        </p:nvSpPr>
        <p:spPr bwMode="auto">
          <a:xfrm>
            <a:off x="40005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  <p:bldLst>
      <p:bldP spid="225" grpId="0"/>
      <p:bldP spid="226" grpId="0"/>
      <p:bldP spid="2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490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491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492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20493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494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495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496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497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498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499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500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501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502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503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504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505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14. Организованное сочетание стихов, закономерно повторяющееся на протяжении стихотворения </a:t>
            </a:r>
            <a:r>
              <a:rPr lang="ru-RU" sz="2000" b="1" spc="150" dirty="0" smtClean="0">
                <a:ln w="11430"/>
                <a:solidFill>
                  <a:schemeClr val="tx1"/>
                </a:solidFill>
                <a:latin typeface="Arial" pitchFamily="34" charset="0"/>
              </a:rPr>
              <a:t>                                            или </a:t>
            </a: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его части.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572250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20524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20609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0610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0611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0612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0613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20526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7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20604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20605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0606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20607" name="TextBox 145"/>
            <p:cNvSpPr txBox="1">
              <a:spLocks noChangeArrowheads="1"/>
            </p:cNvSpPr>
            <p:nvPr/>
          </p:nvSpPr>
          <p:spPr bwMode="auto">
            <a:xfrm>
              <a:off x="6572264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20608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20528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20598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0599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0600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0601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0602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0603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20529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20592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20593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0594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20595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20596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0597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0530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20587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0588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0589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0590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0591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0531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20580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0581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0582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0583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20584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0585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20586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0532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20574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20575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0576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0577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0578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0579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20533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20567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0568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0569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0570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0571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20572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0573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20534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20563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0564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0565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0566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  <p:grpSp>
        <p:nvGrpSpPr>
          <p:cNvPr id="20535" name="Группа 213"/>
          <p:cNvGrpSpPr>
            <a:grpSpLocks/>
          </p:cNvGrpSpPr>
          <p:nvPr/>
        </p:nvGrpSpPr>
        <p:grpSpPr bwMode="auto">
          <a:xfrm>
            <a:off x="3143250" y="4714875"/>
            <a:ext cx="4143375" cy="400050"/>
            <a:chOff x="3143240" y="4714884"/>
            <a:chExt cx="4143400" cy="400050"/>
          </a:xfrm>
        </p:grpSpPr>
        <p:sp>
          <p:nvSpPr>
            <p:cNvPr id="20553" name="TextBox 145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0554" name="TextBox 145"/>
            <p:cNvSpPr txBox="1">
              <a:spLocks noChangeArrowheads="1"/>
            </p:cNvSpPr>
            <p:nvPr/>
          </p:nvSpPr>
          <p:spPr bwMode="auto">
            <a:xfrm>
              <a:off x="357186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20555" name="TextBox 14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20556" name="TextBox 145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0557" name="TextBox 145"/>
            <p:cNvSpPr txBox="1">
              <a:spLocks noChangeArrowheads="1"/>
            </p:cNvSpPr>
            <p:nvPr/>
          </p:nvSpPr>
          <p:spPr bwMode="auto">
            <a:xfrm>
              <a:off x="4857752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20558" name="TextBox 145"/>
            <p:cNvSpPr txBox="1">
              <a:spLocks noChangeArrowheads="1"/>
            </p:cNvSpPr>
            <p:nvPr/>
          </p:nvSpPr>
          <p:spPr bwMode="auto">
            <a:xfrm>
              <a:off x="528638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0559" name="TextBox 145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0560" name="TextBox 145"/>
            <p:cNvSpPr txBox="1">
              <a:spLocks noChangeArrowheads="1"/>
            </p:cNvSpPr>
            <p:nvPr/>
          </p:nvSpPr>
          <p:spPr bwMode="auto">
            <a:xfrm>
              <a:off x="614363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20561" name="TextBox 145"/>
            <p:cNvSpPr txBox="1">
              <a:spLocks noChangeArrowheads="1"/>
            </p:cNvSpPr>
            <p:nvPr/>
          </p:nvSpPr>
          <p:spPr bwMode="auto">
            <a:xfrm>
              <a:off x="657226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0562" name="TextBox 145"/>
            <p:cNvSpPr txBox="1">
              <a:spLocks noChangeArrowheads="1"/>
            </p:cNvSpPr>
            <p:nvPr/>
          </p:nvSpPr>
          <p:spPr bwMode="auto">
            <a:xfrm>
              <a:off x="692945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20536" name="TextBox 145"/>
          <p:cNvSpPr txBox="1">
            <a:spLocks noChangeArrowheads="1"/>
          </p:cNvSpPr>
          <p:nvPr/>
        </p:nvSpPr>
        <p:spPr bwMode="auto">
          <a:xfrm>
            <a:off x="528637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</a:t>
            </a:r>
          </a:p>
        </p:txBody>
      </p:sp>
      <p:sp>
        <p:nvSpPr>
          <p:cNvPr id="20537" name="TextBox 145"/>
          <p:cNvSpPr txBox="1">
            <a:spLocks noChangeArrowheads="1"/>
          </p:cNvSpPr>
          <p:nvPr/>
        </p:nvSpPr>
        <p:spPr bwMode="auto">
          <a:xfrm>
            <a:off x="528637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0538" name="TextBox 145"/>
          <p:cNvSpPr txBox="1">
            <a:spLocks noChangeArrowheads="1"/>
          </p:cNvSpPr>
          <p:nvPr/>
        </p:nvSpPr>
        <p:spPr bwMode="auto">
          <a:xfrm>
            <a:off x="528637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20539" name="TextBox 145"/>
          <p:cNvSpPr txBox="1">
            <a:spLocks noChangeArrowheads="1"/>
          </p:cNvSpPr>
          <p:nvPr/>
        </p:nvSpPr>
        <p:spPr bwMode="auto">
          <a:xfrm>
            <a:off x="100012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</a:t>
            </a:r>
          </a:p>
        </p:txBody>
      </p:sp>
      <p:sp>
        <p:nvSpPr>
          <p:cNvPr id="20540" name="TextBox 145"/>
          <p:cNvSpPr txBox="1">
            <a:spLocks noChangeArrowheads="1"/>
          </p:cNvSpPr>
          <p:nvPr/>
        </p:nvSpPr>
        <p:spPr bwMode="auto">
          <a:xfrm>
            <a:off x="100012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</a:t>
            </a:r>
          </a:p>
        </p:txBody>
      </p:sp>
      <p:sp>
        <p:nvSpPr>
          <p:cNvPr id="20541" name="TextBox 145"/>
          <p:cNvSpPr txBox="1">
            <a:spLocks noChangeArrowheads="1"/>
          </p:cNvSpPr>
          <p:nvPr/>
        </p:nvSpPr>
        <p:spPr bwMode="auto">
          <a:xfrm>
            <a:off x="100012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0542" name="TextBox 145"/>
          <p:cNvSpPr txBox="1">
            <a:spLocks noChangeArrowheads="1"/>
          </p:cNvSpPr>
          <p:nvPr/>
        </p:nvSpPr>
        <p:spPr bwMode="auto">
          <a:xfrm>
            <a:off x="1000125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</a:t>
            </a:r>
          </a:p>
        </p:txBody>
      </p:sp>
      <p:sp>
        <p:nvSpPr>
          <p:cNvPr id="20543" name="TextBox 145"/>
          <p:cNvSpPr txBox="1">
            <a:spLocks noChangeArrowheads="1"/>
          </p:cNvSpPr>
          <p:nvPr/>
        </p:nvSpPr>
        <p:spPr bwMode="auto">
          <a:xfrm>
            <a:off x="1000125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Ь</a:t>
            </a:r>
          </a:p>
        </p:txBody>
      </p:sp>
      <p:sp>
        <p:nvSpPr>
          <p:cNvPr id="20544" name="TextBox 145"/>
          <p:cNvSpPr txBox="1">
            <a:spLocks noChangeArrowheads="1"/>
          </p:cNvSpPr>
          <p:nvPr/>
        </p:nvSpPr>
        <p:spPr bwMode="auto">
          <a:xfrm>
            <a:off x="22860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</a:t>
            </a:r>
          </a:p>
        </p:txBody>
      </p:sp>
      <p:sp>
        <p:nvSpPr>
          <p:cNvPr id="20545" name="TextBox 145"/>
          <p:cNvSpPr txBox="1">
            <a:spLocks noChangeArrowheads="1"/>
          </p:cNvSpPr>
          <p:nvPr/>
        </p:nvSpPr>
        <p:spPr bwMode="auto">
          <a:xfrm>
            <a:off x="22860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</a:t>
            </a:r>
          </a:p>
        </p:txBody>
      </p:sp>
      <p:sp>
        <p:nvSpPr>
          <p:cNvPr id="20546" name="TextBox 145"/>
          <p:cNvSpPr txBox="1">
            <a:spLocks noChangeArrowheads="1"/>
          </p:cNvSpPr>
          <p:nvPr/>
        </p:nvSpPr>
        <p:spPr bwMode="auto">
          <a:xfrm>
            <a:off x="228600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0547" name="TextBox 145"/>
          <p:cNvSpPr txBox="1">
            <a:spLocks noChangeArrowheads="1"/>
          </p:cNvSpPr>
          <p:nvPr/>
        </p:nvSpPr>
        <p:spPr bwMode="auto">
          <a:xfrm>
            <a:off x="4000500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0548" name="TextBox 145"/>
          <p:cNvSpPr txBox="1">
            <a:spLocks noChangeArrowheads="1"/>
          </p:cNvSpPr>
          <p:nvPr/>
        </p:nvSpPr>
        <p:spPr bwMode="auto">
          <a:xfrm>
            <a:off x="40005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Ф</a:t>
            </a:r>
          </a:p>
        </p:txBody>
      </p:sp>
      <p:sp>
        <p:nvSpPr>
          <p:cNvPr id="20549" name="TextBox 145"/>
          <p:cNvSpPr txBox="1">
            <a:spLocks noChangeArrowheads="1"/>
          </p:cNvSpPr>
          <p:nvPr/>
        </p:nvSpPr>
        <p:spPr bwMode="auto">
          <a:xfrm>
            <a:off x="40005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228" name="TextBox 145"/>
          <p:cNvSpPr txBox="1">
            <a:spLocks noChangeArrowheads="1"/>
          </p:cNvSpPr>
          <p:nvPr/>
        </p:nvSpPr>
        <p:spPr bwMode="auto">
          <a:xfrm>
            <a:off x="314325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29" name="TextBox 145"/>
          <p:cNvSpPr txBox="1">
            <a:spLocks noChangeArrowheads="1"/>
          </p:cNvSpPr>
          <p:nvPr/>
        </p:nvSpPr>
        <p:spPr bwMode="auto">
          <a:xfrm>
            <a:off x="314325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31" name="TextBox 145"/>
          <p:cNvSpPr txBox="1">
            <a:spLocks noChangeArrowheads="1"/>
          </p:cNvSpPr>
          <p:nvPr/>
        </p:nvSpPr>
        <p:spPr bwMode="auto">
          <a:xfrm>
            <a:off x="3143250" y="4357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4857750" y="0"/>
            <a:ext cx="428625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3075" name="Picture 2" descr="C:\Users\5-25\Desktop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72063" y="357188"/>
            <a:ext cx="3786187" cy="61401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cap="all" dirty="0">
                <a:latin typeface="Monotype Corsiva" pitchFamily="66" charset="0"/>
              </a:rPr>
              <a:t>Лирика – </a:t>
            </a:r>
          </a:p>
          <a:p>
            <a:pPr algn="ctr">
              <a:defRPr/>
            </a:pPr>
            <a:r>
              <a:rPr lang="ru-RU" sz="3200" b="1" dirty="0">
                <a:latin typeface="Monotype Corsiva" pitchFamily="66" charset="0"/>
              </a:rPr>
              <a:t>род литературы,  отражение жизни при помощи изображения состояний, мыслей, чувств и переживаний человека.</a:t>
            </a:r>
          </a:p>
          <a:p>
            <a:pPr algn="ctr">
              <a:defRPr/>
            </a:pPr>
            <a:endParaRPr lang="ru-RU" sz="3200" b="1" dirty="0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500" b="1" dirty="0">
                <a:latin typeface="Monotype Corsiva" pitchFamily="66" charset="0"/>
              </a:rPr>
              <a:t>Сфера описания лирики – </a:t>
            </a:r>
            <a:r>
              <a:rPr lang="ru-RU" sz="3500" b="1" dirty="0" smtClean="0">
                <a:latin typeface="Monotype Corsiva" pitchFamily="66" charset="0"/>
              </a:rPr>
              <a:t>    внутренний мир.</a:t>
            </a:r>
            <a:endParaRPr lang="ru-RU" sz="3500" b="1" dirty="0">
              <a:latin typeface="Monotype Corsiva" pitchFamily="66" charset="0"/>
            </a:endParaRPr>
          </a:p>
          <a:p>
            <a:pPr algn="ctr">
              <a:defRPr/>
            </a:pP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2214563"/>
            <a:ext cx="4357687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u="sng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Лирика – </a:t>
            </a:r>
          </a:p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самый субъективный и эмоциональный род литературы.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14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15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16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21517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18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19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0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1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2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3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4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5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6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7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8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29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ru-RU" sz="2000" b="1" spc="150" dirty="0">
              <a:ln w="11430"/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15. Определить размер:</a:t>
            </a:r>
          </a:p>
          <a:p>
            <a:pPr algn="ctr">
              <a:defRPr/>
            </a:pPr>
            <a:r>
              <a:rPr lang="ru-RU" sz="2000" b="1" i="1" spc="150" dirty="0">
                <a:ln w="11430"/>
                <a:solidFill>
                  <a:schemeClr val="tx1"/>
                </a:solidFill>
                <a:latin typeface="Arial" pitchFamily="34" charset="0"/>
              </a:rPr>
              <a:t>Опять стою я над Невой,</a:t>
            </a:r>
          </a:p>
          <a:p>
            <a:pPr algn="ctr">
              <a:defRPr/>
            </a:pPr>
            <a:r>
              <a:rPr lang="ru-RU" sz="2000" b="1" i="1" spc="150" dirty="0">
                <a:ln w="11430"/>
                <a:solidFill>
                  <a:schemeClr val="tx1"/>
                </a:solidFill>
                <a:latin typeface="Arial" pitchFamily="34" charset="0"/>
              </a:rPr>
              <a:t>И снова, как в былые годы…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572250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21548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21635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1636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1637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1638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1639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21550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51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21630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21631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1632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21633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21634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21552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21624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1625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1626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1627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1628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1629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21553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21618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21619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1620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21621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21622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1623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1554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21613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1614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1615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1616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1617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1555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21606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1607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1608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1609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21610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1611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21612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1556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21600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21601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1602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1603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1604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1605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21557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21593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1594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1595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1596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1597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21598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1599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21558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21589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1590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1591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1592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  <p:grpSp>
        <p:nvGrpSpPr>
          <p:cNvPr id="21559" name="Группа 213"/>
          <p:cNvGrpSpPr>
            <a:grpSpLocks/>
          </p:cNvGrpSpPr>
          <p:nvPr/>
        </p:nvGrpSpPr>
        <p:grpSpPr bwMode="auto">
          <a:xfrm>
            <a:off x="3143250" y="4714875"/>
            <a:ext cx="4143375" cy="400050"/>
            <a:chOff x="3143240" y="4714884"/>
            <a:chExt cx="4143400" cy="400050"/>
          </a:xfrm>
        </p:grpSpPr>
        <p:sp>
          <p:nvSpPr>
            <p:cNvPr id="21579" name="TextBox 145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1580" name="TextBox 145"/>
            <p:cNvSpPr txBox="1">
              <a:spLocks noChangeArrowheads="1"/>
            </p:cNvSpPr>
            <p:nvPr/>
          </p:nvSpPr>
          <p:spPr bwMode="auto">
            <a:xfrm>
              <a:off x="357186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21581" name="TextBox 14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21582" name="TextBox 145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1583" name="TextBox 145"/>
            <p:cNvSpPr txBox="1">
              <a:spLocks noChangeArrowheads="1"/>
            </p:cNvSpPr>
            <p:nvPr/>
          </p:nvSpPr>
          <p:spPr bwMode="auto">
            <a:xfrm>
              <a:off x="4857752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21584" name="TextBox 145"/>
            <p:cNvSpPr txBox="1">
              <a:spLocks noChangeArrowheads="1"/>
            </p:cNvSpPr>
            <p:nvPr/>
          </p:nvSpPr>
          <p:spPr bwMode="auto">
            <a:xfrm>
              <a:off x="528638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1585" name="TextBox 145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1586" name="TextBox 145"/>
            <p:cNvSpPr txBox="1">
              <a:spLocks noChangeArrowheads="1"/>
            </p:cNvSpPr>
            <p:nvPr/>
          </p:nvSpPr>
          <p:spPr bwMode="auto">
            <a:xfrm>
              <a:off x="614363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21587" name="TextBox 145"/>
            <p:cNvSpPr txBox="1">
              <a:spLocks noChangeArrowheads="1"/>
            </p:cNvSpPr>
            <p:nvPr/>
          </p:nvSpPr>
          <p:spPr bwMode="auto">
            <a:xfrm>
              <a:off x="657226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1588" name="TextBox 145"/>
            <p:cNvSpPr txBox="1">
              <a:spLocks noChangeArrowheads="1"/>
            </p:cNvSpPr>
            <p:nvPr/>
          </p:nvSpPr>
          <p:spPr bwMode="auto">
            <a:xfrm>
              <a:off x="692945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21560" name="TextBox 145"/>
          <p:cNvSpPr txBox="1">
            <a:spLocks noChangeArrowheads="1"/>
          </p:cNvSpPr>
          <p:nvPr/>
        </p:nvSpPr>
        <p:spPr bwMode="auto">
          <a:xfrm>
            <a:off x="528637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</a:t>
            </a:r>
          </a:p>
        </p:txBody>
      </p:sp>
      <p:sp>
        <p:nvSpPr>
          <p:cNvPr id="21561" name="TextBox 145"/>
          <p:cNvSpPr txBox="1">
            <a:spLocks noChangeArrowheads="1"/>
          </p:cNvSpPr>
          <p:nvPr/>
        </p:nvSpPr>
        <p:spPr bwMode="auto">
          <a:xfrm>
            <a:off x="528637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1562" name="TextBox 145"/>
          <p:cNvSpPr txBox="1">
            <a:spLocks noChangeArrowheads="1"/>
          </p:cNvSpPr>
          <p:nvPr/>
        </p:nvSpPr>
        <p:spPr bwMode="auto">
          <a:xfrm>
            <a:off x="528637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21563" name="TextBox 145"/>
          <p:cNvSpPr txBox="1">
            <a:spLocks noChangeArrowheads="1"/>
          </p:cNvSpPr>
          <p:nvPr/>
        </p:nvSpPr>
        <p:spPr bwMode="auto">
          <a:xfrm>
            <a:off x="100012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</a:t>
            </a:r>
          </a:p>
        </p:txBody>
      </p:sp>
      <p:sp>
        <p:nvSpPr>
          <p:cNvPr id="21564" name="TextBox 145"/>
          <p:cNvSpPr txBox="1">
            <a:spLocks noChangeArrowheads="1"/>
          </p:cNvSpPr>
          <p:nvPr/>
        </p:nvSpPr>
        <p:spPr bwMode="auto">
          <a:xfrm>
            <a:off x="100012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</a:t>
            </a:r>
          </a:p>
        </p:txBody>
      </p:sp>
      <p:sp>
        <p:nvSpPr>
          <p:cNvPr id="21565" name="TextBox 145"/>
          <p:cNvSpPr txBox="1">
            <a:spLocks noChangeArrowheads="1"/>
          </p:cNvSpPr>
          <p:nvPr/>
        </p:nvSpPr>
        <p:spPr bwMode="auto">
          <a:xfrm>
            <a:off x="100012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1566" name="TextBox 145"/>
          <p:cNvSpPr txBox="1">
            <a:spLocks noChangeArrowheads="1"/>
          </p:cNvSpPr>
          <p:nvPr/>
        </p:nvSpPr>
        <p:spPr bwMode="auto">
          <a:xfrm>
            <a:off x="1000125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</a:t>
            </a:r>
          </a:p>
        </p:txBody>
      </p:sp>
      <p:sp>
        <p:nvSpPr>
          <p:cNvPr id="21567" name="TextBox 145"/>
          <p:cNvSpPr txBox="1">
            <a:spLocks noChangeArrowheads="1"/>
          </p:cNvSpPr>
          <p:nvPr/>
        </p:nvSpPr>
        <p:spPr bwMode="auto">
          <a:xfrm>
            <a:off x="1000125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Ь</a:t>
            </a:r>
          </a:p>
        </p:txBody>
      </p:sp>
      <p:sp>
        <p:nvSpPr>
          <p:cNvPr id="21568" name="TextBox 145"/>
          <p:cNvSpPr txBox="1">
            <a:spLocks noChangeArrowheads="1"/>
          </p:cNvSpPr>
          <p:nvPr/>
        </p:nvSpPr>
        <p:spPr bwMode="auto">
          <a:xfrm>
            <a:off x="22860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</a:t>
            </a:r>
          </a:p>
        </p:txBody>
      </p:sp>
      <p:sp>
        <p:nvSpPr>
          <p:cNvPr id="21569" name="TextBox 145"/>
          <p:cNvSpPr txBox="1">
            <a:spLocks noChangeArrowheads="1"/>
          </p:cNvSpPr>
          <p:nvPr/>
        </p:nvSpPr>
        <p:spPr bwMode="auto">
          <a:xfrm>
            <a:off x="22860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</a:t>
            </a:r>
          </a:p>
        </p:txBody>
      </p:sp>
      <p:sp>
        <p:nvSpPr>
          <p:cNvPr id="21570" name="TextBox 145"/>
          <p:cNvSpPr txBox="1">
            <a:spLocks noChangeArrowheads="1"/>
          </p:cNvSpPr>
          <p:nvPr/>
        </p:nvSpPr>
        <p:spPr bwMode="auto">
          <a:xfrm>
            <a:off x="228600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1571" name="TextBox 145"/>
          <p:cNvSpPr txBox="1">
            <a:spLocks noChangeArrowheads="1"/>
          </p:cNvSpPr>
          <p:nvPr/>
        </p:nvSpPr>
        <p:spPr bwMode="auto">
          <a:xfrm>
            <a:off x="4000500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1572" name="TextBox 145"/>
          <p:cNvSpPr txBox="1">
            <a:spLocks noChangeArrowheads="1"/>
          </p:cNvSpPr>
          <p:nvPr/>
        </p:nvSpPr>
        <p:spPr bwMode="auto">
          <a:xfrm>
            <a:off x="40005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Ф</a:t>
            </a:r>
          </a:p>
        </p:txBody>
      </p:sp>
      <p:sp>
        <p:nvSpPr>
          <p:cNvPr id="21573" name="TextBox 145"/>
          <p:cNvSpPr txBox="1">
            <a:spLocks noChangeArrowheads="1"/>
          </p:cNvSpPr>
          <p:nvPr/>
        </p:nvSpPr>
        <p:spPr bwMode="auto">
          <a:xfrm>
            <a:off x="40005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21574" name="TextBox 145"/>
          <p:cNvSpPr txBox="1">
            <a:spLocks noChangeArrowheads="1"/>
          </p:cNvSpPr>
          <p:nvPr/>
        </p:nvSpPr>
        <p:spPr bwMode="auto">
          <a:xfrm>
            <a:off x="314325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1575" name="TextBox 145"/>
          <p:cNvSpPr txBox="1">
            <a:spLocks noChangeArrowheads="1"/>
          </p:cNvSpPr>
          <p:nvPr/>
        </p:nvSpPr>
        <p:spPr bwMode="auto">
          <a:xfrm>
            <a:off x="314325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1576" name="TextBox 145"/>
          <p:cNvSpPr txBox="1">
            <a:spLocks noChangeArrowheads="1"/>
          </p:cNvSpPr>
          <p:nvPr/>
        </p:nvSpPr>
        <p:spPr bwMode="auto">
          <a:xfrm>
            <a:off x="3143250" y="4357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Ф</a:t>
            </a:r>
          </a:p>
        </p:txBody>
      </p:sp>
      <p:sp>
        <p:nvSpPr>
          <p:cNvPr id="232" name="TextBox 145"/>
          <p:cNvSpPr txBox="1">
            <a:spLocks noChangeArrowheads="1"/>
          </p:cNvSpPr>
          <p:nvPr/>
        </p:nvSpPr>
        <p:spPr bwMode="auto">
          <a:xfrm>
            <a:off x="4857750" y="3857625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Я</a:t>
            </a:r>
          </a:p>
        </p:txBody>
      </p:sp>
      <p:sp>
        <p:nvSpPr>
          <p:cNvPr id="233" name="TextBox 145"/>
          <p:cNvSpPr txBox="1">
            <a:spLocks noChangeArrowheads="1"/>
          </p:cNvSpPr>
          <p:nvPr/>
        </p:nvSpPr>
        <p:spPr bwMode="auto">
          <a:xfrm>
            <a:off x="4857750" y="428625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  <p:bldLst>
      <p:bldP spid="232" grpId="0"/>
      <p:bldP spid="2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2538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39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0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22541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2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3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4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5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6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7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8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9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50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51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52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53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ru-RU" sz="2000" b="1" spc="150" dirty="0">
              <a:ln w="11430"/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16. Стихотворение, в котором первые буквы строк составляют текст: слово, словосочетание, фразу.</a:t>
            </a:r>
            <a:endParaRPr lang="ru-RU" sz="2000" b="1" i="1" spc="150" dirty="0">
              <a:ln w="11430"/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22572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22664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2665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2666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2667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2668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22574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75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22659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22660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2661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22662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22663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22576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22653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2654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2655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2656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2657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2658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22577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22647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22648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2649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22650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22651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2652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2578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22642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2643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2644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2645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2646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2579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22635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2636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2637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2638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22639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2640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22641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2580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22629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22630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2631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2632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2633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2634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22581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22622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2623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2624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2625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2626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22627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2628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22582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22618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2619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2620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2621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  <p:grpSp>
        <p:nvGrpSpPr>
          <p:cNvPr id="22583" name="Группа 213"/>
          <p:cNvGrpSpPr>
            <a:grpSpLocks/>
          </p:cNvGrpSpPr>
          <p:nvPr/>
        </p:nvGrpSpPr>
        <p:grpSpPr bwMode="auto">
          <a:xfrm>
            <a:off x="3143250" y="4714875"/>
            <a:ext cx="4143375" cy="400050"/>
            <a:chOff x="3143240" y="4714884"/>
            <a:chExt cx="4143400" cy="400050"/>
          </a:xfrm>
        </p:grpSpPr>
        <p:sp>
          <p:nvSpPr>
            <p:cNvPr id="22608" name="TextBox 145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2609" name="TextBox 145"/>
            <p:cNvSpPr txBox="1">
              <a:spLocks noChangeArrowheads="1"/>
            </p:cNvSpPr>
            <p:nvPr/>
          </p:nvSpPr>
          <p:spPr bwMode="auto">
            <a:xfrm>
              <a:off x="357186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22610" name="TextBox 14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22611" name="TextBox 145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2612" name="TextBox 145"/>
            <p:cNvSpPr txBox="1">
              <a:spLocks noChangeArrowheads="1"/>
            </p:cNvSpPr>
            <p:nvPr/>
          </p:nvSpPr>
          <p:spPr bwMode="auto">
            <a:xfrm>
              <a:off x="4857752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22613" name="TextBox 145"/>
            <p:cNvSpPr txBox="1">
              <a:spLocks noChangeArrowheads="1"/>
            </p:cNvSpPr>
            <p:nvPr/>
          </p:nvSpPr>
          <p:spPr bwMode="auto">
            <a:xfrm>
              <a:off x="528638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2614" name="TextBox 145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2615" name="TextBox 145"/>
            <p:cNvSpPr txBox="1">
              <a:spLocks noChangeArrowheads="1"/>
            </p:cNvSpPr>
            <p:nvPr/>
          </p:nvSpPr>
          <p:spPr bwMode="auto">
            <a:xfrm>
              <a:off x="614363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22616" name="TextBox 145"/>
            <p:cNvSpPr txBox="1">
              <a:spLocks noChangeArrowheads="1"/>
            </p:cNvSpPr>
            <p:nvPr/>
          </p:nvSpPr>
          <p:spPr bwMode="auto">
            <a:xfrm>
              <a:off x="657226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2617" name="TextBox 145"/>
            <p:cNvSpPr txBox="1">
              <a:spLocks noChangeArrowheads="1"/>
            </p:cNvSpPr>
            <p:nvPr/>
          </p:nvSpPr>
          <p:spPr bwMode="auto">
            <a:xfrm>
              <a:off x="692945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22584" name="TextBox 145"/>
          <p:cNvSpPr txBox="1">
            <a:spLocks noChangeArrowheads="1"/>
          </p:cNvSpPr>
          <p:nvPr/>
        </p:nvSpPr>
        <p:spPr bwMode="auto">
          <a:xfrm>
            <a:off x="528637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</a:t>
            </a:r>
          </a:p>
        </p:txBody>
      </p:sp>
      <p:sp>
        <p:nvSpPr>
          <p:cNvPr id="22585" name="TextBox 145"/>
          <p:cNvSpPr txBox="1">
            <a:spLocks noChangeArrowheads="1"/>
          </p:cNvSpPr>
          <p:nvPr/>
        </p:nvSpPr>
        <p:spPr bwMode="auto">
          <a:xfrm>
            <a:off x="528637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2586" name="TextBox 145"/>
          <p:cNvSpPr txBox="1">
            <a:spLocks noChangeArrowheads="1"/>
          </p:cNvSpPr>
          <p:nvPr/>
        </p:nvSpPr>
        <p:spPr bwMode="auto">
          <a:xfrm>
            <a:off x="528637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22587" name="TextBox 145"/>
          <p:cNvSpPr txBox="1">
            <a:spLocks noChangeArrowheads="1"/>
          </p:cNvSpPr>
          <p:nvPr/>
        </p:nvSpPr>
        <p:spPr bwMode="auto">
          <a:xfrm>
            <a:off x="100012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</a:t>
            </a:r>
          </a:p>
        </p:txBody>
      </p:sp>
      <p:sp>
        <p:nvSpPr>
          <p:cNvPr id="22588" name="TextBox 145"/>
          <p:cNvSpPr txBox="1">
            <a:spLocks noChangeArrowheads="1"/>
          </p:cNvSpPr>
          <p:nvPr/>
        </p:nvSpPr>
        <p:spPr bwMode="auto">
          <a:xfrm>
            <a:off x="100012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</a:t>
            </a:r>
          </a:p>
        </p:txBody>
      </p:sp>
      <p:sp>
        <p:nvSpPr>
          <p:cNvPr id="22589" name="TextBox 145"/>
          <p:cNvSpPr txBox="1">
            <a:spLocks noChangeArrowheads="1"/>
          </p:cNvSpPr>
          <p:nvPr/>
        </p:nvSpPr>
        <p:spPr bwMode="auto">
          <a:xfrm>
            <a:off x="100012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2590" name="TextBox 145"/>
          <p:cNvSpPr txBox="1">
            <a:spLocks noChangeArrowheads="1"/>
          </p:cNvSpPr>
          <p:nvPr/>
        </p:nvSpPr>
        <p:spPr bwMode="auto">
          <a:xfrm>
            <a:off x="1000125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</a:t>
            </a:r>
          </a:p>
        </p:txBody>
      </p:sp>
      <p:sp>
        <p:nvSpPr>
          <p:cNvPr id="22591" name="TextBox 145"/>
          <p:cNvSpPr txBox="1">
            <a:spLocks noChangeArrowheads="1"/>
          </p:cNvSpPr>
          <p:nvPr/>
        </p:nvSpPr>
        <p:spPr bwMode="auto">
          <a:xfrm>
            <a:off x="1000125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Ь</a:t>
            </a:r>
          </a:p>
        </p:txBody>
      </p:sp>
      <p:sp>
        <p:nvSpPr>
          <p:cNvPr id="22592" name="TextBox 145"/>
          <p:cNvSpPr txBox="1">
            <a:spLocks noChangeArrowheads="1"/>
          </p:cNvSpPr>
          <p:nvPr/>
        </p:nvSpPr>
        <p:spPr bwMode="auto">
          <a:xfrm>
            <a:off x="22860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</a:t>
            </a:r>
          </a:p>
        </p:txBody>
      </p:sp>
      <p:sp>
        <p:nvSpPr>
          <p:cNvPr id="22593" name="TextBox 145"/>
          <p:cNvSpPr txBox="1">
            <a:spLocks noChangeArrowheads="1"/>
          </p:cNvSpPr>
          <p:nvPr/>
        </p:nvSpPr>
        <p:spPr bwMode="auto">
          <a:xfrm>
            <a:off x="22860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</a:t>
            </a:r>
          </a:p>
        </p:txBody>
      </p:sp>
      <p:sp>
        <p:nvSpPr>
          <p:cNvPr id="22594" name="TextBox 145"/>
          <p:cNvSpPr txBox="1">
            <a:spLocks noChangeArrowheads="1"/>
          </p:cNvSpPr>
          <p:nvPr/>
        </p:nvSpPr>
        <p:spPr bwMode="auto">
          <a:xfrm>
            <a:off x="228600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2595" name="TextBox 145"/>
          <p:cNvSpPr txBox="1">
            <a:spLocks noChangeArrowheads="1"/>
          </p:cNvSpPr>
          <p:nvPr/>
        </p:nvSpPr>
        <p:spPr bwMode="auto">
          <a:xfrm>
            <a:off x="4000500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2596" name="TextBox 145"/>
          <p:cNvSpPr txBox="1">
            <a:spLocks noChangeArrowheads="1"/>
          </p:cNvSpPr>
          <p:nvPr/>
        </p:nvSpPr>
        <p:spPr bwMode="auto">
          <a:xfrm>
            <a:off x="40005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Ф</a:t>
            </a:r>
          </a:p>
        </p:txBody>
      </p:sp>
      <p:sp>
        <p:nvSpPr>
          <p:cNvPr id="22597" name="TextBox 145"/>
          <p:cNvSpPr txBox="1">
            <a:spLocks noChangeArrowheads="1"/>
          </p:cNvSpPr>
          <p:nvPr/>
        </p:nvSpPr>
        <p:spPr bwMode="auto">
          <a:xfrm>
            <a:off x="40005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22598" name="TextBox 145"/>
          <p:cNvSpPr txBox="1">
            <a:spLocks noChangeArrowheads="1"/>
          </p:cNvSpPr>
          <p:nvPr/>
        </p:nvSpPr>
        <p:spPr bwMode="auto">
          <a:xfrm>
            <a:off x="314325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2599" name="TextBox 145"/>
          <p:cNvSpPr txBox="1">
            <a:spLocks noChangeArrowheads="1"/>
          </p:cNvSpPr>
          <p:nvPr/>
        </p:nvSpPr>
        <p:spPr bwMode="auto">
          <a:xfrm>
            <a:off x="314325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2600" name="TextBox 145"/>
          <p:cNvSpPr txBox="1">
            <a:spLocks noChangeArrowheads="1"/>
          </p:cNvSpPr>
          <p:nvPr/>
        </p:nvSpPr>
        <p:spPr bwMode="auto">
          <a:xfrm>
            <a:off x="3143250" y="4357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Ф</a:t>
            </a:r>
          </a:p>
        </p:txBody>
      </p:sp>
      <p:sp>
        <p:nvSpPr>
          <p:cNvPr id="22601" name="TextBox 145"/>
          <p:cNvSpPr txBox="1">
            <a:spLocks noChangeArrowheads="1"/>
          </p:cNvSpPr>
          <p:nvPr/>
        </p:nvSpPr>
        <p:spPr bwMode="auto">
          <a:xfrm>
            <a:off x="4857750" y="3857625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Я</a:t>
            </a:r>
          </a:p>
        </p:txBody>
      </p:sp>
      <p:sp>
        <p:nvSpPr>
          <p:cNvPr id="22602" name="TextBox 145"/>
          <p:cNvSpPr txBox="1">
            <a:spLocks noChangeArrowheads="1"/>
          </p:cNvSpPr>
          <p:nvPr/>
        </p:nvSpPr>
        <p:spPr bwMode="auto">
          <a:xfrm>
            <a:off x="4857750" y="428625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</a:t>
            </a:r>
          </a:p>
        </p:txBody>
      </p:sp>
      <p:sp>
        <p:nvSpPr>
          <p:cNvPr id="234" name="TextBox 145"/>
          <p:cNvSpPr txBox="1">
            <a:spLocks noChangeArrowheads="1"/>
          </p:cNvSpPr>
          <p:nvPr/>
        </p:nvSpPr>
        <p:spPr bwMode="auto">
          <a:xfrm>
            <a:off x="657225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</a:t>
            </a:r>
          </a:p>
        </p:txBody>
      </p:sp>
      <p:sp>
        <p:nvSpPr>
          <p:cNvPr id="235" name="TextBox 145"/>
          <p:cNvSpPr txBox="1">
            <a:spLocks noChangeArrowheads="1"/>
          </p:cNvSpPr>
          <p:nvPr/>
        </p:nvSpPr>
        <p:spPr bwMode="auto">
          <a:xfrm>
            <a:off x="6572250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36" name="TextBox 145"/>
          <p:cNvSpPr txBox="1">
            <a:spLocks noChangeArrowheads="1"/>
          </p:cNvSpPr>
          <p:nvPr/>
        </p:nvSpPr>
        <p:spPr bwMode="auto">
          <a:xfrm>
            <a:off x="6572250" y="392906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37" name="TextBox 145"/>
          <p:cNvSpPr txBox="1">
            <a:spLocks noChangeArrowheads="1"/>
          </p:cNvSpPr>
          <p:nvPr/>
        </p:nvSpPr>
        <p:spPr bwMode="auto">
          <a:xfrm>
            <a:off x="6572250" y="4357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</a:t>
            </a:r>
          </a:p>
        </p:txBody>
      </p:sp>
      <p:sp>
        <p:nvSpPr>
          <p:cNvPr id="238" name="TextBox 145"/>
          <p:cNvSpPr txBox="1">
            <a:spLocks noChangeArrowheads="1"/>
          </p:cNvSpPr>
          <p:nvPr/>
        </p:nvSpPr>
        <p:spPr bwMode="auto">
          <a:xfrm>
            <a:off x="6572250" y="514350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Х</a:t>
            </a:r>
          </a:p>
        </p:txBody>
      </p:sp>
      <p:sp>
        <p:nvSpPr>
          <p:cNvPr id="240" name="Скругленная прямоугольная выноска 239"/>
          <p:cNvSpPr/>
          <p:nvPr/>
        </p:nvSpPr>
        <p:spPr bwMode="auto">
          <a:xfrm>
            <a:off x="1428728" y="857232"/>
            <a:ext cx="3857652" cy="3643338"/>
          </a:xfrm>
          <a:prstGeom prst="wedgeRoundRectCallout">
            <a:avLst>
              <a:gd name="adj1" fmla="val 82201"/>
              <a:gd name="adj2" fmla="val -2233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ночной тиши сижу один.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авно уж за полночь. Не спится!..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стыл и спит во тьме камин.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олодный чай. Перо.. Страница...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очная тьма глядит в окно.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лукаво обещает: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от-вот - и явится ОНО!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 ты жди! Не опоздает!"...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нет!.. И чистый лист не тронут.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сон объял, как темный омут...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 придти - не суждено!...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(Вадим </a:t>
            </a:r>
            <a:r>
              <a:rPr lang="ru-RU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Цокуренко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 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6572264" y="5779710"/>
            <a:ext cx="928694" cy="864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</p:childTnLst>
        </p:cTn>
      </p:par>
    </p:tnLst>
    <p:bldLst>
      <p:bldP spid="234" grpId="0"/>
      <p:bldP spid="235" grpId="0"/>
      <p:bldP spid="236" grpId="0"/>
      <p:bldP spid="237" grpId="0"/>
      <p:bldP spid="238" grpId="0"/>
      <p:bldP spid="2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562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63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64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23565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66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67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68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69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70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71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72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73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74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75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76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77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14950"/>
            <a:ext cx="6286544" cy="1500198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ru-RU" sz="2000" b="1" spc="150" dirty="0">
              <a:ln w="11430"/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17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7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17. Стих, в котором произвольно количество ударных и безударных слогов; не обязательно одинаковое число ударений в строках, нет повторяющихся единообразных строф, может не быть рифмы.</a:t>
            </a:r>
            <a:endParaRPr lang="ru-RU" sz="1700" b="1" i="1" spc="150" dirty="0">
              <a:ln w="11430"/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23596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23694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3695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3696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3697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23698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23598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99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23689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23690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3691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23692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23693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23600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23683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3684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3685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3686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3687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3688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23601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23677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23678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3679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23680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23681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3682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3602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23672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3673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3674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3675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3676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3603" name="Группа 181"/>
          <p:cNvGrpSpPr>
            <a:grpSpLocks/>
          </p:cNvGrpSpPr>
          <p:nvPr/>
        </p:nvGrpSpPr>
        <p:grpSpPr bwMode="auto">
          <a:xfrm>
            <a:off x="4000500" y="2214563"/>
            <a:ext cx="2928938" cy="400050"/>
            <a:chOff x="4000496" y="2214554"/>
            <a:chExt cx="2928954" cy="400050"/>
          </a:xfrm>
        </p:grpSpPr>
        <p:sp>
          <p:nvSpPr>
            <p:cNvPr id="23665" name="TextBox 145"/>
            <p:cNvSpPr txBox="1">
              <a:spLocks noChangeArrowheads="1"/>
            </p:cNvSpPr>
            <p:nvPr/>
          </p:nvSpPr>
          <p:spPr bwMode="auto">
            <a:xfrm>
              <a:off x="400049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3666" name="TextBox 145"/>
            <p:cNvSpPr txBox="1">
              <a:spLocks noChangeArrowheads="1"/>
            </p:cNvSpPr>
            <p:nvPr/>
          </p:nvSpPr>
          <p:spPr bwMode="auto">
            <a:xfrm>
              <a:off x="442912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3667" name="TextBox 145"/>
            <p:cNvSpPr txBox="1">
              <a:spLocks noChangeArrowheads="1"/>
            </p:cNvSpPr>
            <p:nvPr/>
          </p:nvSpPr>
          <p:spPr bwMode="auto">
            <a:xfrm>
              <a:off x="4857752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3668" name="TextBox 145"/>
            <p:cNvSpPr txBox="1">
              <a:spLocks noChangeArrowheads="1"/>
            </p:cNvSpPr>
            <p:nvPr/>
          </p:nvSpPr>
          <p:spPr bwMode="auto">
            <a:xfrm>
              <a:off x="5286380" y="2214554"/>
              <a:ext cx="42862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23669" name="TextBox 145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3670" name="TextBox 145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23671" name="TextBox 145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3604" name="Группа 188"/>
          <p:cNvGrpSpPr>
            <a:grpSpLocks/>
          </p:cNvGrpSpPr>
          <p:nvPr/>
        </p:nvGrpSpPr>
        <p:grpSpPr bwMode="auto">
          <a:xfrm>
            <a:off x="1857375" y="3071813"/>
            <a:ext cx="2500313" cy="400050"/>
            <a:chOff x="1857356" y="3071810"/>
            <a:chExt cx="2500326" cy="400050"/>
          </a:xfrm>
        </p:grpSpPr>
        <p:sp>
          <p:nvSpPr>
            <p:cNvPr id="23659" name="TextBox 145"/>
            <p:cNvSpPr txBox="1">
              <a:spLocks noChangeArrowheads="1"/>
            </p:cNvSpPr>
            <p:nvPr/>
          </p:nvSpPr>
          <p:spPr bwMode="auto">
            <a:xfrm>
              <a:off x="185735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23660" name="TextBox 145"/>
            <p:cNvSpPr txBox="1">
              <a:spLocks noChangeArrowheads="1"/>
            </p:cNvSpPr>
            <p:nvPr/>
          </p:nvSpPr>
          <p:spPr bwMode="auto">
            <a:xfrm>
              <a:off x="2285984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3661" name="TextBox 145"/>
            <p:cNvSpPr txBox="1">
              <a:spLocks noChangeArrowheads="1"/>
            </p:cNvSpPr>
            <p:nvPr/>
          </p:nvSpPr>
          <p:spPr bwMode="auto">
            <a:xfrm>
              <a:off x="2714612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3662" name="TextBox 145"/>
            <p:cNvSpPr txBox="1">
              <a:spLocks noChangeArrowheads="1"/>
            </p:cNvSpPr>
            <p:nvPr/>
          </p:nvSpPr>
          <p:spPr bwMode="auto">
            <a:xfrm>
              <a:off x="3143240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3663" name="TextBox 145"/>
            <p:cNvSpPr txBox="1">
              <a:spLocks noChangeArrowheads="1"/>
            </p:cNvSpPr>
            <p:nvPr/>
          </p:nvSpPr>
          <p:spPr bwMode="auto">
            <a:xfrm>
              <a:off x="3571868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3664" name="TextBox 145"/>
            <p:cNvSpPr txBox="1">
              <a:spLocks noChangeArrowheads="1"/>
            </p:cNvSpPr>
            <p:nvPr/>
          </p:nvSpPr>
          <p:spPr bwMode="auto">
            <a:xfrm>
              <a:off x="4000496" y="307181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</p:grpSp>
      <p:grpSp>
        <p:nvGrpSpPr>
          <p:cNvPr id="23605" name="Группа 204"/>
          <p:cNvGrpSpPr>
            <a:grpSpLocks/>
          </p:cNvGrpSpPr>
          <p:nvPr/>
        </p:nvGrpSpPr>
        <p:grpSpPr bwMode="auto">
          <a:xfrm>
            <a:off x="5715000" y="3500438"/>
            <a:ext cx="2857500" cy="400050"/>
            <a:chOff x="5715008" y="3500438"/>
            <a:chExt cx="2857516" cy="400050"/>
          </a:xfrm>
        </p:grpSpPr>
        <p:sp>
          <p:nvSpPr>
            <p:cNvPr id="23652" name="TextBox 145"/>
            <p:cNvSpPr txBox="1">
              <a:spLocks noChangeArrowheads="1"/>
            </p:cNvSpPr>
            <p:nvPr/>
          </p:nvSpPr>
          <p:spPr bwMode="auto">
            <a:xfrm>
              <a:off x="571500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3653" name="TextBox 145"/>
            <p:cNvSpPr txBox="1">
              <a:spLocks noChangeArrowheads="1"/>
            </p:cNvSpPr>
            <p:nvPr/>
          </p:nvSpPr>
          <p:spPr bwMode="auto">
            <a:xfrm>
              <a:off x="6143636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3654" name="TextBox 145"/>
            <p:cNvSpPr txBox="1">
              <a:spLocks noChangeArrowheads="1"/>
            </p:cNvSpPr>
            <p:nvPr/>
          </p:nvSpPr>
          <p:spPr bwMode="auto">
            <a:xfrm>
              <a:off x="6572264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3655" name="TextBox 145"/>
            <p:cNvSpPr txBox="1">
              <a:spLocks noChangeArrowheads="1"/>
            </p:cNvSpPr>
            <p:nvPr/>
          </p:nvSpPr>
          <p:spPr bwMode="auto">
            <a:xfrm>
              <a:off x="7000892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3656" name="TextBox 145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23657" name="TextBox 145"/>
            <p:cNvSpPr txBox="1">
              <a:spLocks noChangeArrowheads="1"/>
            </p:cNvSpPr>
            <p:nvPr/>
          </p:nvSpPr>
          <p:spPr bwMode="auto">
            <a:xfrm>
              <a:off x="785814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3658" name="TextBox 145"/>
            <p:cNvSpPr txBox="1">
              <a:spLocks noChangeArrowheads="1"/>
            </p:cNvSpPr>
            <p:nvPr/>
          </p:nvSpPr>
          <p:spPr bwMode="auto">
            <a:xfrm>
              <a:off x="8215338" y="350043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23606" name="Группа 218"/>
          <p:cNvGrpSpPr>
            <a:grpSpLocks/>
          </p:cNvGrpSpPr>
          <p:nvPr/>
        </p:nvGrpSpPr>
        <p:grpSpPr bwMode="auto">
          <a:xfrm>
            <a:off x="2286000" y="3929063"/>
            <a:ext cx="1643063" cy="400050"/>
            <a:chOff x="2285984" y="3929066"/>
            <a:chExt cx="1643070" cy="400050"/>
          </a:xfrm>
        </p:grpSpPr>
        <p:sp>
          <p:nvSpPr>
            <p:cNvPr id="23648" name="TextBox 145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3649" name="TextBox 145"/>
            <p:cNvSpPr txBox="1">
              <a:spLocks noChangeArrowheads="1"/>
            </p:cNvSpPr>
            <p:nvPr/>
          </p:nvSpPr>
          <p:spPr bwMode="auto">
            <a:xfrm>
              <a:off x="2714612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3650" name="TextBox 145"/>
            <p:cNvSpPr txBox="1">
              <a:spLocks noChangeArrowheads="1"/>
            </p:cNvSpPr>
            <p:nvPr/>
          </p:nvSpPr>
          <p:spPr bwMode="auto">
            <a:xfrm>
              <a:off x="3143240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23651" name="TextBox 145"/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</p:grpSp>
      <p:grpSp>
        <p:nvGrpSpPr>
          <p:cNvPr id="23607" name="Группа 213"/>
          <p:cNvGrpSpPr>
            <a:grpSpLocks/>
          </p:cNvGrpSpPr>
          <p:nvPr/>
        </p:nvGrpSpPr>
        <p:grpSpPr bwMode="auto">
          <a:xfrm>
            <a:off x="3143250" y="4714875"/>
            <a:ext cx="4143375" cy="400050"/>
            <a:chOff x="3143240" y="4714884"/>
            <a:chExt cx="4143400" cy="400050"/>
          </a:xfrm>
        </p:grpSpPr>
        <p:sp>
          <p:nvSpPr>
            <p:cNvPr id="23638" name="TextBox 145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3639" name="TextBox 145"/>
            <p:cNvSpPr txBox="1">
              <a:spLocks noChangeArrowheads="1"/>
            </p:cNvSpPr>
            <p:nvPr/>
          </p:nvSpPr>
          <p:spPr bwMode="auto">
            <a:xfrm>
              <a:off x="357186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23640" name="TextBox 14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23641" name="TextBox 145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3642" name="TextBox 145"/>
            <p:cNvSpPr txBox="1">
              <a:spLocks noChangeArrowheads="1"/>
            </p:cNvSpPr>
            <p:nvPr/>
          </p:nvSpPr>
          <p:spPr bwMode="auto">
            <a:xfrm>
              <a:off x="4857752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23643" name="TextBox 145"/>
            <p:cNvSpPr txBox="1">
              <a:spLocks noChangeArrowheads="1"/>
            </p:cNvSpPr>
            <p:nvPr/>
          </p:nvSpPr>
          <p:spPr bwMode="auto">
            <a:xfrm>
              <a:off x="5286380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3644" name="TextBox 145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23645" name="TextBox 145"/>
            <p:cNvSpPr txBox="1">
              <a:spLocks noChangeArrowheads="1"/>
            </p:cNvSpPr>
            <p:nvPr/>
          </p:nvSpPr>
          <p:spPr bwMode="auto">
            <a:xfrm>
              <a:off x="6143636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23646" name="TextBox 145"/>
            <p:cNvSpPr txBox="1">
              <a:spLocks noChangeArrowheads="1"/>
            </p:cNvSpPr>
            <p:nvPr/>
          </p:nvSpPr>
          <p:spPr bwMode="auto">
            <a:xfrm>
              <a:off x="657226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3647" name="TextBox 145"/>
            <p:cNvSpPr txBox="1">
              <a:spLocks noChangeArrowheads="1"/>
            </p:cNvSpPr>
            <p:nvPr/>
          </p:nvSpPr>
          <p:spPr bwMode="auto">
            <a:xfrm>
              <a:off x="6929454" y="471488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23608" name="TextBox 145"/>
          <p:cNvSpPr txBox="1">
            <a:spLocks noChangeArrowheads="1"/>
          </p:cNvSpPr>
          <p:nvPr/>
        </p:nvSpPr>
        <p:spPr bwMode="auto">
          <a:xfrm>
            <a:off x="528637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</a:t>
            </a:r>
          </a:p>
        </p:txBody>
      </p:sp>
      <p:sp>
        <p:nvSpPr>
          <p:cNvPr id="23609" name="TextBox 145"/>
          <p:cNvSpPr txBox="1">
            <a:spLocks noChangeArrowheads="1"/>
          </p:cNvSpPr>
          <p:nvPr/>
        </p:nvSpPr>
        <p:spPr bwMode="auto">
          <a:xfrm>
            <a:off x="528637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3610" name="TextBox 145"/>
          <p:cNvSpPr txBox="1">
            <a:spLocks noChangeArrowheads="1"/>
          </p:cNvSpPr>
          <p:nvPr/>
        </p:nvSpPr>
        <p:spPr bwMode="auto">
          <a:xfrm>
            <a:off x="528637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23611" name="TextBox 145"/>
          <p:cNvSpPr txBox="1">
            <a:spLocks noChangeArrowheads="1"/>
          </p:cNvSpPr>
          <p:nvPr/>
        </p:nvSpPr>
        <p:spPr bwMode="auto">
          <a:xfrm>
            <a:off x="1000125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</a:t>
            </a:r>
          </a:p>
        </p:txBody>
      </p:sp>
      <p:sp>
        <p:nvSpPr>
          <p:cNvPr id="23612" name="TextBox 145"/>
          <p:cNvSpPr txBox="1">
            <a:spLocks noChangeArrowheads="1"/>
          </p:cNvSpPr>
          <p:nvPr/>
        </p:nvSpPr>
        <p:spPr bwMode="auto">
          <a:xfrm>
            <a:off x="1000125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</a:t>
            </a:r>
          </a:p>
        </p:txBody>
      </p:sp>
      <p:sp>
        <p:nvSpPr>
          <p:cNvPr id="23613" name="TextBox 145"/>
          <p:cNvSpPr txBox="1">
            <a:spLocks noChangeArrowheads="1"/>
          </p:cNvSpPr>
          <p:nvPr/>
        </p:nvSpPr>
        <p:spPr bwMode="auto">
          <a:xfrm>
            <a:off x="1000125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3614" name="TextBox 145"/>
          <p:cNvSpPr txBox="1">
            <a:spLocks noChangeArrowheads="1"/>
          </p:cNvSpPr>
          <p:nvPr/>
        </p:nvSpPr>
        <p:spPr bwMode="auto">
          <a:xfrm>
            <a:off x="1000125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</a:t>
            </a:r>
          </a:p>
        </p:txBody>
      </p:sp>
      <p:sp>
        <p:nvSpPr>
          <p:cNvPr id="23615" name="TextBox 145"/>
          <p:cNvSpPr txBox="1">
            <a:spLocks noChangeArrowheads="1"/>
          </p:cNvSpPr>
          <p:nvPr/>
        </p:nvSpPr>
        <p:spPr bwMode="auto">
          <a:xfrm>
            <a:off x="1000125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Ь</a:t>
            </a:r>
          </a:p>
        </p:txBody>
      </p:sp>
      <p:sp>
        <p:nvSpPr>
          <p:cNvPr id="23616" name="TextBox 145"/>
          <p:cNvSpPr txBox="1">
            <a:spLocks noChangeArrowheads="1"/>
          </p:cNvSpPr>
          <p:nvPr/>
        </p:nvSpPr>
        <p:spPr bwMode="auto">
          <a:xfrm>
            <a:off x="22860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</a:t>
            </a:r>
          </a:p>
        </p:txBody>
      </p:sp>
      <p:sp>
        <p:nvSpPr>
          <p:cNvPr id="23617" name="TextBox 145"/>
          <p:cNvSpPr txBox="1">
            <a:spLocks noChangeArrowheads="1"/>
          </p:cNvSpPr>
          <p:nvPr/>
        </p:nvSpPr>
        <p:spPr bwMode="auto">
          <a:xfrm>
            <a:off x="22860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</a:t>
            </a:r>
          </a:p>
        </p:txBody>
      </p:sp>
      <p:sp>
        <p:nvSpPr>
          <p:cNvPr id="23618" name="TextBox 145"/>
          <p:cNvSpPr txBox="1">
            <a:spLocks noChangeArrowheads="1"/>
          </p:cNvSpPr>
          <p:nvPr/>
        </p:nvSpPr>
        <p:spPr bwMode="auto">
          <a:xfrm>
            <a:off x="228600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3619" name="TextBox 145"/>
          <p:cNvSpPr txBox="1">
            <a:spLocks noChangeArrowheads="1"/>
          </p:cNvSpPr>
          <p:nvPr/>
        </p:nvSpPr>
        <p:spPr bwMode="auto">
          <a:xfrm>
            <a:off x="4000500" y="928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3620" name="TextBox 145"/>
          <p:cNvSpPr txBox="1">
            <a:spLocks noChangeArrowheads="1"/>
          </p:cNvSpPr>
          <p:nvPr/>
        </p:nvSpPr>
        <p:spPr bwMode="auto">
          <a:xfrm>
            <a:off x="4000500" y="17859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Ф</a:t>
            </a:r>
          </a:p>
        </p:txBody>
      </p:sp>
      <p:sp>
        <p:nvSpPr>
          <p:cNvPr id="23621" name="TextBox 145"/>
          <p:cNvSpPr txBox="1">
            <a:spLocks noChangeArrowheads="1"/>
          </p:cNvSpPr>
          <p:nvPr/>
        </p:nvSpPr>
        <p:spPr bwMode="auto">
          <a:xfrm>
            <a:off x="400050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</a:t>
            </a:r>
          </a:p>
        </p:txBody>
      </p:sp>
      <p:sp>
        <p:nvSpPr>
          <p:cNvPr id="23622" name="TextBox 145"/>
          <p:cNvSpPr txBox="1">
            <a:spLocks noChangeArrowheads="1"/>
          </p:cNvSpPr>
          <p:nvPr/>
        </p:nvSpPr>
        <p:spPr bwMode="auto">
          <a:xfrm>
            <a:off x="314325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3623" name="TextBox 145"/>
          <p:cNvSpPr txBox="1">
            <a:spLocks noChangeArrowheads="1"/>
          </p:cNvSpPr>
          <p:nvPr/>
        </p:nvSpPr>
        <p:spPr bwMode="auto">
          <a:xfrm>
            <a:off x="3143250" y="35004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3624" name="TextBox 145"/>
          <p:cNvSpPr txBox="1">
            <a:spLocks noChangeArrowheads="1"/>
          </p:cNvSpPr>
          <p:nvPr/>
        </p:nvSpPr>
        <p:spPr bwMode="auto">
          <a:xfrm>
            <a:off x="3143250" y="4357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Ф</a:t>
            </a:r>
          </a:p>
        </p:txBody>
      </p:sp>
      <p:sp>
        <p:nvSpPr>
          <p:cNvPr id="23625" name="TextBox 145"/>
          <p:cNvSpPr txBox="1">
            <a:spLocks noChangeArrowheads="1"/>
          </p:cNvSpPr>
          <p:nvPr/>
        </p:nvSpPr>
        <p:spPr bwMode="auto">
          <a:xfrm>
            <a:off x="4857750" y="3857625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Я</a:t>
            </a:r>
          </a:p>
        </p:txBody>
      </p:sp>
      <p:sp>
        <p:nvSpPr>
          <p:cNvPr id="23626" name="TextBox 145"/>
          <p:cNvSpPr txBox="1">
            <a:spLocks noChangeArrowheads="1"/>
          </p:cNvSpPr>
          <p:nvPr/>
        </p:nvSpPr>
        <p:spPr bwMode="auto">
          <a:xfrm>
            <a:off x="4857750" y="428625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</a:t>
            </a:r>
          </a:p>
        </p:txBody>
      </p:sp>
      <p:sp>
        <p:nvSpPr>
          <p:cNvPr id="23627" name="TextBox 145"/>
          <p:cNvSpPr txBox="1">
            <a:spLocks noChangeArrowheads="1"/>
          </p:cNvSpPr>
          <p:nvPr/>
        </p:nvSpPr>
        <p:spPr bwMode="auto">
          <a:xfrm>
            <a:off x="6572250" y="2643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</a:t>
            </a:r>
          </a:p>
        </p:txBody>
      </p:sp>
      <p:sp>
        <p:nvSpPr>
          <p:cNvPr id="23628" name="TextBox 145"/>
          <p:cNvSpPr txBox="1">
            <a:spLocks noChangeArrowheads="1"/>
          </p:cNvSpPr>
          <p:nvPr/>
        </p:nvSpPr>
        <p:spPr bwMode="auto">
          <a:xfrm>
            <a:off x="6572250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3629" name="TextBox 145"/>
          <p:cNvSpPr txBox="1">
            <a:spLocks noChangeArrowheads="1"/>
          </p:cNvSpPr>
          <p:nvPr/>
        </p:nvSpPr>
        <p:spPr bwMode="auto">
          <a:xfrm>
            <a:off x="6572250" y="392906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</a:t>
            </a:r>
          </a:p>
        </p:txBody>
      </p:sp>
      <p:sp>
        <p:nvSpPr>
          <p:cNvPr id="23630" name="TextBox 145"/>
          <p:cNvSpPr txBox="1">
            <a:spLocks noChangeArrowheads="1"/>
          </p:cNvSpPr>
          <p:nvPr/>
        </p:nvSpPr>
        <p:spPr bwMode="auto">
          <a:xfrm>
            <a:off x="6572250" y="4357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</a:t>
            </a:r>
          </a:p>
        </p:txBody>
      </p:sp>
      <p:sp>
        <p:nvSpPr>
          <p:cNvPr id="23631" name="TextBox 145"/>
          <p:cNvSpPr txBox="1">
            <a:spLocks noChangeArrowheads="1"/>
          </p:cNvSpPr>
          <p:nvPr/>
        </p:nvSpPr>
        <p:spPr bwMode="auto">
          <a:xfrm>
            <a:off x="6572250" y="514350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Х</a:t>
            </a:r>
          </a:p>
        </p:txBody>
      </p:sp>
      <p:sp>
        <p:nvSpPr>
          <p:cNvPr id="239" name="TextBox 145"/>
          <p:cNvSpPr txBox="1">
            <a:spLocks noChangeArrowheads="1"/>
          </p:cNvSpPr>
          <p:nvPr/>
        </p:nvSpPr>
        <p:spPr bwMode="auto">
          <a:xfrm>
            <a:off x="7858125" y="30718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</a:t>
            </a:r>
          </a:p>
        </p:txBody>
      </p:sp>
      <p:sp>
        <p:nvSpPr>
          <p:cNvPr id="240" name="TextBox 145"/>
          <p:cNvSpPr txBox="1">
            <a:spLocks noChangeArrowheads="1"/>
          </p:cNvSpPr>
          <p:nvPr/>
        </p:nvSpPr>
        <p:spPr bwMode="auto">
          <a:xfrm>
            <a:off x="7858125" y="3857625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41" name="TextBox 145"/>
          <p:cNvSpPr txBox="1">
            <a:spLocks noChangeArrowheads="1"/>
          </p:cNvSpPr>
          <p:nvPr/>
        </p:nvSpPr>
        <p:spPr bwMode="auto">
          <a:xfrm>
            <a:off x="7858125" y="428625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</a:t>
            </a:r>
          </a:p>
        </p:txBody>
      </p:sp>
      <p:sp>
        <p:nvSpPr>
          <p:cNvPr id="242" name="TextBox 145"/>
          <p:cNvSpPr txBox="1">
            <a:spLocks noChangeArrowheads="1"/>
          </p:cNvSpPr>
          <p:nvPr/>
        </p:nvSpPr>
        <p:spPr bwMode="auto">
          <a:xfrm>
            <a:off x="7858125" y="4714875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</a:t>
            </a:r>
          </a:p>
        </p:txBody>
      </p:sp>
      <p:sp>
        <p:nvSpPr>
          <p:cNvPr id="243" name="TextBox 145"/>
          <p:cNvSpPr txBox="1">
            <a:spLocks noChangeArrowheads="1"/>
          </p:cNvSpPr>
          <p:nvPr/>
        </p:nvSpPr>
        <p:spPr bwMode="auto">
          <a:xfrm>
            <a:off x="7858125" y="514350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Б</a:t>
            </a:r>
          </a:p>
        </p:txBody>
      </p:sp>
      <p:sp>
        <p:nvSpPr>
          <p:cNvPr id="244" name="TextBox 145"/>
          <p:cNvSpPr txBox="1">
            <a:spLocks noChangeArrowheads="1"/>
          </p:cNvSpPr>
          <p:nvPr/>
        </p:nvSpPr>
        <p:spPr bwMode="auto">
          <a:xfrm>
            <a:off x="7858125" y="5572125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</a:t>
            </a:r>
          </a:p>
        </p:txBody>
      </p:sp>
      <p:sp>
        <p:nvSpPr>
          <p:cNvPr id="245" name="Прямоугольник 244"/>
          <p:cNvSpPr/>
          <p:nvPr/>
        </p:nvSpPr>
        <p:spPr>
          <a:xfrm>
            <a:off x="6500826" y="5786454"/>
            <a:ext cx="928694" cy="864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кругленная прямоугольная выноска 245"/>
          <p:cNvSpPr/>
          <p:nvPr/>
        </p:nvSpPr>
        <p:spPr bwMode="auto">
          <a:xfrm>
            <a:off x="357158" y="1928802"/>
            <a:ext cx="4500594" cy="2357454"/>
          </a:xfrm>
          <a:prstGeom prst="wedgeRoundRectCallout">
            <a:avLst>
              <a:gd name="adj1" fmla="val 115215"/>
              <a:gd name="adj2" fmla="val -129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Ночью как-то вольнее дышать мне,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Как-то просторней...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Даже в столице не тесно!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Окна растворишь: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Тихо и чутко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Плывет прохладительный воздух.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А небо? А месяц?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О, этот месяц-волшебник!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(А.А. Фет)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241" grpId="0"/>
      <p:bldP spid="242" grpId="0"/>
      <p:bldP spid="243" grpId="0"/>
      <p:bldP spid="244" grpId="0"/>
      <p:bldP spid="2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4579" name="TextBox 145"/>
          <p:cNvSpPr txBox="1">
            <a:spLocks noChangeArrowheads="1"/>
          </p:cNvSpPr>
          <p:nvPr/>
        </p:nvSpPr>
        <p:spPr bwMode="auto">
          <a:xfrm>
            <a:off x="5211763" y="4845050"/>
            <a:ext cx="339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143250" y="142875"/>
            <a:ext cx="3857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Л Ю Ч Е В О Е  С Л О В О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642938" y="571500"/>
            <a:ext cx="8286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Кто утвердил силлабо-тоническое стихосложение?</a:t>
            </a:r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7608888" y="2571750"/>
            <a:ext cx="1463675" cy="3238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24583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1071563"/>
            <a:ext cx="12366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4" name="Группа 284"/>
          <p:cNvGrpSpPr>
            <a:grpSpLocks/>
          </p:cNvGrpSpPr>
          <p:nvPr/>
        </p:nvGrpSpPr>
        <p:grpSpPr bwMode="auto">
          <a:xfrm>
            <a:off x="2000250" y="6143625"/>
            <a:ext cx="5795963" cy="647700"/>
            <a:chOff x="1357290" y="1214422"/>
            <a:chExt cx="5755536" cy="612000"/>
          </a:xfrm>
        </p:grpSpPr>
        <p:sp>
          <p:nvSpPr>
            <p:cNvPr id="286" name="Скругленный прямоугольник 285"/>
            <p:cNvSpPr/>
            <p:nvPr/>
          </p:nvSpPr>
          <p:spPr>
            <a:xfrm>
              <a:off x="1357290" y="1214422"/>
              <a:ext cx="611654" cy="612000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87" name="Скругленный прямоугольник 286"/>
            <p:cNvSpPr/>
            <p:nvPr/>
          </p:nvSpPr>
          <p:spPr>
            <a:xfrm>
              <a:off x="2000472" y="1214422"/>
              <a:ext cx="611654" cy="612000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8" name="Скругленный прямоугольник 287"/>
            <p:cNvSpPr/>
            <p:nvPr/>
          </p:nvSpPr>
          <p:spPr>
            <a:xfrm>
              <a:off x="2643655" y="1214422"/>
              <a:ext cx="611654" cy="612000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9" name="Скругленный прямоугольник 288"/>
            <p:cNvSpPr/>
            <p:nvPr/>
          </p:nvSpPr>
          <p:spPr>
            <a:xfrm>
              <a:off x="3286837" y="1214422"/>
              <a:ext cx="611654" cy="612000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0" name="Скругленный прямоугольник 289"/>
            <p:cNvSpPr/>
            <p:nvPr/>
          </p:nvSpPr>
          <p:spPr>
            <a:xfrm>
              <a:off x="3928443" y="1214422"/>
              <a:ext cx="613230" cy="612000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1" name="Скругленный прямоугольник 290"/>
            <p:cNvSpPr/>
            <p:nvPr/>
          </p:nvSpPr>
          <p:spPr>
            <a:xfrm>
              <a:off x="4571625" y="1214422"/>
              <a:ext cx="611654" cy="612000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2" name="Скругленный прямоугольник 291"/>
            <p:cNvSpPr/>
            <p:nvPr/>
          </p:nvSpPr>
          <p:spPr>
            <a:xfrm>
              <a:off x="5214808" y="1214422"/>
              <a:ext cx="611654" cy="612000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3" name="Скругленный прямоугольник 292"/>
            <p:cNvSpPr/>
            <p:nvPr/>
          </p:nvSpPr>
          <p:spPr>
            <a:xfrm>
              <a:off x="5857990" y="1214422"/>
              <a:ext cx="611654" cy="612000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4" name="Скругленный прямоугольник 293"/>
            <p:cNvSpPr/>
            <p:nvPr/>
          </p:nvSpPr>
          <p:spPr>
            <a:xfrm>
              <a:off x="6501172" y="1214422"/>
              <a:ext cx="611654" cy="612000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5" name="TextBox 294"/>
          <p:cNvSpPr txBox="1"/>
          <p:nvPr/>
        </p:nvSpPr>
        <p:spPr>
          <a:xfrm>
            <a:off x="2000250" y="6072188"/>
            <a:ext cx="50006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2643188" y="6072188"/>
            <a:ext cx="500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286125" y="6072188"/>
            <a:ext cx="50006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3929063" y="6072188"/>
            <a:ext cx="500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5214938" y="6072188"/>
            <a:ext cx="500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6500813" y="6072188"/>
            <a:ext cx="500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4572000" y="6072188"/>
            <a:ext cx="50006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5857875" y="6072188"/>
            <a:ext cx="50006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7143750" y="6072188"/>
            <a:ext cx="50006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grpSp>
        <p:nvGrpSpPr>
          <p:cNvPr id="24594" name="Группа 248"/>
          <p:cNvGrpSpPr>
            <a:grpSpLocks/>
          </p:cNvGrpSpPr>
          <p:nvPr/>
        </p:nvGrpSpPr>
        <p:grpSpPr bwMode="auto">
          <a:xfrm>
            <a:off x="1000125" y="1000125"/>
            <a:ext cx="7596188" cy="5040313"/>
            <a:chOff x="568326" y="495300"/>
            <a:chExt cx="8069258" cy="5505456"/>
          </a:xfrm>
        </p:grpSpPr>
        <p:sp>
          <p:nvSpPr>
            <p:cNvPr id="250" name="Скругленный прямоугольник 249"/>
            <p:cNvSpPr/>
            <p:nvPr/>
          </p:nvSpPr>
          <p:spPr bwMode="auto">
            <a:xfrm rot="5400000">
              <a:off x="7787722" y="3033860"/>
              <a:ext cx="424830" cy="428337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3" name="Скругленный прямоугольник 252"/>
            <p:cNvSpPr/>
            <p:nvPr/>
          </p:nvSpPr>
          <p:spPr bwMode="auto">
            <a:xfrm rot="5400000">
              <a:off x="7785988" y="3456956"/>
              <a:ext cx="428299" cy="42833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Скругленный прямоугольник 253"/>
            <p:cNvSpPr/>
            <p:nvPr/>
          </p:nvSpPr>
          <p:spPr bwMode="auto">
            <a:xfrm rot="5400000">
              <a:off x="7786855" y="3880920"/>
              <a:ext cx="426564" cy="42833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5" name="Скругленный прямоугольник 254"/>
            <p:cNvSpPr/>
            <p:nvPr/>
          </p:nvSpPr>
          <p:spPr bwMode="auto">
            <a:xfrm rot="5400000">
              <a:off x="7786855" y="4304016"/>
              <a:ext cx="426564" cy="42833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Скругленный прямоугольник 255"/>
            <p:cNvSpPr/>
            <p:nvPr/>
          </p:nvSpPr>
          <p:spPr bwMode="auto">
            <a:xfrm rot="5400000">
              <a:off x="7786855" y="4727113"/>
              <a:ext cx="426564" cy="42833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7" name="Скругленный прямоугольник 256"/>
            <p:cNvSpPr/>
            <p:nvPr/>
          </p:nvSpPr>
          <p:spPr bwMode="auto">
            <a:xfrm rot="5400000">
              <a:off x="7786855" y="5150209"/>
              <a:ext cx="426564" cy="42833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8" name="Скругленный прямоугольник 257"/>
            <p:cNvSpPr/>
            <p:nvPr/>
          </p:nvSpPr>
          <p:spPr bwMode="auto">
            <a:xfrm rot="5400000">
              <a:off x="7786855" y="5573305"/>
              <a:ext cx="426564" cy="42833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4602" name="Группа 36"/>
            <p:cNvGrpSpPr>
              <a:grpSpLocks/>
            </p:cNvGrpSpPr>
            <p:nvPr/>
          </p:nvGrpSpPr>
          <p:grpSpPr bwMode="auto">
            <a:xfrm>
              <a:off x="568326" y="1341439"/>
              <a:ext cx="2549526" cy="427038"/>
              <a:chOff x="214286" y="1214482"/>
              <a:chExt cx="2575049" cy="431830"/>
            </a:xfrm>
          </p:grpSpPr>
          <p:sp>
            <p:nvSpPr>
              <p:cNvPr id="487" name="Скругленный прямоугольник 486"/>
              <p:cNvSpPr/>
              <p:nvPr/>
            </p:nvSpPr>
            <p:spPr>
              <a:xfrm>
                <a:off x="214286" y="1214536"/>
                <a:ext cx="430922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88" name="Скругленный прямоугольник 487"/>
              <p:cNvSpPr/>
              <p:nvPr/>
            </p:nvSpPr>
            <p:spPr>
              <a:xfrm>
                <a:off x="641802" y="1214536"/>
                <a:ext cx="434327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9" name="Скругленный прямоугольник 488"/>
              <p:cNvSpPr/>
              <p:nvPr/>
            </p:nvSpPr>
            <p:spPr>
              <a:xfrm>
                <a:off x="1072723" y="1214536"/>
                <a:ext cx="430922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0" name="Скругленный прямоугольник 489"/>
              <p:cNvSpPr/>
              <p:nvPr/>
            </p:nvSpPr>
            <p:spPr>
              <a:xfrm>
                <a:off x="1500238" y="1214536"/>
                <a:ext cx="430921" cy="431351"/>
              </a:xfrm>
              <a:prstGeom prst="roundRect">
                <a:avLst/>
              </a:prstGeom>
              <a:solidFill>
                <a:srgbClr val="FF757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1" name="Скругленный прямоугольник 490"/>
              <p:cNvSpPr/>
              <p:nvPr/>
            </p:nvSpPr>
            <p:spPr>
              <a:xfrm>
                <a:off x="1927753" y="1214536"/>
                <a:ext cx="434329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2" name="Скругленный прямоугольник 491"/>
              <p:cNvSpPr/>
              <p:nvPr/>
            </p:nvSpPr>
            <p:spPr>
              <a:xfrm>
                <a:off x="2358675" y="1214536"/>
                <a:ext cx="430921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03" name="Группа 45"/>
            <p:cNvGrpSpPr>
              <a:grpSpLocks/>
            </p:cNvGrpSpPr>
            <p:nvPr/>
          </p:nvGrpSpPr>
          <p:grpSpPr bwMode="auto">
            <a:xfrm rot="5400000">
              <a:off x="-281791" y="2188372"/>
              <a:ext cx="2962283" cy="430214"/>
              <a:chOff x="789016" y="4076915"/>
              <a:chExt cx="3000562" cy="435014"/>
            </a:xfrm>
          </p:grpSpPr>
          <p:sp>
            <p:nvSpPr>
              <p:cNvPr id="480" name="Скругленный прямоугольник 479"/>
              <p:cNvSpPr/>
              <p:nvPr/>
            </p:nvSpPr>
            <p:spPr>
              <a:xfrm>
                <a:off x="788537" y="4079897"/>
                <a:ext cx="432076" cy="43141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1" name="Скругленный прямоугольник 480"/>
              <p:cNvSpPr/>
              <p:nvPr/>
            </p:nvSpPr>
            <p:spPr>
              <a:xfrm>
                <a:off x="1215345" y="4076487"/>
                <a:ext cx="430320" cy="43141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2" name="Скругленный прямоугольник 481"/>
              <p:cNvSpPr/>
              <p:nvPr/>
            </p:nvSpPr>
            <p:spPr>
              <a:xfrm>
                <a:off x="1642152" y="4076487"/>
                <a:ext cx="433833" cy="43141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3" name="Скругленный прямоугольник 482"/>
              <p:cNvSpPr/>
              <p:nvPr/>
            </p:nvSpPr>
            <p:spPr>
              <a:xfrm>
                <a:off x="2072473" y="4076487"/>
                <a:ext cx="430320" cy="43141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4" name="Скругленный прямоугольник 483"/>
              <p:cNvSpPr/>
              <p:nvPr/>
            </p:nvSpPr>
            <p:spPr>
              <a:xfrm>
                <a:off x="2499279" y="4076487"/>
                <a:ext cx="433833" cy="43141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5" name="Скругленный прямоугольник 484"/>
              <p:cNvSpPr/>
              <p:nvPr/>
            </p:nvSpPr>
            <p:spPr>
              <a:xfrm>
                <a:off x="2929600" y="4076487"/>
                <a:ext cx="430320" cy="43141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86" name="Скругленный прямоугольник 485"/>
              <p:cNvSpPr/>
              <p:nvPr/>
            </p:nvSpPr>
            <p:spPr>
              <a:xfrm>
                <a:off x="3358164" y="4076487"/>
                <a:ext cx="432076" cy="43141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04" name="Группа 174"/>
            <p:cNvGrpSpPr>
              <a:grpSpLocks/>
            </p:cNvGrpSpPr>
            <p:nvPr/>
          </p:nvGrpSpPr>
          <p:grpSpPr bwMode="auto">
            <a:xfrm>
              <a:off x="568326" y="2189165"/>
              <a:ext cx="2125662" cy="425451"/>
              <a:chOff x="567964" y="2188498"/>
              <a:chExt cx="2125259" cy="426382"/>
            </a:xfrm>
          </p:grpSpPr>
          <p:sp>
            <p:nvSpPr>
              <p:cNvPr id="476" name="Скругленный прямоугольник 475"/>
              <p:cNvSpPr/>
              <p:nvPr/>
            </p:nvSpPr>
            <p:spPr bwMode="auto">
              <a:xfrm>
                <a:off x="567964" y="2188754"/>
                <a:ext cx="426570" cy="42575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/>
              </a:p>
            </p:txBody>
          </p:sp>
          <p:sp>
            <p:nvSpPr>
              <p:cNvPr id="477" name="Скругленный прямоугольник 476"/>
              <p:cNvSpPr/>
              <p:nvPr/>
            </p:nvSpPr>
            <p:spPr bwMode="auto">
              <a:xfrm>
                <a:off x="1416046" y="2188754"/>
                <a:ext cx="428256" cy="425759"/>
              </a:xfrm>
              <a:prstGeom prst="roundRect">
                <a:avLst/>
              </a:prstGeom>
              <a:solidFill>
                <a:srgbClr val="FF757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/>
              </a:p>
            </p:txBody>
          </p:sp>
          <p:sp>
            <p:nvSpPr>
              <p:cNvPr id="478" name="Скругленный прямоугольник 477"/>
              <p:cNvSpPr/>
              <p:nvPr/>
            </p:nvSpPr>
            <p:spPr bwMode="auto">
              <a:xfrm>
                <a:off x="1840929" y="2188754"/>
                <a:ext cx="428256" cy="42575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/>
              </a:p>
            </p:txBody>
          </p:sp>
          <p:sp>
            <p:nvSpPr>
              <p:cNvPr id="479" name="Скругленный прямоугольник 478"/>
              <p:cNvSpPr/>
              <p:nvPr/>
            </p:nvSpPr>
            <p:spPr bwMode="auto">
              <a:xfrm>
                <a:off x="2265813" y="2188754"/>
                <a:ext cx="426569" cy="42575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/>
              </a:p>
            </p:txBody>
          </p:sp>
        </p:grpSp>
        <p:grpSp>
          <p:nvGrpSpPr>
            <p:cNvPr id="24605" name="Группа 54"/>
            <p:cNvGrpSpPr>
              <a:grpSpLocks/>
            </p:cNvGrpSpPr>
            <p:nvPr/>
          </p:nvGrpSpPr>
          <p:grpSpPr bwMode="auto">
            <a:xfrm rot="5400000">
              <a:off x="996157" y="2610648"/>
              <a:ext cx="2967039" cy="428626"/>
              <a:chOff x="785851" y="4072051"/>
              <a:chExt cx="3003763" cy="431821"/>
            </a:xfrm>
          </p:grpSpPr>
          <p:sp>
            <p:nvSpPr>
              <p:cNvPr id="470" name="Скругленный прямоугольник 469"/>
              <p:cNvSpPr/>
              <p:nvPr/>
            </p:nvSpPr>
            <p:spPr>
              <a:xfrm>
                <a:off x="785903" y="4055911"/>
                <a:ext cx="431844" cy="44342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1" name="Скругленный прямоугольник 470"/>
              <p:cNvSpPr/>
              <p:nvPr/>
            </p:nvSpPr>
            <p:spPr>
              <a:xfrm>
                <a:off x="1214236" y="4055911"/>
                <a:ext cx="431844" cy="44342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2" name="Скругленный прямоугольник 471"/>
              <p:cNvSpPr/>
              <p:nvPr/>
            </p:nvSpPr>
            <p:spPr>
              <a:xfrm>
                <a:off x="2070903" y="4055911"/>
                <a:ext cx="433600" cy="44342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3" name="Скругленный прямоугольник 472"/>
              <p:cNvSpPr/>
              <p:nvPr/>
            </p:nvSpPr>
            <p:spPr>
              <a:xfrm>
                <a:off x="2500992" y="4055911"/>
                <a:ext cx="431844" cy="44342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4" name="Скругленный прямоугольник 473"/>
              <p:cNvSpPr/>
              <p:nvPr/>
            </p:nvSpPr>
            <p:spPr>
              <a:xfrm>
                <a:off x="2929325" y="4055911"/>
                <a:ext cx="431844" cy="44342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5" name="Скругленный прямоугольник 474"/>
              <p:cNvSpPr/>
              <p:nvPr/>
            </p:nvSpPr>
            <p:spPr>
              <a:xfrm>
                <a:off x="3357658" y="4055911"/>
                <a:ext cx="431844" cy="44342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06" name="Группа 62"/>
            <p:cNvGrpSpPr>
              <a:grpSpLocks/>
            </p:cNvGrpSpPr>
            <p:nvPr/>
          </p:nvGrpSpPr>
          <p:grpSpPr bwMode="auto">
            <a:xfrm>
              <a:off x="1841500" y="3035303"/>
              <a:ext cx="2549526" cy="425451"/>
              <a:chOff x="214339" y="1214589"/>
              <a:chExt cx="2575049" cy="431830"/>
            </a:xfrm>
          </p:grpSpPr>
          <p:sp>
            <p:nvSpPr>
              <p:cNvPr id="464" name="Скругленный прямоугольник 463"/>
              <p:cNvSpPr/>
              <p:nvPr/>
            </p:nvSpPr>
            <p:spPr>
              <a:xfrm>
                <a:off x="214371" y="1214904"/>
                <a:ext cx="430921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5" name="Скругленный прямоугольник 464"/>
              <p:cNvSpPr/>
              <p:nvPr/>
            </p:nvSpPr>
            <p:spPr>
              <a:xfrm>
                <a:off x="641886" y="1214904"/>
                <a:ext cx="434329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6" name="Скругленный прямоугольник 465"/>
              <p:cNvSpPr/>
              <p:nvPr/>
            </p:nvSpPr>
            <p:spPr>
              <a:xfrm>
                <a:off x="1072808" y="1214904"/>
                <a:ext cx="430921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7" name="Скругленный прямоугольник 466"/>
              <p:cNvSpPr/>
              <p:nvPr/>
            </p:nvSpPr>
            <p:spPr>
              <a:xfrm>
                <a:off x="1500322" y="1214904"/>
                <a:ext cx="430922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8" name="Скругленный прямоугольник 467"/>
              <p:cNvSpPr/>
              <p:nvPr/>
            </p:nvSpPr>
            <p:spPr>
              <a:xfrm>
                <a:off x="1927838" y="1214904"/>
                <a:ext cx="434327" cy="431199"/>
              </a:xfrm>
              <a:prstGeom prst="roundRect">
                <a:avLst/>
              </a:prstGeom>
              <a:solidFill>
                <a:srgbClr val="FF757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9" name="Скругленный прямоугольник 468"/>
              <p:cNvSpPr/>
              <p:nvPr/>
            </p:nvSpPr>
            <p:spPr>
              <a:xfrm>
                <a:off x="2358759" y="1214904"/>
                <a:ext cx="430922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07" name="Группа 69"/>
            <p:cNvGrpSpPr>
              <a:grpSpLocks/>
            </p:cNvGrpSpPr>
            <p:nvPr/>
          </p:nvGrpSpPr>
          <p:grpSpPr bwMode="auto">
            <a:xfrm rot="5400000">
              <a:off x="2056608" y="3669512"/>
              <a:ext cx="2543176" cy="427039"/>
              <a:chOff x="214422" y="1214489"/>
              <a:chExt cx="2575105" cy="431821"/>
            </a:xfrm>
          </p:grpSpPr>
          <p:sp>
            <p:nvSpPr>
              <p:cNvPr id="458" name="Скругленный прямоугольник 457"/>
              <p:cNvSpPr/>
              <p:nvPr/>
            </p:nvSpPr>
            <p:spPr>
              <a:xfrm>
                <a:off x="213753" y="1214820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9" name="Скругленный прямоугольник 458"/>
              <p:cNvSpPr/>
              <p:nvPr/>
            </p:nvSpPr>
            <p:spPr>
              <a:xfrm>
                <a:off x="642162" y="1214820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0" name="Скругленный прямоугольник 459"/>
              <p:cNvSpPr/>
              <p:nvPr/>
            </p:nvSpPr>
            <p:spPr>
              <a:xfrm>
                <a:off x="1070570" y="1214820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1" name="Скругленный прямоугольник 460"/>
              <p:cNvSpPr/>
              <p:nvPr/>
            </p:nvSpPr>
            <p:spPr>
              <a:xfrm>
                <a:off x="1500735" y="1214820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2" name="Скругленный прямоугольник 461"/>
              <p:cNvSpPr/>
              <p:nvPr/>
            </p:nvSpPr>
            <p:spPr>
              <a:xfrm>
                <a:off x="1929143" y="1214820"/>
                <a:ext cx="430164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3" name="Скругленный прямоугольник 462"/>
              <p:cNvSpPr/>
              <p:nvPr/>
            </p:nvSpPr>
            <p:spPr>
              <a:xfrm>
                <a:off x="2357551" y="1214820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08" name="Группа 83"/>
            <p:cNvGrpSpPr>
              <a:grpSpLocks/>
            </p:cNvGrpSpPr>
            <p:nvPr/>
          </p:nvGrpSpPr>
          <p:grpSpPr bwMode="auto">
            <a:xfrm>
              <a:off x="2265370" y="3881442"/>
              <a:ext cx="1701801" cy="427038"/>
              <a:chOff x="5643645" y="4500791"/>
              <a:chExt cx="1717758" cy="431830"/>
            </a:xfrm>
          </p:grpSpPr>
          <p:sp>
            <p:nvSpPr>
              <p:cNvPr id="454" name="Скругленный прямоугольник 453"/>
              <p:cNvSpPr/>
              <p:nvPr/>
            </p:nvSpPr>
            <p:spPr>
              <a:xfrm>
                <a:off x="5643079" y="4501159"/>
                <a:ext cx="430651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5" name="Скругленный прямоугольник 454"/>
              <p:cNvSpPr/>
              <p:nvPr/>
            </p:nvSpPr>
            <p:spPr>
              <a:xfrm>
                <a:off x="6072028" y="4501159"/>
                <a:ext cx="430651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6" name="Скругленный прямоугольник 455"/>
              <p:cNvSpPr/>
              <p:nvPr/>
            </p:nvSpPr>
            <p:spPr>
              <a:xfrm>
                <a:off x="6500976" y="4501159"/>
                <a:ext cx="432353" cy="431351"/>
              </a:xfrm>
              <a:prstGeom prst="roundRect">
                <a:avLst/>
              </a:prstGeom>
              <a:solidFill>
                <a:srgbClr val="FF757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7" name="Скругленный прямоугольник 456"/>
              <p:cNvSpPr/>
              <p:nvPr/>
            </p:nvSpPr>
            <p:spPr>
              <a:xfrm>
                <a:off x="6929925" y="4501159"/>
                <a:ext cx="430651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09" name="Группа 84"/>
            <p:cNvGrpSpPr>
              <a:grpSpLocks/>
            </p:cNvGrpSpPr>
            <p:nvPr/>
          </p:nvGrpSpPr>
          <p:grpSpPr bwMode="auto">
            <a:xfrm rot="5400000">
              <a:off x="2906713" y="1976440"/>
              <a:ext cx="2541589" cy="427038"/>
              <a:chOff x="214314" y="1214455"/>
              <a:chExt cx="2575106" cy="431821"/>
            </a:xfrm>
          </p:grpSpPr>
          <p:sp>
            <p:nvSpPr>
              <p:cNvPr id="448" name="Скругленный прямоугольник 447"/>
              <p:cNvSpPr/>
              <p:nvPr/>
            </p:nvSpPr>
            <p:spPr>
              <a:xfrm>
                <a:off x="213536" y="1214162"/>
                <a:ext cx="430433" cy="43143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9" name="Скругленный прямоугольник 448"/>
              <p:cNvSpPr/>
              <p:nvPr/>
            </p:nvSpPr>
            <p:spPr>
              <a:xfrm>
                <a:off x="642213" y="1214162"/>
                <a:ext cx="432190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0" name="Скругленный прямоугольник 449"/>
              <p:cNvSpPr/>
              <p:nvPr/>
            </p:nvSpPr>
            <p:spPr>
              <a:xfrm>
                <a:off x="1070888" y="1214162"/>
                <a:ext cx="430433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1" name="Скругленный прямоугольник 450"/>
              <p:cNvSpPr/>
              <p:nvPr/>
            </p:nvSpPr>
            <p:spPr>
              <a:xfrm>
                <a:off x="1501322" y="1214162"/>
                <a:ext cx="430432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2" name="Скругленный прямоугольник 451"/>
              <p:cNvSpPr/>
              <p:nvPr/>
            </p:nvSpPr>
            <p:spPr>
              <a:xfrm>
                <a:off x="1928241" y="1214162"/>
                <a:ext cx="432190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3" name="Скругленный прямоугольник 452"/>
              <p:cNvSpPr/>
              <p:nvPr/>
            </p:nvSpPr>
            <p:spPr>
              <a:xfrm>
                <a:off x="2358674" y="1214162"/>
                <a:ext cx="430432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10" name="Группа 91"/>
            <p:cNvGrpSpPr>
              <a:grpSpLocks/>
            </p:cNvGrpSpPr>
            <p:nvPr/>
          </p:nvGrpSpPr>
          <p:grpSpPr bwMode="auto">
            <a:xfrm>
              <a:off x="3538538" y="1341439"/>
              <a:ext cx="2549526" cy="427038"/>
              <a:chOff x="214411" y="1214482"/>
              <a:chExt cx="2575049" cy="431830"/>
            </a:xfrm>
          </p:grpSpPr>
          <p:sp>
            <p:nvSpPr>
              <p:cNvPr id="442" name="Скругленный прямоугольник 441"/>
              <p:cNvSpPr/>
              <p:nvPr/>
            </p:nvSpPr>
            <p:spPr>
              <a:xfrm>
                <a:off x="213883" y="1214536"/>
                <a:ext cx="430921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3" name="Скругленный прямоугольник 442"/>
              <p:cNvSpPr/>
              <p:nvPr/>
            </p:nvSpPr>
            <p:spPr>
              <a:xfrm>
                <a:off x="641398" y="1214536"/>
                <a:ext cx="434329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4" name="Скругленный прямоугольник 443"/>
              <p:cNvSpPr/>
              <p:nvPr/>
            </p:nvSpPr>
            <p:spPr>
              <a:xfrm>
                <a:off x="1072320" y="1214536"/>
                <a:ext cx="430921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5" name="Скругленный прямоугольник 444"/>
              <p:cNvSpPr/>
              <p:nvPr/>
            </p:nvSpPr>
            <p:spPr>
              <a:xfrm>
                <a:off x="1499834" y="1214536"/>
                <a:ext cx="430922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6" name="Скругленный прямоугольник 445"/>
              <p:cNvSpPr/>
              <p:nvPr/>
            </p:nvSpPr>
            <p:spPr>
              <a:xfrm>
                <a:off x="1927350" y="1214536"/>
                <a:ext cx="434327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7" name="Скругленный прямоугольник 446"/>
              <p:cNvSpPr/>
              <p:nvPr/>
            </p:nvSpPr>
            <p:spPr>
              <a:xfrm>
                <a:off x="2358271" y="1214536"/>
                <a:ext cx="430922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11" name="Группа 98"/>
            <p:cNvGrpSpPr>
              <a:grpSpLocks/>
            </p:cNvGrpSpPr>
            <p:nvPr/>
          </p:nvGrpSpPr>
          <p:grpSpPr bwMode="auto">
            <a:xfrm rot="5400000">
              <a:off x="4179095" y="1553370"/>
              <a:ext cx="2543177" cy="427038"/>
              <a:chOff x="214287" y="1214402"/>
              <a:chExt cx="2575106" cy="431821"/>
            </a:xfrm>
          </p:grpSpPr>
          <p:sp>
            <p:nvSpPr>
              <p:cNvPr id="436" name="Скругленный прямоугольник 435"/>
              <p:cNvSpPr/>
              <p:nvPr/>
            </p:nvSpPr>
            <p:spPr>
              <a:xfrm>
                <a:off x="214287" y="1214079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7" name="Скругленный прямоугольник 436"/>
              <p:cNvSpPr/>
              <p:nvPr/>
            </p:nvSpPr>
            <p:spPr>
              <a:xfrm>
                <a:off x="644452" y="1214079"/>
                <a:ext cx="430164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8" name="Скругленный прямоугольник 437"/>
              <p:cNvSpPr/>
              <p:nvPr/>
            </p:nvSpPr>
            <p:spPr>
              <a:xfrm>
                <a:off x="1071104" y="1214079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9" name="Скругленный прямоугольник 438"/>
              <p:cNvSpPr/>
              <p:nvPr/>
            </p:nvSpPr>
            <p:spPr>
              <a:xfrm>
                <a:off x="1501268" y="1214079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0" name="Скругленный прямоугольник 439"/>
              <p:cNvSpPr/>
              <p:nvPr/>
            </p:nvSpPr>
            <p:spPr>
              <a:xfrm>
                <a:off x="1929676" y="1214079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1" name="Скругленный прямоугольник 440"/>
              <p:cNvSpPr/>
              <p:nvPr/>
            </p:nvSpPr>
            <p:spPr>
              <a:xfrm>
                <a:off x="2358085" y="1214079"/>
                <a:ext cx="431920" cy="43142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12" name="Группа 113"/>
            <p:cNvGrpSpPr>
              <a:grpSpLocks/>
            </p:cNvGrpSpPr>
            <p:nvPr/>
          </p:nvGrpSpPr>
          <p:grpSpPr bwMode="auto">
            <a:xfrm>
              <a:off x="3963987" y="2189165"/>
              <a:ext cx="2973385" cy="425451"/>
              <a:chOff x="4500708" y="5429378"/>
              <a:chExt cx="3003696" cy="431830"/>
            </a:xfrm>
          </p:grpSpPr>
          <p:sp>
            <p:nvSpPr>
              <p:cNvPr id="429" name="Скругленный прямоугольник 428"/>
              <p:cNvSpPr/>
              <p:nvPr/>
            </p:nvSpPr>
            <p:spPr>
              <a:xfrm>
                <a:off x="4501394" y="5429637"/>
                <a:ext cx="431000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0" name="Скругленный прямоугольник 429"/>
              <p:cNvSpPr/>
              <p:nvPr/>
            </p:nvSpPr>
            <p:spPr>
              <a:xfrm>
                <a:off x="4928987" y="5429637"/>
                <a:ext cx="432703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1" name="Скругленный прямоугольник 430"/>
              <p:cNvSpPr/>
              <p:nvPr/>
            </p:nvSpPr>
            <p:spPr>
              <a:xfrm>
                <a:off x="5359986" y="5429637"/>
                <a:ext cx="431000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2" name="Скругленный прямоугольник 431"/>
              <p:cNvSpPr/>
              <p:nvPr/>
            </p:nvSpPr>
            <p:spPr>
              <a:xfrm>
                <a:off x="5787579" y="5429637"/>
                <a:ext cx="430999" cy="431199"/>
              </a:xfrm>
              <a:prstGeom prst="roundRect">
                <a:avLst/>
              </a:prstGeom>
              <a:solidFill>
                <a:srgbClr val="FF757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3" name="Скругленный прямоугольник 432"/>
              <p:cNvSpPr/>
              <p:nvPr/>
            </p:nvSpPr>
            <p:spPr>
              <a:xfrm>
                <a:off x="6215171" y="5429637"/>
                <a:ext cx="431000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4" name="Скругленный прямоугольник 433"/>
              <p:cNvSpPr/>
              <p:nvPr/>
            </p:nvSpPr>
            <p:spPr>
              <a:xfrm>
                <a:off x="6644467" y="5429637"/>
                <a:ext cx="432703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5" name="Скругленный прямоугольник 434"/>
              <p:cNvSpPr/>
              <p:nvPr/>
            </p:nvSpPr>
            <p:spPr>
              <a:xfrm>
                <a:off x="7073763" y="5429637"/>
                <a:ext cx="431000" cy="43119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13" name="Группа 123"/>
            <p:cNvGrpSpPr>
              <a:grpSpLocks/>
            </p:cNvGrpSpPr>
            <p:nvPr/>
          </p:nvGrpSpPr>
          <p:grpSpPr bwMode="auto">
            <a:xfrm rot="5400000">
              <a:off x="5029996" y="3669514"/>
              <a:ext cx="3387731" cy="427037"/>
              <a:chOff x="3857733" y="4786249"/>
              <a:chExt cx="3432413" cy="431820"/>
            </a:xfrm>
          </p:grpSpPr>
          <p:sp>
            <p:nvSpPr>
              <p:cNvPr id="421" name="Скругленный прямоугольник 420"/>
              <p:cNvSpPr/>
              <p:nvPr/>
            </p:nvSpPr>
            <p:spPr>
              <a:xfrm>
                <a:off x="3857991" y="4785898"/>
                <a:ext cx="430433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2" name="Скругленный прямоугольник 421"/>
              <p:cNvSpPr/>
              <p:nvPr/>
            </p:nvSpPr>
            <p:spPr>
              <a:xfrm>
                <a:off x="4286668" y="4785898"/>
                <a:ext cx="432190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23" name="Скругленный прямоугольник 422"/>
              <p:cNvSpPr/>
              <p:nvPr/>
            </p:nvSpPr>
            <p:spPr>
              <a:xfrm>
                <a:off x="4715344" y="4785898"/>
                <a:ext cx="430433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4" name="Скругленный прямоугольник 423"/>
              <p:cNvSpPr/>
              <p:nvPr/>
            </p:nvSpPr>
            <p:spPr>
              <a:xfrm>
                <a:off x="5145777" y="4785897"/>
                <a:ext cx="430434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5" name="Скругленный прямоугольник 424"/>
              <p:cNvSpPr/>
              <p:nvPr/>
            </p:nvSpPr>
            <p:spPr>
              <a:xfrm>
                <a:off x="5572698" y="4785898"/>
                <a:ext cx="430433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6" name="Скругленный прямоугольник 425"/>
              <p:cNvSpPr/>
              <p:nvPr/>
            </p:nvSpPr>
            <p:spPr>
              <a:xfrm>
                <a:off x="6003130" y="4785897"/>
                <a:ext cx="430434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7" name="Скругленный прямоугольник 426"/>
              <p:cNvSpPr/>
              <p:nvPr/>
            </p:nvSpPr>
            <p:spPr>
              <a:xfrm>
                <a:off x="6430051" y="4785898"/>
                <a:ext cx="432190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8" name="Скругленный прямоугольник 427"/>
              <p:cNvSpPr/>
              <p:nvPr/>
            </p:nvSpPr>
            <p:spPr>
              <a:xfrm>
                <a:off x="6860484" y="4785897"/>
                <a:ext cx="430434" cy="4314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14" name="Группа 135"/>
            <p:cNvGrpSpPr>
              <a:grpSpLocks/>
            </p:cNvGrpSpPr>
            <p:nvPr/>
          </p:nvGrpSpPr>
          <p:grpSpPr bwMode="auto">
            <a:xfrm>
              <a:off x="3114675" y="4727580"/>
              <a:ext cx="4246562" cy="427039"/>
              <a:chOff x="714458" y="5858167"/>
              <a:chExt cx="4289633" cy="431830"/>
            </a:xfrm>
          </p:grpSpPr>
          <p:sp>
            <p:nvSpPr>
              <p:cNvPr id="411" name="Скругленный прямоугольник 410"/>
              <p:cNvSpPr/>
              <p:nvPr/>
            </p:nvSpPr>
            <p:spPr>
              <a:xfrm>
                <a:off x="714521" y="5858590"/>
                <a:ext cx="430978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2" name="Скругленный прямоугольник 411"/>
              <p:cNvSpPr/>
              <p:nvPr/>
            </p:nvSpPr>
            <p:spPr>
              <a:xfrm>
                <a:off x="1142093" y="5858590"/>
                <a:ext cx="432681" cy="431351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3" name="Скругленный прямоугольник 412"/>
              <p:cNvSpPr/>
              <p:nvPr/>
            </p:nvSpPr>
            <p:spPr>
              <a:xfrm>
                <a:off x="1573070" y="5858590"/>
                <a:ext cx="430978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4" name="Скругленный прямоугольник 413"/>
              <p:cNvSpPr/>
              <p:nvPr/>
            </p:nvSpPr>
            <p:spPr>
              <a:xfrm>
                <a:off x="2000641" y="5858590"/>
                <a:ext cx="430977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5" name="Скругленный прямоугольник 414"/>
              <p:cNvSpPr/>
              <p:nvPr/>
            </p:nvSpPr>
            <p:spPr>
              <a:xfrm>
                <a:off x="2428211" y="5858590"/>
                <a:ext cx="430978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6" name="Скругленный прямоугольник 415"/>
              <p:cNvSpPr/>
              <p:nvPr/>
            </p:nvSpPr>
            <p:spPr>
              <a:xfrm>
                <a:off x="2859190" y="5858590"/>
                <a:ext cx="430977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7" name="Скругленный прямоугольник 416"/>
              <p:cNvSpPr/>
              <p:nvPr/>
            </p:nvSpPr>
            <p:spPr>
              <a:xfrm>
                <a:off x="3286760" y="5858590"/>
                <a:ext cx="430978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8" name="Скругленный прямоугольник 417"/>
              <p:cNvSpPr/>
              <p:nvPr/>
            </p:nvSpPr>
            <p:spPr>
              <a:xfrm>
                <a:off x="3714331" y="5858590"/>
                <a:ext cx="430977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9" name="Скругленный прямоугольник 418"/>
              <p:cNvSpPr/>
              <p:nvPr/>
            </p:nvSpPr>
            <p:spPr>
              <a:xfrm>
                <a:off x="4143606" y="5858590"/>
                <a:ext cx="432681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0" name="Скругленный прямоугольник 419"/>
              <p:cNvSpPr/>
              <p:nvPr/>
            </p:nvSpPr>
            <p:spPr>
              <a:xfrm>
                <a:off x="4572880" y="5858590"/>
                <a:ext cx="430977" cy="43135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15" name="Группа 152"/>
            <p:cNvGrpSpPr>
              <a:grpSpLocks/>
            </p:cNvGrpSpPr>
            <p:nvPr/>
          </p:nvGrpSpPr>
          <p:grpSpPr bwMode="auto">
            <a:xfrm rot="5400000">
              <a:off x="4389438" y="4303717"/>
              <a:ext cx="1273175" cy="428626"/>
              <a:chOff x="571694" y="5786451"/>
              <a:chExt cx="1289139" cy="431821"/>
            </a:xfrm>
          </p:grpSpPr>
          <p:sp>
            <p:nvSpPr>
              <p:cNvPr id="408" name="Скругленный прямоугольник 407"/>
              <p:cNvSpPr/>
              <p:nvPr/>
            </p:nvSpPr>
            <p:spPr>
              <a:xfrm>
                <a:off x="572062" y="5787238"/>
                <a:ext cx="431913" cy="4315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9" name="Скругленный прямоугольник 408"/>
              <p:cNvSpPr/>
              <p:nvPr/>
            </p:nvSpPr>
            <p:spPr>
              <a:xfrm>
                <a:off x="1000464" y="5787238"/>
                <a:ext cx="431913" cy="43153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0" name="Скругленный прямоугольник 409"/>
              <p:cNvSpPr/>
              <p:nvPr/>
            </p:nvSpPr>
            <p:spPr>
              <a:xfrm>
                <a:off x="1428866" y="5787238"/>
                <a:ext cx="431913" cy="43153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16" name="Группа 165"/>
            <p:cNvGrpSpPr>
              <a:grpSpLocks/>
            </p:cNvGrpSpPr>
            <p:nvPr/>
          </p:nvGrpSpPr>
          <p:grpSpPr bwMode="auto">
            <a:xfrm>
              <a:off x="5237163" y="495300"/>
              <a:ext cx="2124074" cy="427039"/>
              <a:chOff x="500233" y="5929337"/>
              <a:chExt cx="2146404" cy="431844"/>
            </a:xfrm>
          </p:grpSpPr>
          <p:sp>
            <p:nvSpPr>
              <p:cNvPr id="403" name="Скругленный прямоугольник 402"/>
              <p:cNvSpPr/>
              <p:nvPr/>
            </p:nvSpPr>
            <p:spPr>
              <a:xfrm>
                <a:off x="500949" y="5929337"/>
                <a:ext cx="431135" cy="43136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4" name="Скругленный прямоугольник 403"/>
              <p:cNvSpPr/>
              <p:nvPr/>
            </p:nvSpPr>
            <p:spPr>
              <a:xfrm>
                <a:off x="928676" y="5929337"/>
                <a:ext cx="431136" cy="43136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5" name="Скругленный прямоугольник 404"/>
              <p:cNvSpPr/>
              <p:nvPr/>
            </p:nvSpPr>
            <p:spPr>
              <a:xfrm>
                <a:off x="1356404" y="5929337"/>
                <a:ext cx="434543" cy="431365"/>
              </a:xfrm>
              <a:prstGeom prst="roundRect">
                <a:avLst/>
              </a:prstGeom>
              <a:solidFill>
                <a:srgbClr val="FF757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6" name="Скругленный прямоугольник 405"/>
              <p:cNvSpPr/>
              <p:nvPr/>
            </p:nvSpPr>
            <p:spPr>
              <a:xfrm>
                <a:off x="1787539" y="5929337"/>
                <a:ext cx="431136" cy="43136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7" name="Скругленный прямоугольник 406"/>
              <p:cNvSpPr/>
              <p:nvPr/>
            </p:nvSpPr>
            <p:spPr>
              <a:xfrm>
                <a:off x="2215267" y="5929337"/>
                <a:ext cx="431135" cy="427858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17" name="Группа 135"/>
            <p:cNvGrpSpPr>
              <a:grpSpLocks/>
            </p:cNvGrpSpPr>
            <p:nvPr/>
          </p:nvGrpSpPr>
          <p:grpSpPr bwMode="auto">
            <a:xfrm rot="5400000">
              <a:off x="6937370" y="2184407"/>
              <a:ext cx="427039" cy="2973389"/>
              <a:chOff x="1500225" y="3500453"/>
              <a:chExt cx="431810" cy="3003601"/>
            </a:xfrm>
          </p:grpSpPr>
          <p:sp>
            <p:nvSpPr>
              <p:cNvPr id="396" name="Скругленный прямоугольник 395"/>
              <p:cNvSpPr/>
              <p:nvPr/>
            </p:nvSpPr>
            <p:spPr bwMode="auto">
              <a:xfrm rot="5400000">
                <a:off x="1500661" y="3499403"/>
                <a:ext cx="430986" cy="43308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7" name="Скругленный прямоугольник 396"/>
              <p:cNvSpPr/>
              <p:nvPr/>
            </p:nvSpPr>
            <p:spPr bwMode="auto">
              <a:xfrm rot="5400000">
                <a:off x="1499809" y="3910799"/>
                <a:ext cx="432689" cy="43308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8" name="Скругленный прямоугольник 397"/>
              <p:cNvSpPr/>
              <p:nvPr/>
            </p:nvSpPr>
            <p:spPr bwMode="auto">
              <a:xfrm rot="5400000">
                <a:off x="1500661" y="4357967"/>
                <a:ext cx="430986" cy="43308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9" name="Скругленный прямоугольник 398"/>
              <p:cNvSpPr/>
              <p:nvPr/>
            </p:nvSpPr>
            <p:spPr bwMode="auto">
              <a:xfrm rot="5400000">
                <a:off x="1500661" y="4785546"/>
                <a:ext cx="430985" cy="43308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0" name="Скругленный прямоугольник 399"/>
              <p:cNvSpPr/>
              <p:nvPr/>
            </p:nvSpPr>
            <p:spPr bwMode="auto">
              <a:xfrm rot="5400000">
                <a:off x="1500661" y="5213125"/>
                <a:ext cx="430986" cy="433085"/>
              </a:xfrm>
              <a:prstGeom prst="roundRect">
                <a:avLst/>
              </a:prstGeom>
              <a:solidFill>
                <a:srgbClr val="FF757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1" name="Скругленный прямоугольник 400"/>
              <p:cNvSpPr/>
              <p:nvPr/>
            </p:nvSpPr>
            <p:spPr bwMode="auto">
              <a:xfrm rot="5400000">
                <a:off x="1499809" y="5624520"/>
                <a:ext cx="432689" cy="43308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2" name="Скругленный прямоугольник 401"/>
              <p:cNvSpPr/>
              <p:nvPr/>
            </p:nvSpPr>
            <p:spPr bwMode="auto">
              <a:xfrm rot="5400000">
                <a:off x="1500661" y="6071689"/>
                <a:ext cx="430986" cy="433085"/>
              </a:xfrm>
              <a:prstGeom prst="roundRect">
                <a:avLst/>
              </a:prstGeom>
              <a:solidFill>
                <a:srgbClr val="FF757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618" name="Группа 164"/>
            <p:cNvGrpSpPr>
              <a:grpSpLocks/>
            </p:cNvGrpSpPr>
            <p:nvPr/>
          </p:nvGrpSpPr>
          <p:grpSpPr bwMode="auto">
            <a:xfrm>
              <a:off x="571502" y="2214565"/>
              <a:ext cx="2071692" cy="400050"/>
              <a:chOff x="571472" y="2214554"/>
              <a:chExt cx="2071702" cy="400110"/>
            </a:xfrm>
          </p:grpSpPr>
          <p:sp>
            <p:nvSpPr>
              <p:cNvPr id="24714" name="TextBox 145"/>
              <p:cNvSpPr txBox="1">
                <a:spLocks noChangeArrowheads="1"/>
              </p:cNvSpPr>
              <p:nvPr/>
            </p:nvSpPr>
            <p:spPr bwMode="auto">
              <a:xfrm>
                <a:off x="571472" y="2214554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sz="2000" b="1"/>
              </a:p>
            </p:txBody>
          </p:sp>
          <p:sp>
            <p:nvSpPr>
              <p:cNvPr id="24715" name="TextBox 157"/>
              <p:cNvSpPr txBox="1">
                <a:spLocks noChangeArrowheads="1"/>
              </p:cNvSpPr>
              <p:nvPr/>
            </p:nvSpPr>
            <p:spPr bwMode="auto">
              <a:xfrm>
                <a:off x="1000100" y="2214554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sz="2000" b="1"/>
              </a:p>
            </p:txBody>
          </p:sp>
          <p:sp>
            <p:nvSpPr>
              <p:cNvPr id="24716" name="TextBox 158"/>
              <p:cNvSpPr txBox="1">
                <a:spLocks noChangeArrowheads="1"/>
              </p:cNvSpPr>
              <p:nvPr/>
            </p:nvSpPr>
            <p:spPr bwMode="auto">
              <a:xfrm>
                <a:off x="1428728" y="2214554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sz="2000" b="1"/>
              </a:p>
            </p:txBody>
          </p:sp>
          <p:sp>
            <p:nvSpPr>
              <p:cNvPr id="24717" name="TextBox 159"/>
              <p:cNvSpPr txBox="1">
                <a:spLocks noChangeArrowheads="1"/>
              </p:cNvSpPr>
              <p:nvPr/>
            </p:nvSpPr>
            <p:spPr bwMode="auto">
              <a:xfrm>
                <a:off x="1857356" y="2214554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sz="2000" b="1"/>
              </a:p>
            </p:txBody>
          </p:sp>
          <p:sp>
            <p:nvSpPr>
              <p:cNvPr id="24718" name="TextBox 161"/>
              <p:cNvSpPr txBox="1">
                <a:spLocks noChangeArrowheads="1"/>
              </p:cNvSpPr>
              <p:nvPr/>
            </p:nvSpPr>
            <p:spPr bwMode="auto">
              <a:xfrm>
                <a:off x="2285984" y="2214554"/>
                <a:ext cx="357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b="1"/>
              </a:p>
            </p:txBody>
          </p:sp>
        </p:grpSp>
        <p:grpSp>
          <p:nvGrpSpPr>
            <p:cNvPr id="24619" name="Группа 166"/>
            <p:cNvGrpSpPr>
              <a:grpSpLocks/>
            </p:cNvGrpSpPr>
            <p:nvPr/>
          </p:nvGrpSpPr>
          <p:grpSpPr bwMode="auto">
            <a:xfrm>
              <a:off x="5286384" y="500063"/>
              <a:ext cx="2000254" cy="400050"/>
              <a:chOff x="5286381" y="500042"/>
              <a:chExt cx="2000263" cy="400110"/>
            </a:xfrm>
          </p:grpSpPr>
          <p:sp>
            <p:nvSpPr>
              <p:cNvPr id="24709" name="TextBox 145"/>
              <p:cNvSpPr txBox="1">
                <a:spLocks noChangeArrowheads="1"/>
              </p:cNvSpPr>
              <p:nvPr/>
            </p:nvSpPr>
            <p:spPr bwMode="auto">
              <a:xfrm>
                <a:off x="5286381" y="500042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Б</a:t>
                </a:r>
              </a:p>
            </p:txBody>
          </p:sp>
          <p:sp>
            <p:nvSpPr>
              <p:cNvPr id="24710" name="TextBox 145"/>
              <p:cNvSpPr txBox="1">
                <a:spLocks noChangeArrowheads="1"/>
              </p:cNvSpPr>
              <p:nvPr/>
            </p:nvSpPr>
            <p:spPr bwMode="auto">
              <a:xfrm>
                <a:off x="5715011" y="500042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Е</a:t>
                </a:r>
              </a:p>
            </p:txBody>
          </p:sp>
          <p:sp>
            <p:nvSpPr>
              <p:cNvPr id="24711" name="TextBox 145"/>
              <p:cNvSpPr txBox="1">
                <a:spLocks noChangeArrowheads="1"/>
              </p:cNvSpPr>
              <p:nvPr/>
            </p:nvSpPr>
            <p:spPr bwMode="auto">
              <a:xfrm>
                <a:off x="6143642" y="500042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Л</a:t>
                </a:r>
              </a:p>
            </p:txBody>
          </p:sp>
          <p:sp>
            <p:nvSpPr>
              <p:cNvPr id="24712" name="TextBox 145"/>
              <p:cNvSpPr txBox="1">
                <a:spLocks noChangeArrowheads="1"/>
              </p:cNvSpPr>
              <p:nvPr/>
            </p:nvSpPr>
            <p:spPr bwMode="auto">
              <a:xfrm>
                <a:off x="6480207" y="500042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Ы</a:t>
                </a:r>
              </a:p>
            </p:txBody>
          </p:sp>
          <p:sp>
            <p:nvSpPr>
              <p:cNvPr id="24713" name="TextBox 145"/>
              <p:cNvSpPr txBox="1">
                <a:spLocks noChangeArrowheads="1"/>
              </p:cNvSpPr>
              <p:nvPr/>
            </p:nvSpPr>
            <p:spPr bwMode="auto">
              <a:xfrm>
                <a:off x="6929454" y="500042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Й</a:t>
                </a:r>
              </a:p>
            </p:txBody>
          </p:sp>
        </p:grpSp>
        <p:grpSp>
          <p:nvGrpSpPr>
            <p:cNvPr id="24620" name="Группа 169"/>
            <p:cNvGrpSpPr>
              <a:grpSpLocks/>
            </p:cNvGrpSpPr>
            <p:nvPr/>
          </p:nvGrpSpPr>
          <p:grpSpPr bwMode="auto">
            <a:xfrm>
              <a:off x="571501" y="1357314"/>
              <a:ext cx="2500315" cy="400050"/>
              <a:chOff x="571472" y="1357298"/>
              <a:chExt cx="2500328" cy="400050"/>
            </a:xfrm>
          </p:grpSpPr>
          <p:sp>
            <p:nvSpPr>
              <p:cNvPr id="24703" name="TextBox 145"/>
              <p:cNvSpPr txBox="1">
                <a:spLocks noChangeArrowheads="1"/>
              </p:cNvSpPr>
              <p:nvPr/>
            </p:nvSpPr>
            <p:spPr bwMode="auto">
              <a:xfrm>
                <a:off x="571472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П</a:t>
                </a:r>
              </a:p>
            </p:txBody>
          </p:sp>
          <p:sp>
            <p:nvSpPr>
              <p:cNvPr id="24704" name="TextBox 145"/>
              <p:cNvSpPr txBox="1">
                <a:spLocks noChangeArrowheads="1"/>
              </p:cNvSpPr>
              <p:nvPr/>
            </p:nvSpPr>
            <p:spPr bwMode="auto">
              <a:xfrm>
                <a:off x="1000100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</a:p>
            </p:txBody>
          </p:sp>
          <p:sp>
            <p:nvSpPr>
              <p:cNvPr id="24705" name="TextBox 145"/>
              <p:cNvSpPr txBox="1">
                <a:spLocks noChangeArrowheads="1"/>
              </p:cNvSpPr>
              <p:nvPr/>
            </p:nvSpPr>
            <p:spPr bwMode="auto">
              <a:xfrm>
                <a:off x="1428728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Р</a:t>
                </a:r>
              </a:p>
            </p:txBody>
          </p:sp>
          <p:sp>
            <p:nvSpPr>
              <p:cNvPr id="24706" name="TextBox 145"/>
              <p:cNvSpPr txBox="1">
                <a:spLocks noChangeArrowheads="1"/>
              </p:cNvSpPr>
              <p:nvPr/>
            </p:nvSpPr>
            <p:spPr bwMode="auto">
              <a:xfrm>
                <a:off x="1857356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Н</a:t>
                </a:r>
              </a:p>
            </p:txBody>
          </p:sp>
          <p:sp>
            <p:nvSpPr>
              <p:cNvPr id="24707" name="TextBox 145"/>
              <p:cNvSpPr txBox="1">
                <a:spLocks noChangeArrowheads="1"/>
              </p:cNvSpPr>
              <p:nvPr/>
            </p:nvSpPr>
            <p:spPr bwMode="auto">
              <a:xfrm>
                <a:off x="2285984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</a:p>
            </p:txBody>
          </p:sp>
          <p:sp>
            <p:nvSpPr>
              <p:cNvPr id="24708" name="TextBox 145"/>
              <p:cNvSpPr txBox="1">
                <a:spLocks noChangeArrowheads="1"/>
              </p:cNvSpPr>
              <p:nvPr/>
            </p:nvSpPr>
            <p:spPr bwMode="auto">
              <a:xfrm>
                <a:off x="2714612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Я</a:t>
                </a:r>
              </a:p>
            </p:txBody>
          </p:sp>
        </p:grpSp>
        <p:grpSp>
          <p:nvGrpSpPr>
            <p:cNvPr id="24621" name="Группа 176"/>
            <p:cNvGrpSpPr>
              <a:grpSpLocks/>
            </p:cNvGrpSpPr>
            <p:nvPr/>
          </p:nvGrpSpPr>
          <p:grpSpPr bwMode="auto">
            <a:xfrm>
              <a:off x="3571879" y="1357314"/>
              <a:ext cx="2500315" cy="400050"/>
              <a:chOff x="3571868" y="1357298"/>
              <a:chExt cx="2500328" cy="400050"/>
            </a:xfrm>
          </p:grpSpPr>
          <p:sp>
            <p:nvSpPr>
              <p:cNvPr id="24697" name="TextBox 145"/>
              <p:cNvSpPr txBox="1">
                <a:spLocks noChangeArrowheads="1"/>
              </p:cNvSpPr>
              <p:nvPr/>
            </p:nvSpPr>
            <p:spPr bwMode="auto">
              <a:xfrm>
                <a:off x="3571868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Ц</a:t>
                </a:r>
              </a:p>
            </p:txBody>
          </p:sp>
          <p:sp>
            <p:nvSpPr>
              <p:cNvPr id="24698" name="TextBox 145"/>
              <p:cNvSpPr txBox="1">
                <a:spLocks noChangeArrowheads="1"/>
              </p:cNvSpPr>
              <p:nvPr/>
            </p:nvSpPr>
            <p:spPr bwMode="auto">
              <a:xfrm>
                <a:off x="4000496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Е</a:t>
                </a:r>
              </a:p>
            </p:txBody>
          </p:sp>
          <p:sp>
            <p:nvSpPr>
              <p:cNvPr id="24699" name="TextBox 145"/>
              <p:cNvSpPr txBox="1">
                <a:spLocks noChangeArrowheads="1"/>
              </p:cNvSpPr>
              <p:nvPr/>
            </p:nvSpPr>
            <p:spPr bwMode="auto">
              <a:xfrm>
                <a:off x="4429124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З</a:t>
                </a:r>
              </a:p>
            </p:txBody>
          </p:sp>
          <p:sp>
            <p:nvSpPr>
              <p:cNvPr id="24700" name="TextBox 145"/>
              <p:cNvSpPr txBox="1">
                <a:spLocks noChangeArrowheads="1"/>
              </p:cNvSpPr>
              <p:nvPr/>
            </p:nvSpPr>
            <p:spPr bwMode="auto">
              <a:xfrm>
                <a:off x="4857752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У</a:t>
                </a:r>
              </a:p>
            </p:txBody>
          </p:sp>
          <p:sp>
            <p:nvSpPr>
              <p:cNvPr id="24701" name="TextBox 145"/>
              <p:cNvSpPr txBox="1">
                <a:spLocks noChangeArrowheads="1"/>
              </p:cNvSpPr>
              <p:nvPr/>
            </p:nvSpPr>
            <p:spPr bwMode="auto">
              <a:xfrm>
                <a:off x="5286380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Р</a:t>
                </a:r>
              </a:p>
            </p:txBody>
          </p:sp>
          <p:sp>
            <p:nvSpPr>
              <p:cNvPr id="24702" name="TextBox 145"/>
              <p:cNvSpPr txBox="1">
                <a:spLocks noChangeArrowheads="1"/>
              </p:cNvSpPr>
              <p:nvPr/>
            </p:nvSpPr>
            <p:spPr bwMode="auto">
              <a:xfrm>
                <a:off x="5715008" y="135729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</a:p>
            </p:txBody>
          </p:sp>
        </p:grpSp>
        <p:grpSp>
          <p:nvGrpSpPr>
            <p:cNvPr id="24622" name="Группа 186"/>
            <p:cNvGrpSpPr>
              <a:grpSpLocks/>
            </p:cNvGrpSpPr>
            <p:nvPr/>
          </p:nvGrpSpPr>
          <p:grpSpPr bwMode="auto">
            <a:xfrm>
              <a:off x="571501" y="2214565"/>
              <a:ext cx="2071689" cy="400050"/>
              <a:chOff x="571472" y="2214554"/>
              <a:chExt cx="2071700" cy="400110"/>
            </a:xfrm>
          </p:grpSpPr>
          <p:sp>
            <p:nvSpPr>
              <p:cNvPr id="24692" name="TextBox 145"/>
              <p:cNvSpPr txBox="1">
                <a:spLocks noChangeArrowheads="1"/>
              </p:cNvSpPr>
              <p:nvPr/>
            </p:nvSpPr>
            <p:spPr bwMode="auto">
              <a:xfrm>
                <a:off x="571472" y="2214554"/>
                <a:ext cx="357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С</a:t>
                </a:r>
              </a:p>
            </p:txBody>
          </p:sp>
          <p:sp>
            <p:nvSpPr>
              <p:cNvPr id="24693" name="TextBox 145"/>
              <p:cNvSpPr txBox="1">
                <a:spLocks noChangeArrowheads="1"/>
              </p:cNvSpPr>
              <p:nvPr/>
            </p:nvSpPr>
            <p:spPr bwMode="auto">
              <a:xfrm>
                <a:off x="1000100" y="2214554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Т</a:t>
                </a:r>
              </a:p>
            </p:txBody>
          </p:sp>
          <p:sp>
            <p:nvSpPr>
              <p:cNvPr id="24694" name="TextBox 145"/>
              <p:cNvSpPr txBox="1">
                <a:spLocks noChangeArrowheads="1"/>
              </p:cNvSpPr>
              <p:nvPr/>
            </p:nvSpPr>
            <p:spPr bwMode="auto">
              <a:xfrm>
                <a:off x="1428728" y="2214554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О</a:t>
                </a:r>
              </a:p>
            </p:txBody>
          </p:sp>
          <p:sp>
            <p:nvSpPr>
              <p:cNvPr id="24695" name="TextBox 145"/>
              <p:cNvSpPr txBox="1">
                <a:spLocks noChangeArrowheads="1"/>
              </p:cNvSpPr>
              <p:nvPr/>
            </p:nvSpPr>
            <p:spPr bwMode="auto">
              <a:xfrm>
                <a:off x="1857356" y="2214554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П</a:t>
                </a:r>
              </a:p>
            </p:txBody>
          </p:sp>
          <p:sp>
            <p:nvSpPr>
              <p:cNvPr id="24696" name="TextBox 145"/>
              <p:cNvSpPr txBox="1">
                <a:spLocks noChangeArrowheads="1"/>
              </p:cNvSpPr>
              <p:nvPr/>
            </p:nvSpPr>
            <p:spPr bwMode="auto">
              <a:xfrm>
                <a:off x="2285984" y="2214554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</a:p>
            </p:txBody>
          </p:sp>
        </p:grpSp>
        <p:grpSp>
          <p:nvGrpSpPr>
            <p:cNvPr id="24623" name="Группа 181"/>
            <p:cNvGrpSpPr>
              <a:grpSpLocks/>
            </p:cNvGrpSpPr>
            <p:nvPr/>
          </p:nvGrpSpPr>
          <p:grpSpPr bwMode="auto">
            <a:xfrm>
              <a:off x="4000503" y="2214565"/>
              <a:ext cx="2928939" cy="400050"/>
              <a:chOff x="4000496" y="2214554"/>
              <a:chExt cx="2928954" cy="400050"/>
            </a:xfrm>
          </p:grpSpPr>
          <p:sp>
            <p:nvSpPr>
              <p:cNvPr id="24685" name="TextBox 145"/>
              <p:cNvSpPr txBox="1">
                <a:spLocks noChangeArrowheads="1"/>
              </p:cNvSpPr>
              <p:nvPr/>
            </p:nvSpPr>
            <p:spPr bwMode="auto">
              <a:xfrm>
                <a:off x="4000496" y="221455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Р</a:t>
                </a:r>
              </a:p>
            </p:txBody>
          </p:sp>
          <p:sp>
            <p:nvSpPr>
              <p:cNvPr id="24686" name="TextBox 145"/>
              <p:cNvSpPr txBox="1">
                <a:spLocks noChangeArrowheads="1"/>
              </p:cNvSpPr>
              <p:nvPr/>
            </p:nvSpPr>
            <p:spPr bwMode="auto">
              <a:xfrm>
                <a:off x="4429124" y="221455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И</a:t>
                </a:r>
              </a:p>
            </p:txBody>
          </p:sp>
          <p:sp>
            <p:nvSpPr>
              <p:cNvPr id="24687" name="TextBox 145"/>
              <p:cNvSpPr txBox="1">
                <a:spLocks noChangeArrowheads="1"/>
              </p:cNvSpPr>
              <p:nvPr/>
            </p:nvSpPr>
            <p:spPr bwMode="auto">
              <a:xfrm>
                <a:off x="4857752" y="221455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Т</a:t>
                </a:r>
              </a:p>
            </p:txBody>
          </p:sp>
          <p:sp>
            <p:nvSpPr>
              <p:cNvPr id="24688" name="TextBox 145"/>
              <p:cNvSpPr txBox="1">
                <a:spLocks noChangeArrowheads="1"/>
              </p:cNvSpPr>
              <p:nvPr/>
            </p:nvSpPr>
            <p:spPr bwMode="auto">
              <a:xfrm>
                <a:off x="5286380" y="2214554"/>
                <a:ext cx="42862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М</a:t>
                </a:r>
              </a:p>
            </p:txBody>
          </p:sp>
          <p:sp>
            <p:nvSpPr>
              <p:cNvPr id="24689" name="TextBox 145"/>
              <p:cNvSpPr txBox="1">
                <a:spLocks noChangeArrowheads="1"/>
              </p:cNvSpPr>
              <p:nvPr/>
            </p:nvSpPr>
            <p:spPr bwMode="auto">
              <a:xfrm>
                <a:off x="5715008" y="221455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И</a:t>
                </a:r>
              </a:p>
            </p:txBody>
          </p:sp>
          <p:sp>
            <p:nvSpPr>
              <p:cNvPr id="24690" name="TextBox 145"/>
              <p:cNvSpPr txBox="1">
                <a:spLocks noChangeArrowheads="1"/>
              </p:cNvSpPr>
              <p:nvPr/>
            </p:nvSpPr>
            <p:spPr bwMode="auto">
              <a:xfrm>
                <a:off x="6143636" y="221455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К</a:t>
                </a:r>
              </a:p>
            </p:txBody>
          </p:sp>
          <p:sp>
            <p:nvSpPr>
              <p:cNvPr id="24691" name="TextBox 145"/>
              <p:cNvSpPr txBox="1">
                <a:spLocks noChangeArrowheads="1"/>
              </p:cNvSpPr>
              <p:nvPr/>
            </p:nvSpPr>
            <p:spPr bwMode="auto">
              <a:xfrm>
                <a:off x="6572264" y="221455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</a:p>
            </p:txBody>
          </p:sp>
        </p:grpSp>
        <p:grpSp>
          <p:nvGrpSpPr>
            <p:cNvPr id="24624" name="Группа 188"/>
            <p:cNvGrpSpPr>
              <a:grpSpLocks/>
            </p:cNvGrpSpPr>
            <p:nvPr/>
          </p:nvGrpSpPr>
          <p:grpSpPr bwMode="auto">
            <a:xfrm>
              <a:off x="1857376" y="3071817"/>
              <a:ext cx="2500313" cy="400050"/>
              <a:chOff x="1857356" y="3071810"/>
              <a:chExt cx="2500326" cy="400050"/>
            </a:xfrm>
          </p:grpSpPr>
          <p:sp>
            <p:nvSpPr>
              <p:cNvPr id="24679" name="TextBox 145"/>
              <p:cNvSpPr txBox="1">
                <a:spLocks noChangeArrowheads="1"/>
              </p:cNvSpPr>
              <p:nvPr/>
            </p:nvSpPr>
            <p:spPr bwMode="auto">
              <a:xfrm>
                <a:off x="1857356" y="3071810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Ц</a:t>
                </a:r>
              </a:p>
            </p:txBody>
          </p:sp>
          <p:sp>
            <p:nvSpPr>
              <p:cNvPr id="24680" name="TextBox 145"/>
              <p:cNvSpPr txBox="1">
                <a:spLocks noChangeArrowheads="1"/>
              </p:cNvSpPr>
              <p:nvPr/>
            </p:nvSpPr>
            <p:spPr bwMode="auto">
              <a:xfrm>
                <a:off x="2285984" y="3071810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Е</a:t>
                </a:r>
              </a:p>
            </p:txBody>
          </p:sp>
          <p:sp>
            <p:nvSpPr>
              <p:cNvPr id="24681" name="TextBox 145"/>
              <p:cNvSpPr txBox="1">
                <a:spLocks noChangeArrowheads="1"/>
              </p:cNvSpPr>
              <p:nvPr/>
            </p:nvSpPr>
            <p:spPr bwMode="auto">
              <a:xfrm>
                <a:off x="2714612" y="3071810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Н</a:t>
                </a:r>
              </a:p>
            </p:txBody>
          </p:sp>
          <p:sp>
            <p:nvSpPr>
              <p:cNvPr id="24682" name="TextBox 145"/>
              <p:cNvSpPr txBox="1">
                <a:spLocks noChangeArrowheads="1"/>
              </p:cNvSpPr>
              <p:nvPr/>
            </p:nvSpPr>
            <p:spPr bwMode="auto">
              <a:xfrm>
                <a:off x="3143240" y="3071810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Т</a:t>
                </a:r>
              </a:p>
            </p:txBody>
          </p:sp>
          <p:sp>
            <p:nvSpPr>
              <p:cNvPr id="24683" name="TextBox 145"/>
              <p:cNvSpPr txBox="1">
                <a:spLocks noChangeArrowheads="1"/>
              </p:cNvSpPr>
              <p:nvPr/>
            </p:nvSpPr>
            <p:spPr bwMode="auto">
              <a:xfrm>
                <a:off x="3571868" y="3071810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О</a:t>
                </a:r>
              </a:p>
            </p:txBody>
          </p:sp>
          <p:sp>
            <p:nvSpPr>
              <p:cNvPr id="24684" name="TextBox 145"/>
              <p:cNvSpPr txBox="1">
                <a:spLocks noChangeArrowheads="1"/>
              </p:cNvSpPr>
              <p:nvPr/>
            </p:nvSpPr>
            <p:spPr bwMode="auto">
              <a:xfrm>
                <a:off x="4000496" y="3071810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Н</a:t>
                </a:r>
              </a:p>
            </p:txBody>
          </p:sp>
        </p:grpSp>
        <p:grpSp>
          <p:nvGrpSpPr>
            <p:cNvPr id="24625" name="Группа 204"/>
            <p:cNvGrpSpPr>
              <a:grpSpLocks/>
            </p:cNvGrpSpPr>
            <p:nvPr/>
          </p:nvGrpSpPr>
          <p:grpSpPr bwMode="auto">
            <a:xfrm>
              <a:off x="5715002" y="3500441"/>
              <a:ext cx="2857501" cy="400050"/>
              <a:chOff x="5715008" y="3500438"/>
              <a:chExt cx="2857516" cy="400050"/>
            </a:xfrm>
          </p:grpSpPr>
          <p:sp>
            <p:nvSpPr>
              <p:cNvPr id="24672" name="TextBox 145"/>
              <p:cNvSpPr txBox="1">
                <a:spLocks noChangeArrowheads="1"/>
              </p:cNvSpPr>
              <p:nvPr/>
            </p:nvSpPr>
            <p:spPr bwMode="auto">
              <a:xfrm>
                <a:off x="5715008" y="3500438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С</a:t>
                </a:r>
              </a:p>
            </p:txBody>
          </p:sp>
          <p:sp>
            <p:nvSpPr>
              <p:cNvPr id="24673" name="TextBox 145"/>
              <p:cNvSpPr txBox="1">
                <a:spLocks noChangeArrowheads="1"/>
              </p:cNvSpPr>
              <p:nvPr/>
            </p:nvSpPr>
            <p:spPr bwMode="auto">
              <a:xfrm>
                <a:off x="6143636" y="3500438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П</a:t>
                </a:r>
              </a:p>
            </p:txBody>
          </p:sp>
          <p:sp>
            <p:nvSpPr>
              <p:cNvPr id="24674" name="TextBox 145"/>
              <p:cNvSpPr txBox="1">
                <a:spLocks noChangeArrowheads="1"/>
              </p:cNvSpPr>
              <p:nvPr/>
            </p:nvSpPr>
            <p:spPr bwMode="auto">
              <a:xfrm>
                <a:off x="6572264" y="3500438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О</a:t>
                </a:r>
              </a:p>
            </p:txBody>
          </p:sp>
          <p:sp>
            <p:nvSpPr>
              <p:cNvPr id="24675" name="TextBox 145"/>
              <p:cNvSpPr txBox="1">
                <a:spLocks noChangeArrowheads="1"/>
              </p:cNvSpPr>
              <p:nvPr/>
            </p:nvSpPr>
            <p:spPr bwMode="auto">
              <a:xfrm>
                <a:off x="7000892" y="3500438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Н</a:t>
                </a:r>
              </a:p>
            </p:txBody>
          </p:sp>
          <p:sp>
            <p:nvSpPr>
              <p:cNvPr id="24676" name="TextBox 145"/>
              <p:cNvSpPr txBox="1">
                <a:spLocks noChangeArrowheads="1"/>
              </p:cNvSpPr>
              <p:nvPr/>
            </p:nvSpPr>
            <p:spPr bwMode="auto">
              <a:xfrm>
                <a:off x="7429520" y="3500438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Д</a:t>
                </a:r>
              </a:p>
            </p:txBody>
          </p:sp>
          <p:sp>
            <p:nvSpPr>
              <p:cNvPr id="24677" name="TextBox 145"/>
              <p:cNvSpPr txBox="1">
                <a:spLocks noChangeArrowheads="1"/>
              </p:cNvSpPr>
              <p:nvPr/>
            </p:nvSpPr>
            <p:spPr bwMode="auto">
              <a:xfrm>
                <a:off x="7858148" y="3500438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Е</a:t>
                </a:r>
              </a:p>
            </p:txBody>
          </p:sp>
          <p:sp>
            <p:nvSpPr>
              <p:cNvPr id="24678" name="TextBox 145"/>
              <p:cNvSpPr txBox="1">
                <a:spLocks noChangeArrowheads="1"/>
              </p:cNvSpPr>
              <p:nvPr/>
            </p:nvSpPr>
            <p:spPr bwMode="auto">
              <a:xfrm>
                <a:off x="8215338" y="3500438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Й</a:t>
                </a:r>
              </a:p>
            </p:txBody>
          </p:sp>
        </p:grpSp>
        <p:grpSp>
          <p:nvGrpSpPr>
            <p:cNvPr id="24626" name="Группа 218"/>
            <p:cNvGrpSpPr>
              <a:grpSpLocks/>
            </p:cNvGrpSpPr>
            <p:nvPr/>
          </p:nvGrpSpPr>
          <p:grpSpPr bwMode="auto">
            <a:xfrm>
              <a:off x="2285997" y="3929067"/>
              <a:ext cx="1643061" cy="400050"/>
              <a:chOff x="2285984" y="3929066"/>
              <a:chExt cx="1643070" cy="400050"/>
            </a:xfrm>
          </p:grpSpPr>
          <p:sp>
            <p:nvSpPr>
              <p:cNvPr id="24668" name="TextBox 145"/>
              <p:cNvSpPr txBox="1">
                <a:spLocks noChangeArrowheads="1"/>
              </p:cNvSpPr>
              <p:nvPr/>
            </p:nvSpPr>
            <p:spPr bwMode="auto">
              <a:xfrm>
                <a:off x="2285984" y="3929066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Т</a:t>
                </a:r>
              </a:p>
            </p:txBody>
          </p:sp>
          <p:sp>
            <p:nvSpPr>
              <p:cNvPr id="24669" name="TextBox 145"/>
              <p:cNvSpPr txBox="1">
                <a:spLocks noChangeArrowheads="1"/>
              </p:cNvSpPr>
              <p:nvPr/>
            </p:nvSpPr>
            <p:spPr bwMode="auto">
              <a:xfrm>
                <a:off x="2714612" y="3929066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Р</a:t>
                </a:r>
              </a:p>
            </p:txBody>
          </p:sp>
          <p:sp>
            <p:nvSpPr>
              <p:cNvPr id="24670" name="TextBox 145"/>
              <p:cNvSpPr txBox="1">
                <a:spLocks noChangeArrowheads="1"/>
              </p:cNvSpPr>
              <p:nvPr/>
            </p:nvSpPr>
            <p:spPr bwMode="auto">
              <a:xfrm>
                <a:off x="3143240" y="3929066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О</a:t>
                </a:r>
              </a:p>
            </p:txBody>
          </p:sp>
          <p:sp>
            <p:nvSpPr>
              <p:cNvPr id="24671" name="TextBox 145"/>
              <p:cNvSpPr txBox="1">
                <a:spLocks noChangeArrowheads="1"/>
              </p:cNvSpPr>
              <p:nvPr/>
            </p:nvSpPr>
            <p:spPr bwMode="auto">
              <a:xfrm>
                <a:off x="3571868" y="3929066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П</a:t>
                </a:r>
              </a:p>
            </p:txBody>
          </p:sp>
        </p:grpSp>
        <p:grpSp>
          <p:nvGrpSpPr>
            <p:cNvPr id="24627" name="Группа 213"/>
            <p:cNvGrpSpPr>
              <a:grpSpLocks/>
            </p:cNvGrpSpPr>
            <p:nvPr/>
          </p:nvGrpSpPr>
          <p:grpSpPr bwMode="auto">
            <a:xfrm>
              <a:off x="3143253" y="4714879"/>
              <a:ext cx="4143379" cy="400050"/>
              <a:chOff x="3143240" y="4714884"/>
              <a:chExt cx="4143400" cy="400050"/>
            </a:xfrm>
          </p:grpSpPr>
          <p:sp>
            <p:nvSpPr>
              <p:cNvPr id="24658" name="TextBox 145"/>
              <p:cNvSpPr txBox="1">
                <a:spLocks noChangeArrowheads="1"/>
              </p:cNvSpPr>
              <p:nvPr/>
            </p:nvSpPr>
            <p:spPr bwMode="auto">
              <a:xfrm>
                <a:off x="3143240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</a:p>
            </p:txBody>
          </p:sp>
          <p:sp>
            <p:nvSpPr>
              <p:cNvPr id="24659" name="TextBox 145"/>
              <p:cNvSpPr txBox="1">
                <a:spLocks noChangeArrowheads="1"/>
              </p:cNvSpPr>
              <p:nvPr/>
            </p:nvSpPr>
            <p:spPr bwMode="auto">
              <a:xfrm>
                <a:off x="3571868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М</a:t>
                </a:r>
              </a:p>
            </p:txBody>
          </p:sp>
          <p:sp>
            <p:nvSpPr>
              <p:cNvPr id="24660" name="TextBox 145"/>
              <p:cNvSpPr txBox="1">
                <a:spLocks noChangeArrowheads="1"/>
              </p:cNvSpPr>
              <p:nvPr/>
            </p:nvSpPr>
            <p:spPr bwMode="auto">
              <a:xfrm>
                <a:off x="4000496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Ф</a:t>
                </a:r>
              </a:p>
            </p:txBody>
          </p:sp>
          <p:sp>
            <p:nvSpPr>
              <p:cNvPr id="24661" name="TextBox 145"/>
              <p:cNvSpPr txBox="1">
                <a:spLocks noChangeArrowheads="1"/>
              </p:cNvSpPr>
              <p:nvPr/>
            </p:nvSpPr>
            <p:spPr bwMode="auto">
              <a:xfrm>
                <a:off x="4429124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И</a:t>
                </a:r>
              </a:p>
            </p:txBody>
          </p:sp>
          <p:sp>
            <p:nvSpPr>
              <p:cNvPr id="24662" name="TextBox 145"/>
              <p:cNvSpPr txBox="1">
                <a:spLocks noChangeArrowheads="1"/>
              </p:cNvSpPr>
              <p:nvPr/>
            </p:nvSpPr>
            <p:spPr bwMode="auto">
              <a:xfrm>
                <a:off x="4857752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Б</a:t>
                </a:r>
              </a:p>
            </p:txBody>
          </p:sp>
          <p:sp>
            <p:nvSpPr>
              <p:cNvPr id="24663" name="TextBox 145"/>
              <p:cNvSpPr txBox="1">
                <a:spLocks noChangeArrowheads="1"/>
              </p:cNvSpPr>
              <p:nvPr/>
            </p:nvSpPr>
            <p:spPr bwMode="auto">
              <a:xfrm>
                <a:off x="5286380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Р</a:t>
                </a:r>
              </a:p>
            </p:txBody>
          </p:sp>
          <p:sp>
            <p:nvSpPr>
              <p:cNvPr id="24664" name="TextBox 145"/>
              <p:cNvSpPr txBox="1">
                <a:spLocks noChangeArrowheads="1"/>
              </p:cNvSpPr>
              <p:nvPr/>
            </p:nvSpPr>
            <p:spPr bwMode="auto">
              <a:xfrm>
                <a:off x="5715008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</a:p>
            </p:txBody>
          </p:sp>
          <p:sp>
            <p:nvSpPr>
              <p:cNvPr id="24665" name="TextBox 145"/>
              <p:cNvSpPr txBox="1">
                <a:spLocks noChangeArrowheads="1"/>
              </p:cNvSpPr>
              <p:nvPr/>
            </p:nvSpPr>
            <p:spPr bwMode="auto">
              <a:xfrm>
                <a:off x="6143636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Х</a:t>
                </a:r>
              </a:p>
            </p:txBody>
          </p:sp>
          <p:sp>
            <p:nvSpPr>
              <p:cNvPr id="24666" name="TextBox 145"/>
              <p:cNvSpPr txBox="1">
                <a:spLocks noChangeArrowheads="1"/>
              </p:cNvSpPr>
              <p:nvPr/>
            </p:nvSpPr>
            <p:spPr bwMode="auto">
              <a:xfrm>
                <a:off x="6572264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И</a:t>
                </a:r>
              </a:p>
            </p:txBody>
          </p:sp>
          <p:sp>
            <p:nvSpPr>
              <p:cNvPr id="24667" name="TextBox 145"/>
              <p:cNvSpPr txBox="1">
                <a:spLocks noChangeArrowheads="1"/>
              </p:cNvSpPr>
              <p:nvPr/>
            </p:nvSpPr>
            <p:spPr bwMode="auto">
              <a:xfrm>
                <a:off x="6929454" y="4714884"/>
                <a:ext cx="357186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/>
                  <a:t>Й</a:t>
                </a:r>
              </a:p>
            </p:txBody>
          </p:sp>
        </p:grpSp>
        <p:sp>
          <p:nvSpPr>
            <p:cNvPr id="24628" name="TextBox 145"/>
            <p:cNvSpPr txBox="1">
              <a:spLocks noChangeArrowheads="1"/>
            </p:cNvSpPr>
            <p:nvPr/>
          </p:nvSpPr>
          <p:spPr bwMode="auto">
            <a:xfrm>
              <a:off x="5286375" y="928689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24629" name="TextBox 145"/>
            <p:cNvSpPr txBox="1">
              <a:spLocks noChangeArrowheads="1"/>
            </p:cNvSpPr>
            <p:nvPr/>
          </p:nvSpPr>
          <p:spPr bwMode="auto">
            <a:xfrm>
              <a:off x="5286375" y="1785940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4630" name="TextBox 145"/>
            <p:cNvSpPr txBox="1">
              <a:spLocks noChangeArrowheads="1"/>
            </p:cNvSpPr>
            <p:nvPr/>
          </p:nvSpPr>
          <p:spPr bwMode="auto">
            <a:xfrm>
              <a:off x="5286375" y="2643191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4631" name="TextBox 145"/>
            <p:cNvSpPr txBox="1">
              <a:spLocks noChangeArrowheads="1"/>
            </p:cNvSpPr>
            <p:nvPr/>
          </p:nvSpPr>
          <p:spPr bwMode="auto">
            <a:xfrm>
              <a:off x="1000126" y="928689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Д</a:t>
              </a:r>
            </a:p>
          </p:txBody>
        </p:sp>
        <p:sp>
          <p:nvSpPr>
            <p:cNvPr id="24632" name="TextBox 145"/>
            <p:cNvSpPr txBox="1">
              <a:spLocks noChangeArrowheads="1"/>
            </p:cNvSpPr>
            <p:nvPr/>
          </p:nvSpPr>
          <p:spPr bwMode="auto">
            <a:xfrm>
              <a:off x="1000126" y="1785940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24633" name="TextBox 145"/>
            <p:cNvSpPr txBox="1">
              <a:spLocks noChangeArrowheads="1"/>
            </p:cNvSpPr>
            <p:nvPr/>
          </p:nvSpPr>
          <p:spPr bwMode="auto">
            <a:xfrm>
              <a:off x="1000126" y="2643191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4634" name="TextBox 145"/>
            <p:cNvSpPr txBox="1">
              <a:spLocks noChangeArrowheads="1"/>
            </p:cNvSpPr>
            <p:nvPr/>
          </p:nvSpPr>
          <p:spPr bwMode="auto">
            <a:xfrm>
              <a:off x="1000126" y="3071817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24635" name="TextBox 145"/>
            <p:cNvSpPr txBox="1">
              <a:spLocks noChangeArrowheads="1"/>
            </p:cNvSpPr>
            <p:nvPr/>
          </p:nvSpPr>
          <p:spPr bwMode="auto">
            <a:xfrm>
              <a:off x="1000126" y="3500441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Ь</a:t>
              </a:r>
            </a:p>
          </p:txBody>
        </p:sp>
        <p:sp>
          <p:nvSpPr>
            <p:cNvPr id="24636" name="TextBox 145"/>
            <p:cNvSpPr txBox="1">
              <a:spLocks noChangeArrowheads="1"/>
            </p:cNvSpPr>
            <p:nvPr/>
          </p:nvSpPr>
          <p:spPr bwMode="auto">
            <a:xfrm>
              <a:off x="2286000" y="1785940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24637" name="TextBox 145"/>
            <p:cNvSpPr txBox="1">
              <a:spLocks noChangeArrowheads="1"/>
            </p:cNvSpPr>
            <p:nvPr/>
          </p:nvSpPr>
          <p:spPr bwMode="auto">
            <a:xfrm>
              <a:off x="2286000" y="2643191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24638" name="TextBox 145"/>
            <p:cNvSpPr txBox="1">
              <a:spLocks noChangeArrowheads="1"/>
            </p:cNvSpPr>
            <p:nvPr/>
          </p:nvSpPr>
          <p:spPr bwMode="auto">
            <a:xfrm>
              <a:off x="2285999" y="3500441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4639" name="TextBox 145"/>
            <p:cNvSpPr txBox="1">
              <a:spLocks noChangeArrowheads="1"/>
            </p:cNvSpPr>
            <p:nvPr/>
          </p:nvSpPr>
          <p:spPr bwMode="auto">
            <a:xfrm>
              <a:off x="4000500" y="928689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4640" name="TextBox 145"/>
            <p:cNvSpPr txBox="1">
              <a:spLocks noChangeArrowheads="1"/>
            </p:cNvSpPr>
            <p:nvPr/>
          </p:nvSpPr>
          <p:spPr bwMode="auto">
            <a:xfrm>
              <a:off x="4000500" y="1785941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24641" name="TextBox 145"/>
            <p:cNvSpPr txBox="1">
              <a:spLocks noChangeArrowheads="1"/>
            </p:cNvSpPr>
            <p:nvPr/>
          </p:nvSpPr>
          <p:spPr bwMode="auto">
            <a:xfrm>
              <a:off x="4000500" y="2643191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24642" name="TextBox 145"/>
            <p:cNvSpPr txBox="1">
              <a:spLocks noChangeArrowheads="1"/>
            </p:cNvSpPr>
            <p:nvPr/>
          </p:nvSpPr>
          <p:spPr bwMode="auto">
            <a:xfrm>
              <a:off x="3143249" y="2643191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4643" name="TextBox 145"/>
            <p:cNvSpPr txBox="1">
              <a:spLocks noChangeArrowheads="1"/>
            </p:cNvSpPr>
            <p:nvPr/>
          </p:nvSpPr>
          <p:spPr bwMode="auto">
            <a:xfrm>
              <a:off x="3143249" y="35004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4644" name="TextBox 145"/>
            <p:cNvSpPr txBox="1">
              <a:spLocks noChangeArrowheads="1"/>
            </p:cNvSpPr>
            <p:nvPr/>
          </p:nvSpPr>
          <p:spPr bwMode="auto">
            <a:xfrm>
              <a:off x="3143250" y="4357693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Ф</a:t>
              </a:r>
            </a:p>
          </p:txBody>
        </p:sp>
        <p:sp>
          <p:nvSpPr>
            <p:cNvPr id="24645" name="TextBox 145"/>
            <p:cNvSpPr txBox="1">
              <a:spLocks noChangeArrowheads="1"/>
            </p:cNvSpPr>
            <p:nvPr/>
          </p:nvSpPr>
          <p:spPr bwMode="auto">
            <a:xfrm>
              <a:off x="4857752" y="3857633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  <p:sp>
          <p:nvSpPr>
            <p:cNvPr id="24646" name="TextBox 145"/>
            <p:cNvSpPr txBox="1">
              <a:spLocks noChangeArrowheads="1"/>
            </p:cNvSpPr>
            <p:nvPr/>
          </p:nvSpPr>
          <p:spPr bwMode="auto">
            <a:xfrm>
              <a:off x="4857752" y="4286261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М</a:t>
              </a:r>
            </a:p>
          </p:txBody>
        </p:sp>
        <p:sp>
          <p:nvSpPr>
            <p:cNvPr id="24647" name="TextBox 145"/>
            <p:cNvSpPr txBox="1">
              <a:spLocks noChangeArrowheads="1"/>
            </p:cNvSpPr>
            <p:nvPr/>
          </p:nvSpPr>
          <p:spPr bwMode="auto">
            <a:xfrm>
              <a:off x="6572263" y="2643186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К</a:t>
              </a:r>
            </a:p>
          </p:txBody>
        </p:sp>
        <p:sp>
          <p:nvSpPr>
            <p:cNvPr id="24648" name="TextBox 145"/>
            <p:cNvSpPr txBox="1">
              <a:spLocks noChangeArrowheads="1"/>
            </p:cNvSpPr>
            <p:nvPr/>
          </p:nvSpPr>
          <p:spPr bwMode="auto">
            <a:xfrm>
              <a:off x="6572263" y="3071814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4649" name="TextBox 145"/>
            <p:cNvSpPr txBox="1">
              <a:spLocks noChangeArrowheads="1"/>
            </p:cNvSpPr>
            <p:nvPr/>
          </p:nvSpPr>
          <p:spPr bwMode="auto">
            <a:xfrm>
              <a:off x="6572263" y="392907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24650" name="TextBox 145"/>
            <p:cNvSpPr txBox="1">
              <a:spLocks noChangeArrowheads="1"/>
            </p:cNvSpPr>
            <p:nvPr/>
          </p:nvSpPr>
          <p:spPr bwMode="auto">
            <a:xfrm>
              <a:off x="6572263" y="435770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24651" name="TextBox 145"/>
            <p:cNvSpPr txBox="1">
              <a:spLocks noChangeArrowheads="1"/>
            </p:cNvSpPr>
            <p:nvPr/>
          </p:nvSpPr>
          <p:spPr bwMode="auto">
            <a:xfrm>
              <a:off x="6572264" y="5143518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Х</a:t>
              </a:r>
            </a:p>
          </p:txBody>
        </p:sp>
        <p:sp>
          <p:nvSpPr>
            <p:cNvPr id="24652" name="TextBox 145"/>
            <p:cNvSpPr txBox="1">
              <a:spLocks noChangeArrowheads="1"/>
            </p:cNvSpPr>
            <p:nvPr/>
          </p:nvSpPr>
          <p:spPr bwMode="auto">
            <a:xfrm>
              <a:off x="7858148" y="3071813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В</a:t>
              </a:r>
            </a:p>
          </p:txBody>
        </p:sp>
        <p:sp>
          <p:nvSpPr>
            <p:cNvPr id="24653" name="TextBox 145"/>
            <p:cNvSpPr txBox="1">
              <a:spLocks noChangeArrowheads="1"/>
            </p:cNvSpPr>
            <p:nvPr/>
          </p:nvSpPr>
          <p:spPr bwMode="auto">
            <a:xfrm>
              <a:off x="7858148" y="3857633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24654" name="TextBox 145"/>
            <p:cNvSpPr txBox="1">
              <a:spLocks noChangeArrowheads="1"/>
            </p:cNvSpPr>
            <p:nvPr/>
          </p:nvSpPr>
          <p:spPr bwMode="auto">
            <a:xfrm>
              <a:off x="7858148" y="4286262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24655" name="TextBox 145"/>
            <p:cNvSpPr txBox="1">
              <a:spLocks noChangeArrowheads="1"/>
            </p:cNvSpPr>
            <p:nvPr/>
          </p:nvSpPr>
          <p:spPr bwMode="auto">
            <a:xfrm>
              <a:off x="7858148" y="4714891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И</a:t>
              </a:r>
            </a:p>
          </p:txBody>
        </p:sp>
        <p:sp>
          <p:nvSpPr>
            <p:cNvPr id="24656" name="TextBox 145"/>
            <p:cNvSpPr txBox="1">
              <a:spLocks noChangeArrowheads="1"/>
            </p:cNvSpPr>
            <p:nvPr/>
          </p:nvSpPr>
          <p:spPr bwMode="auto">
            <a:xfrm>
              <a:off x="7858148" y="5143517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24657" name="TextBox 145"/>
            <p:cNvSpPr txBox="1">
              <a:spLocks noChangeArrowheads="1"/>
            </p:cNvSpPr>
            <p:nvPr/>
          </p:nvSpPr>
          <p:spPr bwMode="auto">
            <a:xfrm>
              <a:off x="7858148" y="5572140"/>
              <a:ext cx="35718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</p:childTnLst>
        </p:cTn>
      </p:par>
    </p:tnLst>
    <p:bldLst>
      <p:bldP spid="295" grpId="0"/>
      <p:bldP spid="296" grpId="0"/>
      <p:bldP spid="297" grpId="0"/>
      <p:bldP spid="298" grpId="0"/>
      <p:bldP spid="299" grpId="0"/>
      <p:bldP spid="300" grpId="0"/>
      <p:bldP spid="301" grpId="0"/>
      <p:bldP spid="302" grpId="0"/>
      <p:bldP spid="3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5-25\Desktop\3_XIV_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3713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 descr="C:\Users\5-25\Desktop\d6a219b2e3c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0"/>
            <a:ext cx="5357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1"/>
          <p:cNvSpPr txBox="1">
            <a:spLocks noChangeArrowheads="1"/>
          </p:cNvSpPr>
          <p:nvPr/>
        </p:nvSpPr>
        <p:spPr bwMode="auto">
          <a:xfrm>
            <a:off x="4572000" y="571500"/>
            <a:ext cx="435768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/>
              <a:t>   </a:t>
            </a:r>
            <a:r>
              <a:rPr lang="ru-RU" sz="2000" b="1"/>
              <a:t>М.В. Ломоносов довёл до конца начатую                                        В.К. Тредиаковским реформу русского стихосложения. </a:t>
            </a:r>
          </a:p>
          <a:p>
            <a:pPr algn="ctr"/>
            <a:r>
              <a:rPr lang="ru-RU" sz="2000" b="1"/>
              <a:t>До Ломоносова в Русской поэзии господствовало силлабическое стихосложение: в каждой строке было определённое количество слов, место ударений строго не регламентировалось. Ломоносов </a:t>
            </a:r>
            <a:r>
              <a:rPr lang="ru-RU" sz="2000" b="1" u="sng"/>
              <a:t>утвердил силлабо-тоническое стихосложение</a:t>
            </a:r>
            <a:r>
              <a:rPr lang="ru-RU" sz="2000" b="1"/>
              <a:t>, в котором в определённых системах чередуются ударные и безударные слоги.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4714875" y="0"/>
            <a:ext cx="44291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26627" name="Picture 2" descr="C:\Users\5-25\Desktop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4714875" y="285750"/>
            <a:ext cx="428625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latin typeface="Monotype Corsiva" pitchFamily="66" charset="0"/>
              </a:rPr>
              <a:t>«Любой человек так или иначе понимает, что для действительного восприятия серьёзной музыки нужна определённая подготовка, что для этого необходимо как-то овладеть самим «языком» музыки. Но в то же время большинство людей полагает, что для восприятия поэзии никакой подготовки не требуется – достаточно просто уметь читать… Подобное представление ошибочно…». (В.В. Кожинов)</a:t>
            </a:r>
            <a:endParaRPr lang="ru-RU" sz="2600" b="1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2786063"/>
            <a:ext cx="4108450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 ли </a:t>
            </a:r>
          </a:p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исследователь?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143240" y="0"/>
            <a:ext cx="3214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Cambria" pitchFamily="18" charset="0"/>
              </a:rPr>
              <a:t>Список </a:t>
            </a:r>
            <a:r>
              <a:rPr lang="ru-RU" sz="2400" b="1" u="sng" dirty="0" smtClean="0">
                <a:latin typeface="Cambria" pitchFamily="18" charset="0"/>
              </a:rPr>
              <a:t>источников</a:t>
            </a:r>
            <a:endParaRPr lang="ru-RU" sz="2400" b="1" u="sng" dirty="0">
              <a:latin typeface="Cambria" pitchFamily="18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14313" y="714375"/>
            <a:ext cx="8786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  <a:defRPr/>
            </a:pPr>
            <a:endParaRPr lang="ru-RU" sz="2400" dirty="0"/>
          </a:p>
          <a:p>
            <a:pPr marL="457200" indent="-457200" eaLnBrk="0" hangingPunct="0">
              <a:defRPr/>
            </a:pPr>
            <a:endParaRPr lang="ru-RU" sz="2400" dirty="0"/>
          </a:p>
          <a:p>
            <a:pPr marL="457200" indent="-457200" eaLnBrk="0" hangingPunct="0">
              <a:buFontTx/>
              <a:buAutoNum type="arabicPeriod"/>
              <a:defRPr/>
            </a:pPr>
            <a:endParaRPr lang="ru-RU" sz="2400" dirty="0"/>
          </a:p>
          <a:p>
            <a:pPr marL="457200" indent="-457200" eaLnBrk="0" hangingPunct="0">
              <a:buFontTx/>
              <a:buAutoNum type="arabicPeriod"/>
              <a:defRPr/>
            </a:pPr>
            <a:endParaRPr lang="ru-RU" sz="2400" dirty="0"/>
          </a:p>
          <a:p>
            <a:pPr marL="457200" indent="-457200" eaLnBrk="0" hangingPunct="0">
              <a:buFontTx/>
              <a:buAutoNum type="arabicPeriod"/>
              <a:defRPr/>
            </a:pPr>
            <a:endParaRPr lang="ru-RU" sz="2400" dirty="0"/>
          </a:p>
          <a:p>
            <a:pPr marL="457200" indent="-457200" eaLnBrk="0" hangingPunct="0">
              <a:buFontTx/>
              <a:buAutoNum type="arabicPeriod"/>
              <a:defRPr/>
            </a:pPr>
            <a:endParaRPr lang="ru-RU" sz="2400" dirty="0"/>
          </a:p>
          <a:p>
            <a:pPr eaLnBrk="0" hangingPunct="0">
              <a:defRPr/>
            </a:pPr>
            <a:endParaRPr lang="ru-RU" sz="2400" dirty="0"/>
          </a:p>
          <a:p>
            <a:pPr eaLnBrk="0" hangingPunct="0">
              <a:defRPr/>
            </a:pPr>
            <a:r>
              <a:rPr lang="ru-RU" sz="2400" dirty="0"/>
              <a:t> </a:t>
            </a:r>
          </a:p>
          <a:p>
            <a:pPr algn="ctr" eaLnBrk="0" hangingPunct="0">
              <a:defRPr/>
            </a:pPr>
            <a:endParaRPr lang="ru-RU" sz="2400" b="1" dirty="0">
              <a:latin typeface="Cambria" pitchFamily="18" charset="0"/>
            </a:endParaRPr>
          </a:p>
          <a:p>
            <a:pPr algn="ctr" eaLnBrk="0" hangingPunct="0">
              <a:defRPr/>
            </a:pPr>
            <a:endParaRPr lang="ru-RU" sz="2400" b="1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14282" y="571480"/>
            <a:ext cx="871540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Гаврилова Е. Б. Урок литературы: «Петр Великий» нашей литературы» [Текст] / Е. Б. Гаврилова. – Режим доступа: http://festival.1september.ru/articles/571459/, свободный. – Заглавие с экрана. – Яз. рус.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 err="1"/>
              <a:t>Дорожкина</a:t>
            </a:r>
            <a:r>
              <a:rPr lang="ru-RU" sz="1600" dirty="0"/>
              <a:t> В. Т. Основы стихосложения – школьникам на уроках и во внеклассной работе [Текст] / В. Т. </a:t>
            </a:r>
            <a:r>
              <a:rPr lang="ru-RU" sz="1600" dirty="0" err="1"/>
              <a:t>Дорожкина</a:t>
            </a:r>
            <a:r>
              <a:rPr lang="ru-RU" sz="1600" dirty="0"/>
              <a:t>. – М. : АРКТИ, 2006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Квятковский А. П. Поэтический словарь [Текст] / А.П. Квятковский. – Режим доступа: http://feb-web.ru/feb/kps/kps-abc/kps/kps-2451.htm, свободный. – Заглавие с экрана. – Яз. рус</a:t>
            </a:r>
            <a:r>
              <a:rPr lang="ru-RU" sz="1600" dirty="0" smtClean="0"/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 smtClean="0"/>
              <a:t>Краткая литературная энциклопедия / Гл. ред. А. А. Сурков. [Текст] / Режим доступа: http://feb-web.ru/feb/kle/Kle-abc/ke8/ke8-3812.htm, свободный. – Заглавие с экрана. – Яз. рус.</a:t>
            </a:r>
            <a:endParaRPr lang="ru-RU" sz="16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Литературная энциклопедия: В 11 т. [Текст] / Режим доступа: http://feb-web.ru/feb/litenc/encyclop/leb/leb-0911.htm, свободный. – Заглавие с экрана. – Яз. рус.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Мещерякова М. И. Литература в таблицах и схемах. Теория. История. Словарь [Текст] / М. И. Мещерякова. – М. : Айрис-Пресс, </a:t>
            </a:r>
            <a:r>
              <a:rPr lang="ru-RU" sz="1600" dirty="0" smtClean="0"/>
              <a:t>2003.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 err="1" smtClean="0"/>
              <a:t>Пигарев</a:t>
            </a:r>
            <a:r>
              <a:rPr lang="ru-RU" sz="1600" dirty="0" smtClean="0"/>
              <a:t> К. В. Жизнь и творчество Тютчева [Текст] / Режим доступа: http://feb-web.ru/feb/tyutchev/critics/pig/pig-001-.htm, свободный. – Заглавие с экрана. – Яз. рус.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 smtClean="0"/>
              <a:t>Словарь </a:t>
            </a:r>
            <a:r>
              <a:rPr lang="ru-RU" sz="1600" dirty="0"/>
              <a:t>литературоведческих терминов [Текст] / Режим доступа: http://slovar.lib.ru/dict.htm, свободный. – Заглавие с экрана. – Яз. рус.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Справочник по стихосложению [Текст] / Режим доступа: http://rifma.com.ru/AZ-0.htm, свободный. – Заглавие с экрана. – Яз. рус</a:t>
            </a:r>
            <a:r>
              <a:rPr lang="ru-RU" sz="1600" dirty="0" smtClean="0"/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 smtClean="0"/>
              <a:t>Стихосложение [Текст] / Режим доступа: </a:t>
            </a:r>
            <a:r>
              <a:rPr lang="en-US" sz="1600" dirty="0" smtClean="0"/>
              <a:t>http://stikhoplet.narod.ru/pr.html</a:t>
            </a:r>
            <a:r>
              <a:rPr lang="ru-RU" sz="1600" dirty="0" smtClean="0"/>
              <a:t>, свободный. – Заглавие с экрана. – Яз. рус.</a:t>
            </a:r>
            <a:endParaRPr lang="ru-RU" sz="16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Труды Ломоносова в области языка и литературы [Текст] / Режим доступа: http://lomonosovsvd.narod.ru/literatura.htm, свободный. – Заглавие с экрана. – Яз. рус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571625" y="214313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u="sng" dirty="0">
                <a:latin typeface="Cambria" pitchFamily="18" charset="0"/>
              </a:rPr>
              <a:t>Список источников иллюстраций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85750" y="1000125"/>
            <a:ext cx="8572500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/>
              <a:t>http://ckr-tiei.futuretoday.ru/images/uploads/companies/msfu/svoe_slovo.jpg – книга, перо;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/>
              <a:t>http://stat18.privet.ru/lr/0a2d1e414db6355514be88271289b13a – книга, листы, чашка;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/>
              <a:t>http://azblok.net/uploads/posts/2010-08/1281959240_1966.jpg – раскрытая книга, рука;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/>
              <a:t>http://img-fotki.yandex.ru/get/3211/a-m-a-d-e-y-a.1/0_5109_498d30a5_XL – книга, природа;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/>
              <a:t>http://www.stihi.ru/photos/stihoanalys.jpg – фон кроссворда;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/>
              <a:t>http://img-2005-07.photosight.ru/09/938719.jpg – листок, перо на чёрном фоне;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/>
              <a:t>http://www.bath.k12.va.us/WebPics/NewtonsApple.png – заливка выноски;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/>
              <a:t>http://www.kunstkamera.ru/images/floor/3_XIV_01b.jpg – М.В. Ломоносов;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/>
              <a:t>http://s50.radikal.ru/i128/1012/62/d6a219b2e3c1.png – свеча, свиток</a:t>
            </a:r>
            <a:r>
              <a:rPr lang="ru-RU" sz="1900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900" dirty="0" smtClean="0"/>
              <a:t>http://www.superstyle.ru/pic/art_pics/0_91_9106_1180530187.jpg – стопка книг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ru-RU" sz="1900" dirty="0"/>
          </a:p>
          <a:p>
            <a:pPr marL="342900" indent="-342900">
              <a:defRPr/>
            </a:pPr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Users\5-25\Desktop\разные картинки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500313"/>
            <a:ext cx="4214812" cy="2571750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Каковы особенности лирики?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1" name="Содержимое 2"/>
          <p:cNvSpPr>
            <a:spLocks noGrp="1"/>
          </p:cNvSpPr>
          <p:nvPr>
            <p:ph idx="1"/>
          </p:nvPr>
        </p:nvSpPr>
        <p:spPr>
          <a:xfrm>
            <a:off x="4714875" y="142875"/>
            <a:ext cx="4429125" cy="6572250"/>
          </a:xfrm>
        </p:spPr>
        <p:txBody>
          <a:bodyPr/>
          <a:lstStyle/>
          <a:p>
            <a:r>
              <a:rPr lang="ru-RU" sz="2300" dirty="0" smtClean="0">
                <a:latin typeface="Monotype Corsiva" pitchFamily="66" charset="0"/>
              </a:rPr>
              <a:t>Изображение человеческой личности в переживаниях и раздумьях. </a:t>
            </a:r>
          </a:p>
          <a:p>
            <a:r>
              <a:rPr lang="ru-RU" sz="2300" dirty="0" smtClean="0">
                <a:latin typeface="Monotype Corsiva" pitchFamily="66" charset="0"/>
              </a:rPr>
              <a:t>Предмет лирики – внутренний мир человека; его мысли и чувства (движение и развитие).</a:t>
            </a:r>
          </a:p>
          <a:p>
            <a:r>
              <a:rPr lang="ru-RU" sz="2300" dirty="0" smtClean="0">
                <a:latin typeface="Monotype Corsiva" pitchFamily="66" charset="0"/>
              </a:rPr>
              <a:t>Субъективный внутренний мир поэта и духовная жизнь человечества. Жизнь представлена через переживания человека.</a:t>
            </a:r>
          </a:p>
          <a:p>
            <a:r>
              <a:rPr lang="ru-RU" sz="2300" dirty="0" smtClean="0">
                <a:latin typeface="Monotype Corsiva" pitchFamily="66" charset="0"/>
              </a:rPr>
              <a:t>Косвенное, переносное или иносказательное значение слова выдвигается на первый план.</a:t>
            </a:r>
          </a:p>
          <a:p>
            <a:r>
              <a:rPr lang="ru-RU" sz="2300" dirty="0" smtClean="0">
                <a:latin typeface="Monotype Corsiva" pitchFamily="66" charset="0"/>
              </a:rPr>
              <a:t>Огромное значение играют образные возможности языка.</a:t>
            </a:r>
            <a:r>
              <a:rPr lang="ru-RU" sz="2300" dirty="0" smtClean="0"/>
              <a:t> </a:t>
            </a:r>
          </a:p>
          <a:p>
            <a:r>
              <a:rPr lang="ru-RU" sz="2300" dirty="0" smtClean="0">
                <a:latin typeface="Monotype Corsiva" pitchFamily="66" charset="0"/>
              </a:rPr>
              <a:t>Особая организация языка – стихотворная.</a:t>
            </a:r>
          </a:p>
          <a:p>
            <a:endParaRPr lang="ru-RU" sz="2000" dirty="0" smtClean="0"/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42875" y="3071813"/>
            <a:ext cx="87868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000" dirty="0" smtClean="0">
                <a:latin typeface="Monotype Corsiva" pitchFamily="66" charset="0"/>
              </a:rPr>
              <a:t>Итак, стихотворная </a:t>
            </a:r>
            <a:r>
              <a:rPr lang="ru-RU" sz="3000" dirty="0">
                <a:latin typeface="Monotype Corsiva" pitchFamily="66" charset="0"/>
              </a:rPr>
              <a:t>речь отличается                                            </a:t>
            </a:r>
            <a:r>
              <a:rPr lang="ru-RU" sz="3000" b="1" u="sng" dirty="0">
                <a:latin typeface="Monotype Corsiva" pitchFamily="66" charset="0"/>
              </a:rPr>
              <a:t>особой ритмической организацией.                                             </a:t>
            </a:r>
            <a:r>
              <a:rPr lang="ru-RU" sz="3000" dirty="0">
                <a:latin typeface="Monotype Corsiva" pitchFamily="66" charset="0"/>
              </a:rPr>
              <a:t>Она отражена в системе русского стихосложения. </a:t>
            </a:r>
          </a:p>
          <a:p>
            <a:pPr algn="ctr">
              <a:defRPr/>
            </a:pPr>
            <a:r>
              <a:rPr lang="ru-RU" sz="3000" b="1" cap="all" dirty="0">
                <a:solidFill>
                  <a:srgbClr val="FF0000"/>
                </a:solidFill>
                <a:latin typeface="Monotype Corsiva" pitchFamily="66" charset="0"/>
              </a:rPr>
              <a:t>Стихосложение –                                                 </a:t>
            </a:r>
            <a:r>
              <a:rPr lang="ru-RU" sz="3000" dirty="0">
                <a:latin typeface="Monotype Corsiva" pitchFamily="66" charset="0"/>
              </a:rPr>
              <a:t>совокупность основных принципов и правил, в соответствии с которыми производится построение стихотворной речи</a:t>
            </a:r>
            <a:r>
              <a:rPr lang="ru-RU" sz="3000" dirty="0" smtClean="0">
                <a:latin typeface="Monotype Corsiva" pitchFamily="66" charset="0"/>
              </a:rPr>
              <a:t>.</a:t>
            </a:r>
            <a:endParaRPr lang="ru-RU" sz="3000" dirty="0">
              <a:latin typeface="Monotype Corsiva" pitchFamily="66" charset="0"/>
            </a:endParaRPr>
          </a:p>
        </p:txBody>
      </p:sp>
      <p:pic>
        <p:nvPicPr>
          <p:cNvPr id="5124" name="Picture 2" descr="C:\Users\5-25\Desktop\0_5109_498d30a5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71438"/>
            <a:ext cx="71675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4714875" y="0"/>
            <a:ext cx="44291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6147" name="Picture 2" descr="C:\Users\5-25\Desktop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4786313" y="142875"/>
            <a:ext cx="4143375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u="sng">
                <a:latin typeface="Monotype Corsiva" pitchFamily="66" charset="0"/>
              </a:rPr>
              <a:t>Цель </a:t>
            </a:r>
            <a:r>
              <a:rPr lang="ru-RU" sz="3000" b="1">
                <a:latin typeface="Monotype Corsiva" pitchFamily="66" charset="0"/>
              </a:rPr>
              <a:t>- повторить ключевые понятия стихосложения, необходимые для анализа лирического произведения.</a:t>
            </a:r>
          </a:p>
          <a:p>
            <a:pPr algn="ctr"/>
            <a:endParaRPr lang="ru-RU" sz="3000" b="1">
              <a:latin typeface="Monotype Corsiva" pitchFamily="66" charset="0"/>
            </a:endParaRPr>
          </a:p>
          <a:p>
            <a:pPr algn="ctr"/>
            <a:r>
              <a:rPr lang="ru-RU" sz="3000" b="1">
                <a:latin typeface="Monotype Corsiva" pitchFamily="66" charset="0"/>
              </a:rPr>
              <a:t>Ответив на вопросы, в выделенных  клетках вы сможете прочесть </a:t>
            </a:r>
            <a:r>
              <a:rPr lang="ru-RU" sz="3000" b="1" u="sng">
                <a:latin typeface="Monotype Corsiva" pitchFamily="66" charset="0"/>
              </a:rPr>
              <a:t>ключевое слово </a:t>
            </a:r>
            <a:r>
              <a:rPr lang="ru-RU" sz="3000" b="1">
                <a:latin typeface="Monotype Corsiva" pitchFamily="66" charset="0"/>
              </a:rPr>
              <a:t>– фамилию одного из основателей силлабо-тонической системы стихосложения.</a:t>
            </a:r>
          </a:p>
          <a:p>
            <a:endParaRPr lang="ru-RU" sz="320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3" y="2928938"/>
            <a:ext cx="3865562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Разгадайте 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кроссворд!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178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79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80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7181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82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83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84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85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86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87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88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89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90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91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92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93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3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1. Как называется стих без рифмы?</a:t>
            </a:r>
            <a:endParaRPr lang="ru-RU" sz="23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7212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7221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7222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7223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7224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7225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7214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7216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7217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7218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7219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7220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sp>
        <p:nvSpPr>
          <p:cNvPr id="157" name="Прямоугольник 156"/>
          <p:cNvSpPr/>
          <p:nvPr/>
        </p:nvSpPr>
        <p:spPr>
          <a:xfrm>
            <a:off x="6572264" y="5779710"/>
            <a:ext cx="928694" cy="864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Скругленная прямоугольная выноска 159"/>
          <p:cNvSpPr/>
          <p:nvPr/>
        </p:nvSpPr>
        <p:spPr bwMode="auto">
          <a:xfrm>
            <a:off x="500034" y="1714488"/>
            <a:ext cx="4000528" cy="2071702"/>
          </a:xfrm>
          <a:prstGeom prst="wedgeRoundRectCallout">
            <a:avLst>
              <a:gd name="adj1" fmla="val 62004"/>
              <a:gd name="adj2" fmla="val -872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 тьме ночной явилась буря;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Сверкал на небе грозный луч;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Гремели громы в чёрных тучах,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шумный дождь в лесу шумел...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(Н. Карамзин)</a:t>
            </a:r>
          </a:p>
          <a:p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202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3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4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8205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6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7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8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9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0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1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2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3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4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5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6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7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3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2. Рифмовка со схемой ААВВ.</a:t>
            </a:r>
            <a:endParaRPr lang="ru-RU" sz="23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8236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8252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8253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8254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8255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8256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8238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39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8247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8248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8249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8250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8251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27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8241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8242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8243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8244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8245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8246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sp>
        <p:nvSpPr>
          <p:cNvPr id="163" name="Прямоугольник 162"/>
          <p:cNvSpPr/>
          <p:nvPr/>
        </p:nvSpPr>
        <p:spPr>
          <a:xfrm>
            <a:off x="6572264" y="5779710"/>
            <a:ext cx="928694" cy="864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Скругленная прямоугольная выноска 163"/>
          <p:cNvSpPr/>
          <p:nvPr/>
        </p:nvSpPr>
        <p:spPr bwMode="auto">
          <a:xfrm>
            <a:off x="3143240" y="2786058"/>
            <a:ext cx="4857784" cy="1928826"/>
          </a:xfrm>
          <a:prstGeom prst="wedgeRoundRectCallout">
            <a:avLst>
              <a:gd name="adj1" fmla="val -107009"/>
              <a:gd name="adj2" fmla="val -1042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Вот утро севера - сонливое, скупое -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Лениво смотрится в окно волоковое;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печи трещит огонь - и серый дым ковром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Тихонько стелется над кровлею с коньком.</a:t>
            </a: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(А. Фет)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</p:childTnLst>
        </p:cTn>
      </p:par>
    </p:tnLst>
    <p:bldLst>
      <p:bldP spid="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226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27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28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9229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0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1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2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3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4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5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6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7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8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39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40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241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3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3. </a:t>
            </a:r>
            <a:r>
              <a:rPr lang="ru-RU" sz="20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Постоянный словораздел в стихах, разделяющий строку на две части и способствующий ещё большей её ритмической организации.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9260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9283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9284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9285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9286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9287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9262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63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9278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9279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9280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9281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9282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9264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9272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9273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9274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9275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9276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9277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28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9266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9267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9268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9269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9270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9271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6572264" y="5779710"/>
            <a:ext cx="928694" cy="864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Скругленная прямоугольная выноска 169"/>
          <p:cNvSpPr/>
          <p:nvPr/>
        </p:nvSpPr>
        <p:spPr bwMode="auto">
          <a:xfrm>
            <a:off x="3428992" y="2786058"/>
            <a:ext cx="4857784" cy="2071702"/>
          </a:xfrm>
          <a:prstGeom prst="wedgeRoundRectCallout">
            <a:avLst>
              <a:gd name="adj1" fmla="val -50274"/>
              <a:gd name="adj2" fmla="val -9949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Еще одно | последнее сказанье... </a:t>
            </a:r>
          </a:p>
          <a:p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Дни поздней осени | бранят обыкновенно... </a:t>
            </a:r>
          </a:p>
          <a:p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Гляжу, как безумный, | на черную шаль... </a:t>
            </a: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(Примеры из А. С. Пушкина).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5-25\Desktop\разные картинки\stihoanal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 rot="5400000">
            <a:off x="7787482" y="3034506"/>
            <a:ext cx="425450" cy="427037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5400000">
            <a:off x="7786688" y="345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5400000">
            <a:off x="7786688" y="3881438"/>
            <a:ext cx="427037" cy="4270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5400000">
            <a:off x="7787482" y="4304506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5400000">
            <a:off x="7786688" y="4727575"/>
            <a:ext cx="427038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5400000">
            <a:off x="7787482" y="5150644"/>
            <a:ext cx="425450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5400000">
            <a:off x="7786688" y="5573713"/>
            <a:ext cx="427037" cy="4270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50" name="Группа 36"/>
          <p:cNvGrpSpPr>
            <a:grpSpLocks/>
          </p:cNvGrpSpPr>
          <p:nvPr/>
        </p:nvGrpSpPr>
        <p:grpSpPr bwMode="auto">
          <a:xfrm>
            <a:off x="568325" y="1341438"/>
            <a:ext cx="2549525" cy="427037"/>
            <a:chOff x="214286" y="1214482"/>
            <a:chExt cx="2575049" cy="4318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21428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642392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107210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1500207" y="1214482"/>
              <a:ext cx="431313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1928314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2358023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51" name="Группа 45"/>
          <p:cNvGrpSpPr>
            <a:grpSpLocks/>
          </p:cNvGrpSpPr>
          <p:nvPr/>
        </p:nvGrpSpPr>
        <p:grpSpPr bwMode="auto">
          <a:xfrm rot="5400000">
            <a:off x="-277019" y="2188369"/>
            <a:ext cx="2963863" cy="428625"/>
            <a:chOff x="787407" y="4072100"/>
            <a:chExt cx="3002171" cy="43340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89016" y="4091363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215139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642872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2072214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2499947" y="4088152"/>
              <a:ext cx="432556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2929287" y="4088152"/>
              <a:ext cx="430949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357020" y="4088152"/>
              <a:ext cx="432557" cy="43180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52" name="Группа 174"/>
          <p:cNvGrpSpPr>
            <a:grpSpLocks/>
          </p:cNvGrpSpPr>
          <p:nvPr/>
        </p:nvGrpSpPr>
        <p:grpSpPr bwMode="auto">
          <a:xfrm>
            <a:off x="568325" y="2189163"/>
            <a:ext cx="2125663" cy="425450"/>
            <a:chOff x="567964" y="2188498"/>
            <a:chExt cx="2125259" cy="426382"/>
          </a:xfrm>
        </p:grpSpPr>
        <p:sp>
          <p:nvSpPr>
            <p:cNvPr id="127" name="Скругленный прямоугольник 126"/>
            <p:cNvSpPr/>
            <p:nvPr/>
          </p:nvSpPr>
          <p:spPr bwMode="auto">
            <a:xfrm>
              <a:off x="567964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29" name="Скругленный прямоугольник 128"/>
            <p:cNvSpPr/>
            <p:nvPr/>
          </p:nvSpPr>
          <p:spPr bwMode="auto">
            <a:xfrm>
              <a:off x="1417116" y="2188498"/>
              <a:ext cx="426956" cy="426382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1840897" y="2188498"/>
              <a:ext cx="428544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2266266" y="2188498"/>
              <a:ext cx="426957" cy="4263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/>
            </a:p>
          </p:txBody>
        </p:sp>
      </p:grpSp>
      <p:grpSp>
        <p:nvGrpSpPr>
          <p:cNvPr id="10253" name="Группа 54"/>
          <p:cNvGrpSpPr>
            <a:grpSpLocks/>
          </p:cNvGrpSpPr>
          <p:nvPr/>
        </p:nvGrpSpPr>
        <p:grpSpPr bwMode="auto">
          <a:xfrm rot="5400000">
            <a:off x="996157" y="2610644"/>
            <a:ext cx="2967037" cy="428625"/>
            <a:chOff x="785851" y="4072052"/>
            <a:chExt cx="3003763" cy="43182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8585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21495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207157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2500679" y="4072051"/>
              <a:ext cx="432324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929789" y="4072051"/>
              <a:ext cx="430716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357291" y="4072052"/>
              <a:ext cx="43232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54" name="Группа 62"/>
          <p:cNvGrpSpPr>
            <a:grpSpLocks/>
          </p:cNvGrpSpPr>
          <p:nvPr/>
        </p:nvGrpSpPr>
        <p:grpSpPr bwMode="auto">
          <a:xfrm>
            <a:off x="1841500" y="3035300"/>
            <a:ext cx="2549525" cy="425450"/>
            <a:chOff x="214339" y="1214589"/>
            <a:chExt cx="2575049" cy="4318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14339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42445" y="1214589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1072155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500260" y="1214589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928367" y="1214589"/>
              <a:ext cx="432916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2358076" y="1214589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55" name="Группа 69"/>
          <p:cNvGrpSpPr>
            <a:grpSpLocks/>
          </p:cNvGrpSpPr>
          <p:nvPr/>
        </p:nvGrpSpPr>
        <p:grpSpPr bwMode="auto">
          <a:xfrm rot="5400000">
            <a:off x="2056606" y="3669507"/>
            <a:ext cx="2543175" cy="427038"/>
            <a:chOff x="214422" y="1214490"/>
            <a:chExt cx="2575105" cy="43182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14422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43605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071182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00367" y="1214490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1929550" y="1214489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357127" y="1214489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56" name="Группа 83"/>
          <p:cNvGrpSpPr>
            <a:grpSpLocks/>
          </p:cNvGrpSpPr>
          <p:nvPr/>
        </p:nvGrpSpPr>
        <p:grpSpPr bwMode="auto">
          <a:xfrm>
            <a:off x="2265363" y="3881438"/>
            <a:ext cx="1701800" cy="427037"/>
            <a:chOff x="5643645" y="4500791"/>
            <a:chExt cx="1717758" cy="43183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643645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073084" y="4500791"/>
              <a:ext cx="43104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500921" y="4500791"/>
              <a:ext cx="432644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930361" y="4500791"/>
              <a:ext cx="43104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57" name="Группа 84"/>
          <p:cNvGrpSpPr>
            <a:grpSpLocks/>
          </p:cNvGrpSpPr>
          <p:nvPr/>
        </p:nvGrpSpPr>
        <p:grpSpPr bwMode="auto">
          <a:xfrm rot="5400000">
            <a:off x="2906713" y="1976438"/>
            <a:ext cx="2541587" cy="427037"/>
            <a:chOff x="214315" y="1214456"/>
            <a:chExt cx="2575105" cy="43182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14314" y="1214455"/>
              <a:ext cx="431061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43766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1071610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1501063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928907" y="1214456"/>
              <a:ext cx="43266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358359" y="1214455"/>
              <a:ext cx="43106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58" name="Группа 91"/>
          <p:cNvGrpSpPr>
            <a:grpSpLocks/>
          </p:cNvGrpSpPr>
          <p:nvPr/>
        </p:nvGrpSpPr>
        <p:grpSpPr bwMode="auto">
          <a:xfrm>
            <a:off x="3538538" y="1341438"/>
            <a:ext cx="2549525" cy="427037"/>
            <a:chOff x="214411" y="1214482"/>
            <a:chExt cx="2575049" cy="43183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14411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42516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1072226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1500332" y="1214482"/>
              <a:ext cx="43131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28438" y="1214482"/>
              <a:ext cx="43291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358147" y="1214482"/>
              <a:ext cx="431313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59" name="Группа 98"/>
          <p:cNvGrpSpPr>
            <a:grpSpLocks/>
          </p:cNvGrpSpPr>
          <p:nvPr/>
        </p:nvGrpSpPr>
        <p:grpSpPr bwMode="auto">
          <a:xfrm rot="5400000">
            <a:off x="4179094" y="1553369"/>
            <a:ext cx="2543175" cy="427037"/>
            <a:chOff x="214288" y="1214403"/>
            <a:chExt cx="2575105" cy="43182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14287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43472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71049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500233" y="1214402"/>
              <a:ext cx="432400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929417" y="1214402"/>
              <a:ext cx="4307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356994" y="1214403"/>
              <a:ext cx="432399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0" name="Группа 113"/>
          <p:cNvGrpSpPr>
            <a:grpSpLocks/>
          </p:cNvGrpSpPr>
          <p:nvPr/>
        </p:nvGrpSpPr>
        <p:grpSpPr bwMode="auto">
          <a:xfrm>
            <a:off x="3963988" y="2189163"/>
            <a:ext cx="2973387" cy="425450"/>
            <a:chOff x="4500708" y="5429378"/>
            <a:chExt cx="3003696" cy="43183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4500708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928891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58677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5786861" y="5429378"/>
              <a:ext cx="431390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215044" y="5429378"/>
              <a:ext cx="431391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643227" y="5429378"/>
              <a:ext cx="432994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7073014" y="5429378"/>
              <a:ext cx="431390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1" name="Группа 123"/>
          <p:cNvGrpSpPr>
            <a:grpSpLocks/>
          </p:cNvGrpSpPr>
          <p:nvPr/>
        </p:nvGrpSpPr>
        <p:grpSpPr bwMode="auto">
          <a:xfrm rot="5400000">
            <a:off x="5029994" y="3669507"/>
            <a:ext cx="3387725" cy="427037"/>
            <a:chOff x="3857734" y="4786250"/>
            <a:chExt cx="3432413" cy="43182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57733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87187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7150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5144486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572332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01785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429630" y="4786249"/>
              <a:ext cx="432671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6859084" y="4786249"/>
              <a:ext cx="43106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2" name="Группа 135"/>
          <p:cNvGrpSpPr>
            <a:grpSpLocks/>
          </p:cNvGrpSpPr>
          <p:nvPr/>
        </p:nvGrpSpPr>
        <p:grpSpPr bwMode="auto">
          <a:xfrm>
            <a:off x="3114675" y="4727575"/>
            <a:ext cx="4246563" cy="427038"/>
            <a:chOff x="714458" y="5858167"/>
            <a:chExt cx="4289633" cy="43183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14458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42620" y="5858167"/>
              <a:ext cx="432972" cy="43183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572385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00546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28708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8473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286634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714796" y="5858167"/>
              <a:ext cx="431368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142957" y="5858167"/>
              <a:ext cx="432972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572722" y="5858167"/>
              <a:ext cx="431369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3" name="Группа 152"/>
          <p:cNvGrpSpPr>
            <a:grpSpLocks/>
          </p:cNvGrpSpPr>
          <p:nvPr/>
        </p:nvGrpSpPr>
        <p:grpSpPr bwMode="auto">
          <a:xfrm rot="5400000">
            <a:off x="4389438" y="4303713"/>
            <a:ext cx="1273175" cy="428625"/>
            <a:chOff x="571694" y="5786452"/>
            <a:chExt cx="1289139" cy="4318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1694" y="5786452"/>
              <a:ext cx="432392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00870" y="5786451"/>
              <a:ext cx="430785" cy="43182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428440" y="5786451"/>
              <a:ext cx="432393" cy="4318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4" name="Группа 165"/>
          <p:cNvGrpSpPr>
            <a:grpSpLocks/>
          </p:cNvGrpSpPr>
          <p:nvPr/>
        </p:nvGrpSpPr>
        <p:grpSpPr bwMode="auto">
          <a:xfrm>
            <a:off x="5237163" y="495300"/>
            <a:ext cx="2124075" cy="427038"/>
            <a:chOff x="500233" y="5929337"/>
            <a:chExt cx="2146404" cy="4318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0233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8551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6870" y="5929337"/>
              <a:ext cx="433131" cy="43183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786792" y="5929337"/>
              <a:ext cx="431526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15110" y="5929337"/>
              <a:ext cx="431527" cy="43183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5" name="Группа 135"/>
          <p:cNvGrpSpPr>
            <a:grpSpLocks/>
          </p:cNvGrpSpPr>
          <p:nvPr/>
        </p:nvGrpSpPr>
        <p:grpSpPr bwMode="auto">
          <a:xfrm rot="5400000">
            <a:off x="6937375" y="2184400"/>
            <a:ext cx="427038" cy="2973388"/>
            <a:chOff x="1500225" y="3500453"/>
            <a:chExt cx="431810" cy="3003602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 rot="5400000">
              <a:off x="1500441" y="3500237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 rot="5400000">
              <a:off x="1499640" y="3911568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 rot="5400000">
              <a:off x="1500442" y="4358179"/>
              <a:ext cx="431376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 rot="5400000">
              <a:off x="1500441" y="4786349"/>
              <a:ext cx="431377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 rot="5400000">
              <a:off x="1500442" y="5214519"/>
              <a:ext cx="431376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 rot="5400000">
              <a:off x="1499640" y="5625850"/>
              <a:ext cx="432980" cy="431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5400000">
              <a:off x="1500441" y="6072461"/>
              <a:ext cx="431377" cy="431810"/>
            </a:xfrm>
            <a:prstGeom prst="roundRect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4857750" y="571500"/>
            <a:ext cx="284163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3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14688" y="142875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313" y="22145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643313" y="2286000"/>
            <a:ext cx="284162" cy="28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00188" y="30718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286375" y="3500438"/>
            <a:ext cx="284163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928813" y="392906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>
          <a:xfrm>
            <a:off x="142844" y="5286388"/>
            <a:ext cx="6286544" cy="1428760"/>
          </a:xfrm>
          <a:prstGeom prst="wedgeRoundRectCallout">
            <a:avLst>
              <a:gd name="adj1" fmla="val 28574"/>
              <a:gd name="adj2" fmla="val -50205"/>
              <a:gd name="adj3" fmla="val 16667"/>
            </a:avLst>
          </a:prstGeom>
          <a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3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4</a:t>
            </a:r>
            <a:r>
              <a:rPr lang="ru-RU" sz="2200" b="1" spc="150" dirty="0">
                <a:ln w="11430"/>
                <a:solidFill>
                  <a:schemeClr val="tx1"/>
                </a:solidFill>
                <a:latin typeface="Arial" pitchFamily="34" charset="0"/>
              </a:rPr>
              <a:t>. Повторяющаяся группа слогов, состоящая из одного ударного и одного или нескольких безударных.</a:t>
            </a:r>
            <a:endParaRPr lang="ru-RU" sz="22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2786063" y="4786313"/>
            <a:ext cx="284162" cy="28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5214938" y="1428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1000125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2286000" y="92868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929063" y="5715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3143250" y="2286000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6500813" y="185737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4786313" y="3500438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786688" y="2714625"/>
            <a:ext cx="428625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10284" name="Группа 164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2" cy="400110"/>
          </a:xfrm>
        </p:grpSpPr>
        <p:sp>
          <p:nvSpPr>
            <p:cNvPr id="10313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0314" name="TextBox 157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0315" name="TextBox 158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0316" name="TextBox 159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/>
            </a:p>
          </p:txBody>
        </p:sp>
        <p:sp>
          <p:nvSpPr>
            <p:cNvPr id="10317" name="TextBox 161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sp>
        <p:nvSpPr>
          <p:cNvPr id="168" name="Скругленный прямоугольник 167"/>
          <p:cNvSpPr/>
          <p:nvPr/>
        </p:nvSpPr>
        <p:spPr>
          <a:xfrm>
            <a:off x="7572375" y="1857375"/>
            <a:ext cx="1428750" cy="477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 Т В Е Т</a:t>
            </a:r>
          </a:p>
        </p:txBody>
      </p:sp>
      <p:pic>
        <p:nvPicPr>
          <p:cNvPr id="10286" name="Picture 149" descr="C:\Users\5-25\Desktop\разные картинки\938719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214313"/>
            <a:ext cx="1417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7" name="Группа 166"/>
          <p:cNvGrpSpPr>
            <a:grpSpLocks/>
          </p:cNvGrpSpPr>
          <p:nvPr/>
        </p:nvGrpSpPr>
        <p:grpSpPr bwMode="auto">
          <a:xfrm>
            <a:off x="5286375" y="500063"/>
            <a:ext cx="2000250" cy="400050"/>
            <a:chOff x="5286380" y="500042"/>
            <a:chExt cx="2000264" cy="400110"/>
          </a:xfrm>
        </p:grpSpPr>
        <p:sp>
          <p:nvSpPr>
            <p:cNvPr id="10308" name="TextBox 145"/>
            <p:cNvSpPr txBox="1">
              <a:spLocks noChangeArrowheads="1"/>
            </p:cNvSpPr>
            <p:nvPr/>
          </p:nvSpPr>
          <p:spPr bwMode="auto">
            <a:xfrm>
              <a:off x="528638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Б</a:t>
              </a:r>
            </a:p>
          </p:txBody>
        </p:sp>
        <p:sp>
          <p:nvSpPr>
            <p:cNvPr id="10309" name="TextBox 145"/>
            <p:cNvSpPr txBox="1">
              <a:spLocks noChangeArrowheads="1"/>
            </p:cNvSpPr>
            <p:nvPr/>
          </p:nvSpPr>
          <p:spPr bwMode="auto">
            <a:xfrm>
              <a:off x="5715008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0310" name="TextBox 145"/>
            <p:cNvSpPr txBox="1">
              <a:spLocks noChangeArrowheads="1"/>
            </p:cNvSpPr>
            <p:nvPr/>
          </p:nvSpPr>
          <p:spPr bwMode="auto">
            <a:xfrm>
              <a:off x="6143636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Л</a:t>
              </a:r>
            </a:p>
          </p:txBody>
        </p:sp>
        <p:sp>
          <p:nvSpPr>
            <p:cNvPr id="10311" name="TextBox 145"/>
            <p:cNvSpPr txBox="1">
              <a:spLocks noChangeArrowheads="1"/>
            </p:cNvSpPr>
            <p:nvPr/>
          </p:nvSpPr>
          <p:spPr bwMode="auto">
            <a:xfrm>
              <a:off x="6500840" y="500042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Ы</a:t>
              </a:r>
            </a:p>
          </p:txBody>
        </p:sp>
        <p:sp>
          <p:nvSpPr>
            <p:cNvPr id="10312" name="TextBox 145"/>
            <p:cNvSpPr txBox="1">
              <a:spLocks noChangeArrowheads="1"/>
            </p:cNvSpPr>
            <p:nvPr/>
          </p:nvSpPr>
          <p:spPr bwMode="auto">
            <a:xfrm>
              <a:off x="6929454" y="500042"/>
              <a:ext cx="3571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Й</a:t>
              </a:r>
            </a:p>
          </p:txBody>
        </p:sp>
      </p:grpSp>
      <p:grpSp>
        <p:nvGrpSpPr>
          <p:cNvPr id="10288" name="Группа 169"/>
          <p:cNvGrpSpPr>
            <a:grpSpLocks/>
          </p:cNvGrpSpPr>
          <p:nvPr/>
        </p:nvGrpSpPr>
        <p:grpSpPr bwMode="auto">
          <a:xfrm>
            <a:off x="571500" y="1357313"/>
            <a:ext cx="2500313" cy="400050"/>
            <a:chOff x="571472" y="1357298"/>
            <a:chExt cx="2500328" cy="400050"/>
          </a:xfrm>
        </p:grpSpPr>
        <p:sp>
          <p:nvSpPr>
            <p:cNvPr id="10302" name="TextBox 145"/>
            <p:cNvSpPr txBox="1">
              <a:spLocks noChangeArrowheads="1"/>
            </p:cNvSpPr>
            <p:nvPr/>
          </p:nvSpPr>
          <p:spPr bwMode="auto">
            <a:xfrm>
              <a:off x="57147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0303" name="TextBox 145"/>
            <p:cNvSpPr txBox="1">
              <a:spLocks noChangeArrowheads="1"/>
            </p:cNvSpPr>
            <p:nvPr/>
          </p:nvSpPr>
          <p:spPr bwMode="auto">
            <a:xfrm>
              <a:off x="100010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0304" name="TextBox 145"/>
            <p:cNvSpPr txBox="1">
              <a:spLocks noChangeArrowheads="1"/>
            </p:cNvSpPr>
            <p:nvPr/>
          </p:nvSpPr>
          <p:spPr bwMode="auto">
            <a:xfrm>
              <a:off x="142872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0305" name="TextBox 145"/>
            <p:cNvSpPr txBox="1">
              <a:spLocks noChangeArrowheads="1"/>
            </p:cNvSpPr>
            <p:nvPr/>
          </p:nvSpPr>
          <p:spPr bwMode="auto">
            <a:xfrm>
              <a:off x="185735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Н</a:t>
              </a:r>
            </a:p>
          </p:txBody>
        </p:sp>
        <p:sp>
          <p:nvSpPr>
            <p:cNvPr id="10306" name="TextBox 145"/>
            <p:cNvSpPr txBox="1">
              <a:spLocks noChangeArrowheads="1"/>
            </p:cNvSpPr>
            <p:nvPr/>
          </p:nvSpPr>
          <p:spPr bwMode="auto">
            <a:xfrm>
              <a:off x="228598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  <p:sp>
          <p:nvSpPr>
            <p:cNvPr id="10307" name="TextBox 14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Я</a:t>
              </a:r>
            </a:p>
          </p:txBody>
        </p:sp>
      </p:grpSp>
      <p:grpSp>
        <p:nvGrpSpPr>
          <p:cNvPr id="10289" name="Группа 176"/>
          <p:cNvGrpSpPr>
            <a:grpSpLocks/>
          </p:cNvGrpSpPr>
          <p:nvPr/>
        </p:nvGrpSpPr>
        <p:grpSpPr bwMode="auto">
          <a:xfrm>
            <a:off x="3571875" y="1357313"/>
            <a:ext cx="2500313" cy="400050"/>
            <a:chOff x="3571868" y="1357298"/>
            <a:chExt cx="2500328" cy="400050"/>
          </a:xfrm>
        </p:grpSpPr>
        <p:sp>
          <p:nvSpPr>
            <p:cNvPr id="10296" name="TextBox 145"/>
            <p:cNvSpPr txBox="1">
              <a:spLocks noChangeArrowheads="1"/>
            </p:cNvSpPr>
            <p:nvPr/>
          </p:nvSpPr>
          <p:spPr bwMode="auto">
            <a:xfrm>
              <a:off x="357186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Ц</a:t>
              </a:r>
            </a:p>
          </p:txBody>
        </p:sp>
        <p:sp>
          <p:nvSpPr>
            <p:cNvPr id="10297" name="TextBox 145"/>
            <p:cNvSpPr txBox="1">
              <a:spLocks noChangeArrowheads="1"/>
            </p:cNvSpPr>
            <p:nvPr/>
          </p:nvSpPr>
          <p:spPr bwMode="auto">
            <a:xfrm>
              <a:off x="4000496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Е</a:t>
              </a:r>
            </a:p>
          </p:txBody>
        </p:sp>
        <p:sp>
          <p:nvSpPr>
            <p:cNvPr id="10298" name="TextBox 145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З</a:t>
              </a:r>
            </a:p>
          </p:txBody>
        </p:sp>
        <p:sp>
          <p:nvSpPr>
            <p:cNvPr id="10299" name="TextBox 145"/>
            <p:cNvSpPr txBox="1">
              <a:spLocks noChangeArrowheads="1"/>
            </p:cNvSpPr>
            <p:nvPr/>
          </p:nvSpPr>
          <p:spPr bwMode="auto">
            <a:xfrm>
              <a:off x="4857752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У</a:t>
              </a:r>
            </a:p>
          </p:txBody>
        </p:sp>
        <p:sp>
          <p:nvSpPr>
            <p:cNvPr id="10300" name="TextBox 145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Р</a:t>
              </a:r>
            </a:p>
          </p:txBody>
        </p:sp>
        <p:sp>
          <p:nvSpPr>
            <p:cNvPr id="10301" name="TextBox 145"/>
            <p:cNvSpPr txBox="1">
              <a:spLocks noChangeArrowheads="1"/>
            </p:cNvSpPr>
            <p:nvPr/>
          </p:nvSpPr>
          <p:spPr bwMode="auto">
            <a:xfrm>
              <a:off x="5715008" y="1357298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  <p:grpSp>
        <p:nvGrpSpPr>
          <p:cNvPr id="29" name="Группа 186"/>
          <p:cNvGrpSpPr>
            <a:grpSpLocks/>
          </p:cNvGrpSpPr>
          <p:nvPr/>
        </p:nvGrpSpPr>
        <p:grpSpPr bwMode="auto">
          <a:xfrm>
            <a:off x="571500" y="2214563"/>
            <a:ext cx="2071688" cy="400050"/>
            <a:chOff x="571472" y="2214554"/>
            <a:chExt cx="2071700" cy="400110"/>
          </a:xfrm>
        </p:grpSpPr>
        <p:sp>
          <p:nvSpPr>
            <p:cNvPr id="10291" name="TextBox 145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357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С</a:t>
              </a:r>
            </a:p>
          </p:txBody>
        </p:sp>
        <p:sp>
          <p:nvSpPr>
            <p:cNvPr id="10292" name="TextBox 145"/>
            <p:cNvSpPr txBox="1">
              <a:spLocks noChangeArrowheads="1"/>
            </p:cNvSpPr>
            <p:nvPr/>
          </p:nvSpPr>
          <p:spPr bwMode="auto">
            <a:xfrm>
              <a:off x="1000100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Т</a:t>
              </a:r>
            </a:p>
          </p:txBody>
        </p:sp>
        <p:sp>
          <p:nvSpPr>
            <p:cNvPr id="10293" name="TextBox 145"/>
            <p:cNvSpPr txBox="1">
              <a:spLocks noChangeArrowheads="1"/>
            </p:cNvSpPr>
            <p:nvPr/>
          </p:nvSpPr>
          <p:spPr bwMode="auto">
            <a:xfrm>
              <a:off x="1428728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О</a:t>
              </a:r>
            </a:p>
          </p:txBody>
        </p:sp>
        <p:sp>
          <p:nvSpPr>
            <p:cNvPr id="10294" name="TextBox 145"/>
            <p:cNvSpPr txBox="1">
              <a:spLocks noChangeArrowheads="1"/>
            </p:cNvSpPr>
            <p:nvPr/>
          </p:nvSpPr>
          <p:spPr bwMode="auto">
            <a:xfrm>
              <a:off x="1857356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П</a:t>
              </a:r>
            </a:p>
          </p:txBody>
        </p:sp>
        <p:sp>
          <p:nvSpPr>
            <p:cNvPr id="10295" name="TextBox 145"/>
            <p:cNvSpPr txBox="1">
              <a:spLocks noChangeArrowheads="1"/>
            </p:cNvSpPr>
            <p:nvPr/>
          </p:nvSpPr>
          <p:spPr bwMode="auto">
            <a:xfrm>
              <a:off x="2285984" y="2214554"/>
              <a:ext cx="35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2812</Words>
  <Application>Microsoft Office PowerPoint</Application>
  <PresentationFormat>Экран (4:3)</PresentationFormat>
  <Paragraphs>1408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Каковы особенности лирики?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5-25</dc:creator>
  <cp:lastModifiedBy>5-25</cp:lastModifiedBy>
  <cp:revision>233</cp:revision>
  <dcterms:created xsi:type="dcterms:W3CDTF">2011-06-07T16:48:29Z</dcterms:created>
  <dcterms:modified xsi:type="dcterms:W3CDTF">2012-08-30T15:55:49Z</dcterms:modified>
</cp:coreProperties>
</file>