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0" r:id="rId4"/>
    <p:sldId id="259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6433" autoAdjust="0"/>
  </p:normalViewPr>
  <p:slideViewPr>
    <p:cSldViewPr snapToGrid="0">
      <p:cViewPr varScale="1">
        <p:scale>
          <a:sx n="60" d="100"/>
          <a:sy n="60" d="100"/>
        </p:scale>
        <p:origin x="-117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15.01.2016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538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15.01.2016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7201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15.01.2016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314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15.01.2016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1913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15.01.2016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44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15.01.2016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7040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15.01.2016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9886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15.01.2016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0264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15.01.2016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4396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15.01.2016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6733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15.01.2016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4486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9A218-1BD9-44B7-AD25-60C2204205A7}" type="datetimeFigureOut">
              <a:rPr lang="ru-RU" smtClean="0"/>
              <a:t>15.01.2016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6177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284317" cy="6950333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490912" y="244913"/>
            <a:ext cx="739641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Филиал МБОУ «ВСОШ №3» –</a:t>
            </a:r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«Пановская основная общеобразовательная школа </a:t>
            </a:r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Высокогорского муниципального района РТ»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 descr="C:\Users\Айнетдинова\Desktop\upics.yandex.net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0911" y="1819820"/>
            <a:ext cx="3466099" cy="257321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8" name="Прямоугольник 7"/>
          <p:cNvSpPr/>
          <p:nvPr/>
        </p:nvSpPr>
        <p:spPr>
          <a:xfrm>
            <a:off x="5086850" y="2012532"/>
            <a:ext cx="4057150" cy="1228725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r">
              <a:spcAft>
                <a:spcPts val="0"/>
              </a:spcAft>
            </a:pPr>
            <a:r>
              <a:rPr lang="ru-RU" b="1" dirty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422713 </a:t>
            </a:r>
            <a:endParaRPr lang="ru-RU" dirty="0">
              <a:effectLst/>
              <a:latin typeface="Times New Roman"/>
              <a:ea typeface="Times New Roman"/>
            </a:endParaRPr>
          </a:p>
          <a:p>
            <a:pPr algn="r">
              <a:spcAft>
                <a:spcPts val="0"/>
              </a:spcAft>
            </a:pPr>
            <a:r>
              <a:rPr lang="ru-RU" b="1" dirty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Высокогорский район, с. Пановка, улица Крупской, д.34</a:t>
            </a:r>
            <a:endParaRPr lang="ru-RU" dirty="0">
              <a:effectLst/>
              <a:latin typeface="Times New Roman"/>
              <a:ea typeface="Times New Roman"/>
            </a:endParaRPr>
          </a:p>
          <a:p>
            <a:pPr algn="r">
              <a:spcAft>
                <a:spcPts val="0"/>
              </a:spcAft>
            </a:pPr>
            <a:r>
              <a:rPr lang="ru-RU" b="1" i="1" dirty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е – </a:t>
            </a:r>
            <a:r>
              <a:rPr lang="en-US" b="1" i="1" dirty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mail</a:t>
            </a:r>
            <a:r>
              <a:rPr lang="ru-RU" b="1" i="1" dirty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: </a:t>
            </a:r>
            <a:r>
              <a:rPr lang="ru-RU" b="1" dirty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panovkaschool@yandex.ru </a:t>
            </a:r>
            <a:endParaRPr lang="ru-RU" dirty="0">
              <a:effectLst/>
              <a:latin typeface="Times New Roman"/>
              <a:ea typeface="Times New Roman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568114" y="4393030"/>
            <a:ext cx="4613360" cy="752475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0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Учитель физической культуры:</a:t>
            </a:r>
            <a:endParaRPr lang="ru-RU" sz="2000" dirty="0"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20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Айнетдинова Гельсирин Минулловна </a:t>
            </a:r>
            <a:endParaRPr lang="ru-RU" sz="2000" dirty="0">
              <a:effectLst/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866146" y="5942347"/>
            <a:ext cx="1925053" cy="523875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>
              <a:spcAft>
                <a:spcPts val="0"/>
              </a:spcAft>
            </a:pPr>
            <a:r>
              <a:rPr lang="ru-RU" sz="3200" b="1" dirty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2015 год</a:t>
            </a:r>
            <a:endParaRPr lang="ru-RU" sz="32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5266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2" y="0"/>
            <a:ext cx="9139938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057275" y="513235"/>
            <a:ext cx="778192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Спортивное  мероприятие, </a:t>
            </a:r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проведенное</a:t>
            </a:r>
            <a:endParaRPr lang="en-US" sz="32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а</a:t>
            </a:r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кции «</a:t>
            </a: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Спорт – альтернатива пагубным привычкам</a:t>
            </a:r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ctr"/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разработке мероприятия прилагается видеоматериал: </a:t>
            </a: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«Веселые старты»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видео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69278" y="4832823"/>
            <a:ext cx="695562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Номинация «Ведущие за собой» </a:t>
            </a:r>
            <a:endParaRPr lang="ru-RU" sz="3600" dirty="0">
              <a:solidFill>
                <a:srgbClr val="C0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666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2" y="0"/>
            <a:ext cx="9139938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443037" y="273159"/>
            <a:ext cx="7458075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3525"/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Цель: </a:t>
            </a:r>
            <a:r>
              <a:rPr lang="ru-RU" sz="2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пропаганда здорового образа жизни среди детей и </a:t>
            </a:r>
            <a:r>
              <a:rPr lang="ru-RU" sz="20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родителей</a:t>
            </a:r>
            <a:r>
              <a:rPr lang="ru-RU" sz="2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;</a:t>
            </a:r>
            <a:endParaRPr lang="en-US" sz="2000" dirty="0" smtClean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263525"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личности ребёнка на основе овладения физической культурой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263525"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Воспитание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чувства коллективизма, товарищества, взаимовыручки, творческого мышления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263525" algn="ctr"/>
            <a:r>
              <a:rPr lang="ru-RU" sz="20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Задачи: </a:t>
            </a:r>
          </a:p>
          <a:p>
            <a:pPr marL="342900" lvl="0" indent="-342900" algn="just">
              <a:buFont typeface="+mj-lt"/>
              <a:buAutoNum type="arabicPeriod"/>
              <a:tabLst>
                <a:tab pos="457200" algn="l"/>
              </a:tabLst>
            </a:pPr>
            <a:r>
              <a:rPr lang="ru-RU" sz="2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Создать веселое настроение участников праздника;</a:t>
            </a:r>
            <a:endParaRPr lang="ru-RU" sz="20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457200" algn="l"/>
              </a:tabLst>
            </a:pPr>
            <a:r>
              <a:rPr lang="ru-RU" sz="2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Воспитывать чувство коллективизма</a:t>
            </a:r>
            <a:r>
              <a:rPr lang="ru-RU" sz="20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;</a:t>
            </a:r>
            <a:endParaRPr lang="ru-RU" sz="20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85725" algn="l"/>
                <a:tab pos="457200" algn="l"/>
              </a:tabLst>
            </a:pPr>
            <a:r>
              <a:rPr lang="ru-RU" sz="2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Развивать у детей и взрослых координацию и ловкость движений, глазомер и </a:t>
            </a:r>
            <a:r>
              <a:rPr lang="ru-RU" sz="20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умение ориентироваться </a:t>
            </a:r>
            <a:r>
              <a:rPr lang="ru-RU" sz="2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 </a:t>
            </a:r>
            <a:r>
              <a:rPr lang="ru-RU" sz="20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пространстве</a:t>
            </a:r>
            <a:r>
              <a:rPr lang="ru-RU" sz="2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;</a:t>
            </a:r>
            <a:endParaRPr lang="ru-RU" sz="20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457200" algn="l"/>
              </a:tabLst>
            </a:pPr>
            <a:r>
              <a:rPr lang="ru-RU" sz="2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Способствовать укреплению внутрисемейных связей.</a:t>
            </a:r>
            <a:endParaRPr lang="ru-RU" sz="20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457200" algn="l"/>
              </a:tabLst>
            </a:pPr>
            <a:r>
              <a:rPr lang="ru-RU" sz="2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Пропагандировать здоровый образ </a:t>
            </a:r>
            <a:r>
              <a:rPr lang="ru-RU" sz="20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жизни;</a:t>
            </a:r>
            <a:endParaRPr lang="ru-RU" sz="20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457200" algn="l"/>
              </a:tabLst>
            </a:pPr>
            <a:r>
              <a:rPr lang="ru-RU" sz="2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Повышать интерес у детей к занятиям физической </a:t>
            </a:r>
            <a:r>
              <a:rPr lang="ru-RU" sz="20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культуры;</a:t>
            </a:r>
            <a:endParaRPr lang="ru-RU" sz="20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457200" algn="l"/>
              </a:tabLst>
            </a:pPr>
            <a:r>
              <a:rPr lang="ru-RU" sz="2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Способствовать созданию атмосферы радости и </a:t>
            </a:r>
            <a:r>
              <a:rPr lang="ru-RU" sz="20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веселья</a:t>
            </a:r>
            <a:r>
              <a:rPr lang="ru-RU" sz="2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;</a:t>
            </a:r>
            <a:endParaRPr lang="ru-RU" sz="20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02553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1" y="0"/>
            <a:ext cx="9139938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385189" y="227583"/>
            <a:ext cx="5331064" cy="613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Содержание</a:t>
            </a:r>
            <a:r>
              <a:rPr lang="ru-RU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:</a:t>
            </a:r>
            <a:endParaRPr lang="ru-RU" sz="1200" dirty="0">
              <a:solidFill>
                <a:srgbClr val="FF0000"/>
              </a:solidFill>
              <a:ea typeface="Calibri"/>
              <a:cs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52337" y="1387732"/>
            <a:ext cx="7166022" cy="48218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Ведущий 1: </a:t>
            </a: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Здравствуйте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ребята, уважаемые родители! Сегодня 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мы с вами проведем спортивное мероприятие, посвященное а</a:t>
            </a: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кции 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«Спорт – альтернатива пагубным привычкам». </a:t>
            </a: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Спорт - это жизнь. Человек, ведущий спортивную, активную жизнь – здоровый человек. Сегодня </a:t>
            </a:r>
            <a:r>
              <a:rPr lang="ru-RU" sz="2000" dirty="0">
                <a:latin typeface="Times New Roman"/>
                <a:ea typeface="Times New Roman"/>
                <a:cs typeface="Times New Roman"/>
              </a:rPr>
              <a:t>мы будем бороться с вредными привычками при помощи эстафет и вы увидите, сколько радостного настроения вы получите от этого спортивного </a:t>
            </a: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мероприятия.</a:t>
            </a:r>
          </a:p>
          <a:p>
            <a:pPr marR="180340" indent="180340"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Ведущий 2</a:t>
            </a:r>
            <a:r>
              <a:rPr lang="ru-RU" sz="2000" b="1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: </a:t>
            </a:r>
            <a:r>
              <a:rPr lang="ru-RU" sz="2000" dirty="0" smtClean="0">
                <a:latin typeface="Times New Roman"/>
                <a:ea typeface="Calibri"/>
                <a:cs typeface="Times New Roman"/>
              </a:rPr>
              <a:t>Мы </a:t>
            </a:r>
            <a:r>
              <a:rPr lang="ru-RU" sz="2000" dirty="0">
                <a:latin typeface="Times New Roman"/>
                <a:ea typeface="Calibri"/>
                <a:cs typeface="Times New Roman"/>
              </a:rPr>
              <a:t>праздник дружбы, спорта открываем.</a:t>
            </a:r>
            <a:endParaRPr lang="ru-RU" sz="1600" dirty="0">
              <a:ea typeface="Calibri"/>
              <a:cs typeface="Times New Roman"/>
            </a:endParaRPr>
          </a:p>
          <a:p>
            <a:pPr marR="180340" indent="180340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/>
                <a:ea typeface="Calibri"/>
                <a:cs typeface="Times New Roman"/>
              </a:rPr>
              <a:t>                  Спортивный праздник закипит сейчас!</a:t>
            </a:r>
            <a:endParaRPr lang="ru-RU" sz="1600" dirty="0">
              <a:ea typeface="Calibri"/>
              <a:cs typeface="Times New Roman"/>
            </a:endParaRPr>
          </a:p>
          <a:p>
            <a:pPr marR="180340" indent="180340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/>
                <a:ea typeface="Calibri"/>
                <a:cs typeface="Times New Roman"/>
              </a:rPr>
              <a:t>                  Мы спортом дух и тело развиваем, </a:t>
            </a:r>
            <a:endParaRPr lang="ru-RU" sz="1600" dirty="0">
              <a:ea typeface="Calibri"/>
              <a:cs typeface="Times New Roman"/>
            </a:endParaRPr>
          </a:p>
          <a:p>
            <a:pPr marR="180340" indent="180340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/>
                <a:ea typeface="Calibri"/>
                <a:cs typeface="Times New Roman"/>
              </a:rPr>
              <a:t>                  Он наполнит силой каждого из нас!</a:t>
            </a:r>
            <a:endParaRPr lang="ru-RU" sz="16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sz="20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79780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1" y="0"/>
            <a:ext cx="9139938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855495" y="219050"/>
            <a:ext cx="5325979" cy="15788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80340" indent="180340"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Ведущий 1: </a:t>
            </a:r>
            <a:r>
              <a:rPr lang="ru-RU" sz="2000" dirty="0" smtClean="0">
                <a:latin typeface="Times New Roman"/>
                <a:ea typeface="Calibri"/>
                <a:cs typeface="Times New Roman"/>
              </a:rPr>
              <a:t>На </a:t>
            </a:r>
            <a:r>
              <a:rPr lang="ru-RU" sz="2000" dirty="0">
                <a:latin typeface="Times New Roman"/>
                <a:ea typeface="Calibri"/>
                <a:cs typeface="Times New Roman"/>
              </a:rPr>
              <a:t>спортивную площадку </a:t>
            </a:r>
            <a:endParaRPr lang="ru-RU" sz="2000" dirty="0">
              <a:ea typeface="Calibri"/>
              <a:cs typeface="Times New Roman"/>
            </a:endParaRPr>
          </a:p>
          <a:p>
            <a:pPr marR="180340" indent="180340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/>
                <a:ea typeface="Calibri"/>
                <a:cs typeface="Times New Roman"/>
              </a:rPr>
              <a:t>                  </a:t>
            </a:r>
            <a:r>
              <a:rPr lang="ru-RU" sz="2000" dirty="0" smtClean="0">
                <a:latin typeface="Times New Roman"/>
                <a:ea typeface="Calibri"/>
                <a:cs typeface="Times New Roman"/>
              </a:rPr>
              <a:t>   Приглашаем </a:t>
            </a:r>
            <a:r>
              <a:rPr lang="ru-RU" sz="2000" dirty="0">
                <a:latin typeface="Times New Roman"/>
                <a:ea typeface="Calibri"/>
                <a:cs typeface="Times New Roman"/>
              </a:rPr>
              <a:t> мы всех  вас!</a:t>
            </a:r>
            <a:endParaRPr lang="ru-RU" sz="2000" dirty="0">
              <a:ea typeface="Calibri"/>
              <a:cs typeface="Times New Roman"/>
            </a:endParaRPr>
          </a:p>
          <a:p>
            <a:pPr marR="180340" indent="180340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/>
                <a:ea typeface="Calibri"/>
                <a:cs typeface="Times New Roman"/>
              </a:rPr>
              <a:t>                </a:t>
            </a:r>
            <a:r>
              <a:rPr lang="ru-RU" sz="2000" dirty="0" smtClean="0">
                <a:latin typeface="Times New Roman"/>
                <a:ea typeface="Calibri"/>
                <a:cs typeface="Times New Roman"/>
              </a:rPr>
              <a:t>   </a:t>
            </a:r>
            <a:r>
              <a:rPr lang="ru-RU" sz="2000" dirty="0">
                <a:latin typeface="Times New Roman"/>
                <a:ea typeface="Calibri"/>
                <a:cs typeface="Times New Roman"/>
              </a:rPr>
              <a:t>  Праздник спорта и здоровья</a:t>
            </a:r>
            <a:endParaRPr lang="ru-RU" sz="2000" dirty="0">
              <a:ea typeface="Calibri"/>
              <a:cs typeface="Times New Roman"/>
            </a:endParaRPr>
          </a:p>
          <a:p>
            <a:pPr marR="180340" indent="180340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/>
                <a:ea typeface="Calibri"/>
                <a:cs typeface="Times New Roman"/>
              </a:rPr>
              <a:t>                 </a:t>
            </a:r>
            <a:r>
              <a:rPr lang="ru-RU" sz="2000" dirty="0" smtClean="0">
                <a:latin typeface="Times New Roman"/>
                <a:ea typeface="Calibri"/>
                <a:cs typeface="Times New Roman"/>
              </a:rPr>
              <a:t>    </a:t>
            </a:r>
            <a:r>
              <a:rPr lang="ru-RU" sz="2000" dirty="0">
                <a:latin typeface="Times New Roman"/>
                <a:ea typeface="Calibri"/>
                <a:cs typeface="Times New Roman"/>
              </a:rPr>
              <a:t>Начинаем мы сейчас!</a:t>
            </a:r>
            <a:endParaRPr lang="ru-RU" sz="2000" dirty="0">
              <a:ea typeface="Calibri"/>
              <a:cs typeface="Times New Roman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50232" y="1639784"/>
            <a:ext cx="7988969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80340" lvl="0" indent="180340" algn="just"/>
            <a:r>
              <a:rPr lang="ru-RU" sz="2400" b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Ведущий2:</a:t>
            </a:r>
            <a:r>
              <a:rPr lang="en-US" sz="2400" b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А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где наши участники? Давайте их поприветствуем!  Мы думаем, что наши участники готовы принять участие в соревнованиях.</a:t>
            </a:r>
          </a:p>
          <a:p>
            <a:pPr marR="180340" indent="180340" algn="just"/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Участники под музыку 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«Спорт» заходят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 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класс. Приветствие команд.</a:t>
            </a:r>
            <a:endParaRPr lang="ru-RU" sz="20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50232" y="3320149"/>
            <a:ext cx="7988968" cy="2354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Ведущий 1: </a:t>
            </a:r>
            <a:r>
              <a:rPr lang="ru-RU" sz="1400" dirty="0">
                <a:latin typeface="Times New Roman"/>
                <a:ea typeface="Times New Roman"/>
              </a:rPr>
              <a:t>  </a:t>
            </a:r>
            <a:r>
              <a:rPr lang="ru-RU" sz="2000" dirty="0">
                <a:latin typeface="Times New Roman"/>
                <a:ea typeface="Times New Roman"/>
              </a:rPr>
              <a:t>Вот наши команды и встретились. </a:t>
            </a:r>
            <a:r>
              <a:rPr lang="ru-RU" sz="2000" dirty="0" smtClean="0">
                <a:latin typeface="Times New Roman"/>
                <a:ea typeface="Times New Roman"/>
              </a:rPr>
              <a:t>Прежде чем начать наше соревнование мы  хотим узнать </a:t>
            </a:r>
            <a:r>
              <a:rPr lang="ru-RU" sz="2000" dirty="0">
                <a:latin typeface="times new roman"/>
              </a:rPr>
              <a:t>что, же такое здоровье</a:t>
            </a:r>
            <a:r>
              <a:rPr lang="ru-RU" sz="2000" dirty="0" smtClean="0">
                <a:latin typeface="times new roman"/>
              </a:rPr>
              <a:t>?</a:t>
            </a:r>
            <a:r>
              <a:rPr lang="ru-RU" sz="2000" dirty="0">
                <a:latin typeface="times new roman"/>
              </a:rPr>
              <a:t> </a:t>
            </a:r>
            <a:endParaRPr lang="en-US" sz="2000" dirty="0" smtClean="0">
              <a:latin typeface="times new roman"/>
            </a:endParaRPr>
          </a:p>
          <a:p>
            <a:pPr algn="just"/>
            <a:r>
              <a:rPr lang="ru-RU" sz="2000" b="1" dirty="0" smtClean="0">
                <a:solidFill>
                  <a:srgbClr val="FF0000"/>
                </a:solidFill>
                <a:latin typeface="times new roman"/>
              </a:rPr>
              <a:t>Дети </a:t>
            </a:r>
            <a:r>
              <a:rPr lang="ru-RU" sz="2000" b="1" dirty="0">
                <a:solidFill>
                  <a:srgbClr val="FF0000"/>
                </a:solidFill>
                <a:latin typeface="times new roman"/>
              </a:rPr>
              <a:t>– по 1 ученику от </a:t>
            </a:r>
            <a:r>
              <a:rPr lang="ru-RU" sz="2000" b="1" dirty="0" smtClean="0">
                <a:solidFill>
                  <a:srgbClr val="FF0000"/>
                </a:solidFill>
                <a:latin typeface="times new roman"/>
              </a:rPr>
              <a:t>каждой команды  </a:t>
            </a:r>
            <a:r>
              <a:rPr lang="ru-RU" sz="2000" b="1" dirty="0">
                <a:solidFill>
                  <a:srgbClr val="FF0000"/>
                </a:solidFill>
                <a:latin typeface="times new roman"/>
              </a:rPr>
              <a:t>по очереди говорят, что для них значит это слово</a:t>
            </a:r>
            <a:r>
              <a:rPr lang="ru-RU" sz="2000" b="1" dirty="0" smtClean="0">
                <a:solidFill>
                  <a:srgbClr val="FF0000"/>
                </a:solidFill>
                <a:latin typeface="times new roman"/>
              </a:rPr>
              <a:t>)</a:t>
            </a:r>
            <a:r>
              <a:rPr lang="ru-RU" sz="2000" dirty="0" smtClean="0">
                <a:latin typeface="times new roman"/>
              </a:rPr>
              <a:t>. </a:t>
            </a:r>
          </a:p>
          <a:p>
            <a:pPr algn="just"/>
            <a:r>
              <a:rPr lang="ru-RU" sz="2000" dirty="0" smtClean="0">
                <a:latin typeface="Times New Roman"/>
                <a:ea typeface="Times New Roman"/>
              </a:rPr>
              <a:t>Пожелаем  </a:t>
            </a:r>
            <a:r>
              <a:rPr lang="ru-RU" sz="2000" dirty="0">
                <a:latin typeface="Times New Roman"/>
                <a:ea typeface="Times New Roman"/>
              </a:rPr>
              <a:t>нашим участникам больших успехов в предстоящих соревнованиях. </a:t>
            </a:r>
            <a:r>
              <a:rPr lang="ru-RU" sz="2000" dirty="0" smtClean="0">
                <a:latin typeface="Times New Roman"/>
                <a:ea typeface="Times New Roman"/>
              </a:rPr>
              <a:t>Мы  </a:t>
            </a:r>
            <a:r>
              <a:rPr lang="ru-RU" sz="2000" dirty="0">
                <a:latin typeface="Times New Roman"/>
                <a:ea typeface="Times New Roman"/>
              </a:rPr>
              <a:t>начинаем наши эстафеты.</a:t>
            </a:r>
          </a:p>
          <a:p>
            <a:pPr marR="180340" indent="180340" algn="just">
              <a:lnSpc>
                <a:spcPct val="115000"/>
              </a:lnSpc>
              <a:spcAft>
                <a:spcPts val="0"/>
              </a:spcAft>
            </a:pPr>
            <a:endParaRPr lang="ru-RU" sz="2000" b="1" dirty="0">
              <a:solidFill>
                <a:srgbClr val="C0000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3830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1" y="0"/>
            <a:ext cx="9139938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714500" y="190475"/>
            <a:ext cx="7124700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Эстафета1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: </a:t>
            </a:r>
            <a:r>
              <a:rPr lang="ru-RU" sz="2400" b="1" dirty="0">
                <a:solidFill>
                  <a:srgbClr val="FF0000"/>
                </a:solidFill>
                <a:latin typeface="Times New Roman"/>
                <a:ea typeface="Times New Roman"/>
              </a:rPr>
              <a:t>«Волшебные тапочки</a:t>
            </a:r>
            <a:r>
              <a:rPr lang="ru-RU" sz="24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»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Звучит музыка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«Веселая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музыка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»</a:t>
            </a:r>
            <a:endParaRPr lang="ru-RU" sz="24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lvl="0" algn="just"/>
            <a:r>
              <a:rPr lang="en-US" sz="20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ea typeface="Times New Roman"/>
              </a:rPr>
              <a:t>  </a:t>
            </a:r>
            <a:r>
              <a:rPr lang="ru-RU" sz="2000" dirty="0" smtClean="0">
                <a:solidFill>
                  <a:prstClr val="black"/>
                </a:solidFill>
                <a:latin typeface="Times New Roman"/>
                <a:ea typeface="Times New Roman"/>
              </a:rPr>
              <a:t>Каждая </a:t>
            </a:r>
            <a:r>
              <a:rPr lang="ru-RU" sz="2000" dirty="0">
                <a:solidFill>
                  <a:prstClr val="black"/>
                </a:solidFill>
                <a:latin typeface="Times New Roman"/>
                <a:ea typeface="Times New Roman"/>
              </a:rPr>
              <a:t>команда получает «волшебные тапочки» (крышки от коробки для обуви), участник  бежит до отметки в тапочках, назад возвращается бегом без тапочек, а тапочки передаёт следующему участнику</a:t>
            </a:r>
            <a:r>
              <a:rPr lang="ru-RU" sz="2000" dirty="0" smtClean="0">
                <a:solidFill>
                  <a:prstClr val="black"/>
                </a:solidFill>
                <a:latin typeface="Times New Roman"/>
                <a:ea typeface="Times New Roman"/>
              </a:rPr>
              <a:t>.</a:t>
            </a:r>
          </a:p>
          <a:p>
            <a:pPr lvl="0"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400" b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Эстафета </a:t>
            </a:r>
            <a:r>
              <a:rPr lang="en-US" sz="24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2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: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Хоккей с мячом»  </a:t>
            </a:r>
            <a:r>
              <a:rPr lang="ru-RU" sz="2000" b="1" dirty="0">
                <a:solidFill>
                  <a:srgbClr val="FF0000"/>
                </a:solidFill>
                <a:latin typeface="Times New Roman"/>
                <a:ea typeface="Times New Roman"/>
              </a:rPr>
              <a:t>Музыка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«Спортивный марш»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</a:p>
          <a:p>
            <a:pPr lvl="0"/>
            <a:r>
              <a:rPr lang="ru-RU" sz="2000" dirty="0" smtClean="0">
                <a:solidFill>
                  <a:prstClr val="black"/>
                </a:solidFill>
                <a:latin typeface="times new roman"/>
              </a:rPr>
              <a:t>Каждый </a:t>
            </a:r>
            <a:r>
              <a:rPr lang="ru-RU" sz="2000" dirty="0">
                <a:solidFill>
                  <a:prstClr val="black"/>
                </a:solidFill>
                <a:latin typeface="times new roman"/>
              </a:rPr>
              <a:t>участник команды по очереди в с клюшкой и теннисным мячом обводит кегли до финишной метки и возвращается обратно таким же путем. Побеждает команда, участники которой быстрее всех справятся с заданием</a:t>
            </a:r>
            <a:r>
              <a:rPr lang="ru-RU" sz="2000" dirty="0" smtClean="0">
                <a:solidFill>
                  <a:prstClr val="black"/>
                </a:solidFill>
                <a:latin typeface="times new roman"/>
              </a:rPr>
              <a:t>.</a:t>
            </a:r>
          </a:p>
          <a:p>
            <a:pPr lvl="0"/>
            <a:endParaRPr lang="en-US" sz="2000" dirty="0" smtClean="0">
              <a:solidFill>
                <a:prstClr val="black"/>
              </a:solidFill>
              <a:latin typeface="times new roman"/>
            </a:endParaRPr>
          </a:p>
          <a:p>
            <a:pPr lvl="0" algn="just"/>
            <a:r>
              <a:rPr lang="ru-RU" sz="24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Эстафета </a:t>
            </a:r>
            <a:r>
              <a:rPr lang="en-US" sz="24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3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: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«Волшебная коробка» 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Звучит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музыка «Спортивный марш»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</a:p>
          <a:p>
            <a:pPr lvl="0" algn="just"/>
            <a:r>
              <a:rPr lang="en-US" sz="20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  </a:t>
            </a:r>
            <a:r>
              <a:rPr lang="ru-RU" sz="20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Добежать до разметок с коробочками (разметки в 3х местах), взять из коробочек по одной картинке и правильно их разложить в коробочки «спорт», «вредно», «фрукты»</a:t>
            </a:r>
            <a:endParaRPr lang="en-US" sz="2400" b="1" dirty="0">
              <a:solidFill>
                <a:srgbClr val="FF0000"/>
              </a:solidFill>
              <a:latin typeface="Times New Roman"/>
              <a:ea typeface="Times New Roman"/>
              <a:cs typeface="Times New Roman"/>
            </a:endParaRPr>
          </a:p>
          <a:p>
            <a:pPr lvl="0"/>
            <a:endParaRPr lang="ru-RU" sz="2400" b="1" dirty="0">
              <a:solidFill>
                <a:srgbClr val="FF0000"/>
              </a:solidFill>
              <a:latin typeface="Times New Roman"/>
              <a:ea typeface="Times New Roman"/>
              <a:cs typeface="Times New Roman"/>
            </a:endParaRPr>
          </a:p>
          <a:p>
            <a:pPr lvl="0"/>
            <a:endParaRPr lang="en-US" sz="2000" dirty="0">
              <a:solidFill>
                <a:prstClr val="black"/>
              </a:solidFill>
              <a:latin typeface="Times New Roman"/>
              <a:ea typeface="Times New Roman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031" y="6414073"/>
            <a:ext cx="830981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».</a:t>
            </a:r>
            <a:endParaRPr lang="ru-RU" sz="2000" dirty="0" smtClean="0">
              <a:ea typeface="Calibri"/>
              <a:cs typeface="Times New Roman"/>
            </a:endParaRPr>
          </a:p>
          <a:p>
            <a:pPr lvl="0"/>
            <a:endParaRPr lang="ru-RU" sz="2400" b="1" dirty="0">
              <a:solidFill>
                <a:srgbClr val="FF0000"/>
              </a:solidFill>
              <a:latin typeface="Times New Roman"/>
              <a:ea typeface="Times New Roman"/>
            </a:endParaRPr>
          </a:p>
          <a:p>
            <a:pPr algn="just"/>
            <a:endParaRPr lang="ru-RU" sz="20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679234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1" y="0"/>
            <a:ext cx="9139938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553890" y="210065"/>
            <a:ext cx="7286625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2400" b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Эстафета</a:t>
            </a:r>
            <a:r>
              <a:rPr lang="en-US" sz="2400" b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4</a:t>
            </a:r>
            <a:r>
              <a:rPr lang="ru-RU" sz="2400" b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:</a:t>
            </a:r>
            <a:r>
              <a:rPr lang="en-US" sz="2400" dirty="0" smtClean="0">
                <a:latin typeface="Times New Roman"/>
                <a:ea typeface="Times New Roman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«Кто внимательнее?» 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Звучит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музыка 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«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Спортивный 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марш»</a:t>
            </a:r>
            <a:endParaRPr lang="en-US" sz="2000" b="1" dirty="0">
              <a:solidFill>
                <a:srgbClr val="FF0000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Участник </a:t>
            </a:r>
            <a:r>
              <a:rPr lang="ru-RU" sz="2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должен в двух обручах добежать до противоположной </a:t>
            </a:r>
            <a:r>
              <a:rPr lang="ru-RU" sz="20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стены</a:t>
            </a:r>
            <a:r>
              <a:rPr lang="ru-RU" sz="2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.и  на плакате </a:t>
            </a:r>
            <a:r>
              <a:rPr lang="ru-RU" sz="20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красным фломастером зачеркнуть картинку "вредно" для человека, вернуться змейкой и передать </a:t>
            </a:r>
            <a:r>
              <a:rPr lang="ru-RU" sz="20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обручи следующему игроку. </a:t>
            </a:r>
            <a:endParaRPr lang="ru-RU" sz="2000" dirty="0" smtClean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endParaRPr lang="en-US" sz="2400" b="1" dirty="0" smtClean="0">
              <a:solidFill>
                <a:srgbClr val="FF0000"/>
              </a:solidFill>
              <a:latin typeface="Times New Roman"/>
              <a:ea typeface="Times New Roman"/>
              <a:cs typeface="Times New Roman"/>
            </a:endParaRPr>
          </a:p>
          <a:p>
            <a:pPr algn="just"/>
            <a:r>
              <a:rPr lang="ru-RU" sz="2400" b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Эстафета </a:t>
            </a:r>
            <a:r>
              <a:rPr lang="en-US" sz="24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5</a:t>
            </a:r>
            <a:r>
              <a:rPr lang="ru-RU" sz="2400" b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:</a:t>
            </a:r>
            <a:r>
              <a:rPr lang="ru-RU" sz="2000" dirty="0">
                <a:ea typeface="Calibri"/>
                <a:cs typeface="Times New Roman"/>
              </a:rPr>
              <a:t>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«Подумаем головой»</a:t>
            </a:r>
          </a:p>
          <a:p>
            <a:pPr algn="just"/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Звучит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музыка 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«Эстафета»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en-US" sz="20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    </a:t>
            </a:r>
            <a:r>
              <a:rPr lang="ru-RU" sz="20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Каждая </a:t>
            </a:r>
            <a:r>
              <a:rPr lang="ru-RU" sz="2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команда за </a:t>
            </a:r>
            <a:r>
              <a:rPr lang="ru-RU" sz="20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1 минуту </a:t>
            </a:r>
            <a:r>
              <a:rPr lang="ru-RU" sz="2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должна написать виды спорта. Побеждает та команда, которая больше </a:t>
            </a:r>
            <a:r>
              <a:rPr lang="ru-RU" sz="20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напишет</a:t>
            </a:r>
            <a:r>
              <a:rPr lang="ru-RU" sz="20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n-US" sz="2000" dirty="0" smtClean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lvl="0" algn="just"/>
            <a:r>
              <a:rPr lang="ru-RU" sz="24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Эстафета </a:t>
            </a:r>
            <a:r>
              <a:rPr lang="en-US" sz="24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6</a:t>
            </a:r>
            <a:r>
              <a:rPr lang="ru-RU" sz="24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:</a:t>
            </a:r>
            <a:r>
              <a:rPr lang="ru-RU" sz="2000" dirty="0">
                <a:solidFill>
                  <a:prstClr val="black"/>
                </a:solidFill>
                <a:ea typeface="Calibri"/>
                <a:cs typeface="Times New Roman"/>
              </a:rPr>
              <a:t>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«Кто быстрее?»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Звучит музыка «Эстафета»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</a:p>
          <a:p>
            <a:pPr lvl="0" algn="just"/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Стартовать одновременно всей командой. Добежать до обручей, лежащих на полу</a:t>
            </a:r>
            <a:r>
              <a:rPr lang="en-US" sz="20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напротив каждой команды. Собрать пазл лежащий внутри обруча ""мяч баскетбольный", "мяч футбольный".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just"/>
            <a:endParaRPr lang="ru-RU" sz="2000" dirty="0" smtClean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27378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1" y="0"/>
            <a:ext cx="9139938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834188" y="183614"/>
            <a:ext cx="8081212" cy="417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200"/>
              </a:spcAft>
            </a:pPr>
            <a:endParaRPr lang="ru-RU" sz="20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19200" y="601486"/>
            <a:ext cx="757187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endParaRPr lang="ru-RU" sz="2400" b="1" dirty="0" smtClean="0">
              <a:solidFill>
                <a:srgbClr val="FF0000"/>
              </a:solidFill>
              <a:latin typeface="Times New Roman"/>
              <a:ea typeface="Times New Roman"/>
              <a:cs typeface="Times New Roman"/>
            </a:endParaRPr>
          </a:p>
          <a:p>
            <a:pPr marR="180340" lvl="0" indent="180340" algn="just"/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Ведущий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2: </a:t>
            </a:r>
            <a:r>
              <a:rPr lang="ru-RU" sz="20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Последний вид соревнований, </a:t>
            </a:r>
            <a:endParaRPr lang="ru-RU" sz="16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marR="180340" lvl="0" indent="180340" algn="just"/>
            <a:r>
              <a:rPr lang="ru-RU" sz="20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                       Мы завершили и сейчас </a:t>
            </a:r>
            <a:endParaRPr lang="ru-RU" sz="16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marR="180340" lvl="0" indent="180340" algn="just"/>
            <a:r>
              <a:rPr lang="ru-RU" sz="20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                       Итог всех наших состязаний, </a:t>
            </a:r>
            <a:endParaRPr lang="ru-RU" sz="16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marR="180340" lvl="0" indent="180340" algn="just"/>
            <a:r>
              <a:rPr lang="ru-RU" sz="20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                       Пусть судьи доведут до нас. </a:t>
            </a:r>
            <a:endParaRPr lang="ru-RU" sz="16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marR="180340" lvl="0" indent="180340" algn="just"/>
            <a:r>
              <a:rPr lang="ru-RU" sz="20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Пока жюри подводит итоги, мы посмотрим  музыкальный номер Танец под музыку «Солнышко лучистое» </a:t>
            </a:r>
            <a:endParaRPr lang="en-US" sz="2000" b="1" dirty="0">
              <a:solidFill>
                <a:srgbClr val="FF0000"/>
              </a:solidFill>
              <a:latin typeface="Times New Roman"/>
              <a:ea typeface="Calibri"/>
              <a:cs typeface="Times New Roman"/>
            </a:endParaRPr>
          </a:p>
          <a:p>
            <a:pPr marR="180340" lvl="0" indent="180340" algn="just"/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Награждение команд</a:t>
            </a:r>
            <a:endParaRPr lang="en-US" sz="2000" b="1" dirty="0">
              <a:solidFill>
                <a:srgbClr val="FF000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just"/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Ведущий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1: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Вот и закончился наш праздник. Все участники команд показали свою ловкость, силу, быстроту. А главное – получили заряд бодрости и массу положительных эмоций! Ещё раз поздравляем всех с праздником! Занимайтесь спортом, укрепляйте своё здоровье, развивайте силу и выносливость! До новых 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встреч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!</a:t>
            </a:r>
          </a:p>
          <a:p>
            <a:pPr algn="just"/>
            <a:endParaRPr lang="ru-RU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164223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959</TotalTime>
  <Words>531</Words>
  <Application>Microsoft Office PowerPoint</Application>
  <PresentationFormat>Экран (4:3)</PresentationFormat>
  <Paragraphs>67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Михаил Горяйнов</dc:creator>
  <cp:lastModifiedBy>Айнетдинова</cp:lastModifiedBy>
  <cp:revision>65</cp:revision>
  <dcterms:created xsi:type="dcterms:W3CDTF">2013-11-19T05:52:05Z</dcterms:created>
  <dcterms:modified xsi:type="dcterms:W3CDTF">2016-01-15T16:49:24Z</dcterms:modified>
</cp:coreProperties>
</file>