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8"/>
  </p:notesMasterIdLst>
  <p:sldIdLst>
    <p:sldId id="364" r:id="rId2"/>
    <p:sldId id="366" r:id="rId3"/>
    <p:sldId id="365" r:id="rId4"/>
    <p:sldId id="299" r:id="rId5"/>
    <p:sldId id="359" r:id="rId6"/>
    <p:sldId id="301" r:id="rId7"/>
    <p:sldId id="270" r:id="rId8"/>
    <p:sldId id="272" r:id="rId9"/>
    <p:sldId id="280" r:id="rId10"/>
    <p:sldId id="286" r:id="rId11"/>
    <p:sldId id="321" r:id="rId12"/>
    <p:sldId id="297" r:id="rId13"/>
    <p:sldId id="324" r:id="rId14"/>
    <p:sldId id="312" r:id="rId15"/>
    <p:sldId id="368" r:id="rId16"/>
    <p:sldId id="296" r:id="rId17"/>
    <p:sldId id="329" r:id="rId18"/>
    <p:sldId id="261" r:id="rId19"/>
    <p:sldId id="331" r:id="rId20"/>
    <p:sldId id="262" r:id="rId21"/>
    <p:sldId id="361" r:id="rId22"/>
    <p:sldId id="316" r:id="rId23"/>
    <p:sldId id="317" r:id="rId24"/>
    <p:sldId id="318" r:id="rId25"/>
    <p:sldId id="343" r:id="rId26"/>
    <p:sldId id="344" r:id="rId27"/>
    <p:sldId id="346" r:id="rId28"/>
    <p:sldId id="335" r:id="rId29"/>
    <p:sldId id="341" r:id="rId30"/>
    <p:sldId id="337" r:id="rId31"/>
    <p:sldId id="263" r:id="rId32"/>
    <p:sldId id="264" r:id="rId33"/>
    <p:sldId id="342" r:id="rId34"/>
    <p:sldId id="347" r:id="rId35"/>
    <p:sldId id="367" r:id="rId36"/>
    <p:sldId id="35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0863" autoAdjust="0"/>
  </p:normalViewPr>
  <p:slideViewPr>
    <p:cSldViewPr>
      <p:cViewPr>
        <p:scale>
          <a:sx n="77" d="100"/>
          <a:sy n="77" d="100"/>
        </p:scale>
        <p:origin x="-261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167A1-D73A-402E-9EAC-0B91007A571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D212-2012-4EEE-83CD-1CAEB4B79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D212-2012-4EEE-83CD-1CAEB4B794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4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D212-2012-4EEE-83CD-1CAEB4B794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0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D212-2012-4EEE-83CD-1CAEB4B794B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7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CF1C-C24C-46AB-A543-8F6D3130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2DAB-523B-46FE-88F5-AF680F69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9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16D4-FCA4-4B2F-9416-74792F6C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8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04664"/>
            <a:ext cx="8050088" cy="374441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effectLst/>
              </a:rPr>
              <a:t>А) Оно совершается всеми телами, процессами, мыслями.</a:t>
            </a:r>
          </a:p>
          <a:p>
            <a:pPr marL="18288" indent="0">
              <a:buNone/>
            </a:pPr>
            <a:r>
              <a:rPr lang="ru-RU" sz="2800" dirty="0" smtClean="0">
                <a:effectLst/>
              </a:rPr>
              <a:t>Б) Это делают люди, животные, машины, это доступно пароходам, это делают самолеты.</a:t>
            </a:r>
          </a:p>
          <a:p>
            <a:pPr marL="18288" indent="0">
              <a:buNone/>
            </a:pPr>
            <a:r>
              <a:rPr lang="ru-RU" sz="2800" dirty="0" smtClean="0">
                <a:effectLst/>
              </a:rPr>
              <a:t>В) Это  то, что позволяют оказаться сначала в одном месте, а потом в другом, без него бы не было жизни.</a:t>
            </a:r>
            <a:endParaRPr lang="ru-RU" sz="2800" dirty="0"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645024"/>
            <a:ext cx="7543800" cy="1440160"/>
          </a:xfrm>
        </p:spPr>
        <p:txBody>
          <a:bodyPr/>
          <a:lstStyle/>
          <a:p>
            <a:pPr algn="ctr"/>
            <a:r>
              <a:rPr lang="ru-RU" dirty="0" smtClean="0"/>
              <a:t>Движение</a:t>
            </a:r>
            <a:endParaRPr lang="ru-RU" dirty="0"/>
          </a:p>
        </p:txBody>
      </p:sp>
      <p:pic>
        <p:nvPicPr>
          <p:cNvPr id="6" name="Рисунок 97" descr="BEET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29188"/>
            <a:ext cx="2629495" cy="17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54421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Механическое движение может быть:</a:t>
            </a:r>
          </a:p>
        </p:txBody>
      </p:sp>
      <p:sp>
        <p:nvSpPr>
          <p:cNvPr id="1003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прямолинейным или криволинейным,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равномерным или неравномерным. </a:t>
            </a:r>
          </a:p>
        </p:txBody>
      </p:sp>
      <p:pic>
        <p:nvPicPr>
          <p:cNvPr id="7173" name="Picture 10" descr="auto движется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2462213"/>
            <a:ext cx="4019550" cy="44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9" descr="Движение спутника вокруг Земл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3429000"/>
            <a:ext cx="2193925" cy="159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1" descr="человечек движетс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2763"/>
            <a:ext cx="8640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16L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5445224"/>
            <a:ext cx="6858000" cy="13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5"/>
            <a:ext cx="8280920" cy="1728192"/>
          </a:xfrm>
        </p:spPr>
        <p:txBody>
          <a:bodyPr>
            <a:noAutofit/>
          </a:bodyPr>
          <a:lstStyle/>
          <a:p>
            <a:r>
              <a:rPr lang="ru-RU" sz="3600" dirty="0"/>
              <a:t>При решении задач, связанных с механическим движением, необходимо определить: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132856"/>
            <a:ext cx="7543800" cy="4104456"/>
          </a:xfrm>
        </p:spPr>
        <p:txBody>
          <a:bodyPr/>
          <a:lstStyle/>
          <a:p>
            <a:r>
              <a:rPr lang="ru-RU" sz="3600" dirty="0" smtClean="0"/>
              <a:t>-</a:t>
            </a:r>
            <a:r>
              <a:rPr lang="ru-RU" sz="3600" dirty="0" smtClean="0">
                <a:solidFill>
                  <a:srgbClr val="FFC000"/>
                </a:solidFill>
              </a:rPr>
              <a:t>траекторию движения;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-скорость движения;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-путь пройденный телом;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-положение тела в пространстве в любой момент времени;</a:t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194468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6264275"/>
          </a:xfrm>
        </p:spPr>
        <p:txBody>
          <a:bodyPr/>
          <a:lstStyle/>
          <a:p>
            <a:r>
              <a:rPr lang="ru-RU" sz="4800" b="1" dirty="0" smtClean="0"/>
              <a:t>Трактор движется слева направо.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Для рассмотрения её движения введём: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83768" y="3461480"/>
            <a:ext cx="647700" cy="1588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550" y="4221163"/>
            <a:ext cx="7056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9" y="2636912"/>
            <a:ext cx="2161479" cy="15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0782 -0.0349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 flipH="1">
            <a:off x="12492880" y="4876800"/>
            <a:ext cx="1800200" cy="914400"/>
          </a:xfrm>
        </p:spPr>
        <p:txBody>
          <a:bodyPr/>
          <a:lstStyle/>
          <a:p>
            <a:endParaRPr lang="ru-RU" sz="4800" b="1" dirty="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75072" y="245015"/>
            <a:ext cx="7762056" cy="282394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Тело отсчета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4221163"/>
            <a:ext cx="6911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1547813" y="3716338"/>
            <a:ext cx="792162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92275" y="3429000"/>
            <a:ext cx="503238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H="1">
            <a:off x="1763713" y="3284538"/>
            <a:ext cx="360362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такое тело отсчета?</a:t>
            </a:r>
          </a:p>
        </p:txBody>
      </p:sp>
      <p:sp>
        <p:nvSpPr>
          <p:cNvPr id="1075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Тело отсчёта - это тело, относительно которого определяется положение других (движущихся) тел</a:t>
            </a:r>
            <a:r>
              <a:rPr lang="ru-RU" sz="2400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Например, </a:t>
            </a:r>
            <a:r>
              <a:rPr lang="ru-RU" sz="2400" dirty="0" smtClean="0"/>
              <a:t>это может быть </a:t>
            </a:r>
            <a:r>
              <a:rPr lang="ru-RU" sz="2400" dirty="0" smtClean="0">
                <a:solidFill>
                  <a:srgbClr val="FF0000"/>
                </a:solidFill>
              </a:rPr>
              <a:t>дерево,</a:t>
            </a:r>
            <a:r>
              <a:rPr lang="ru-RU" sz="2400" dirty="0" smtClean="0"/>
              <a:t> когда рассматриваем движение автобуса, или </a:t>
            </a:r>
            <a:r>
              <a:rPr lang="ru-RU" sz="2400" dirty="0" smtClean="0">
                <a:solidFill>
                  <a:srgbClr val="FF0000"/>
                </a:solidFill>
              </a:rPr>
              <a:t>Земля</a:t>
            </a:r>
            <a:r>
              <a:rPr lang="ru-RU" sz="2400" dirty="0" smtClean="0"/>
              <a:t>, при расчёте движения ракеты</a:t>
            </a:r>
          </a:p>
        </p:txBody>
      </p:sp>
      <p:pic>
        <p:nvPicPr>
          <p:cNvPr id="21508" name="Picture 9" descr="тело отсче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9039"/>
            <a:ext cx="4194175" cy="1795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10" descr="тело отсче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68" y="3925888"/>
            <a:ext cx="1852638" cy="217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4293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79512" y="1553543"/>
            <a:ext cx="8352928" cy="490343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         </a:t>
            </a:r>
            <a:r>
              <a:rPr lang="ru-RU" dirty="0" smtClean="0"/>
              <a:t>               </a:t>
            </a:r>
            <a:r>
              <a:rPr lang="en-US" dirty="0" smtClean="0"/>
              <a:t>  z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ru-RU" dirty="0" smtClean="0"/>
              <a:t>                                        </a:t>
            </a:r>
            <a:r>
              <a:rPr lang="en-US" dirty="0" smtClean="0"/>
              <a:t> 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x</a:t>
            </a:r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47982" y="-963488"/>
            <a:ext cx="7543800" cy="23038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Добавим систему координат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0113" y="4221163"/>
            <a:ext cx="6985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19250" y="3500438"/>
            <a:ext cx="576263" cy="433387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11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rot="16200000" flipH="1">
            <a:off x="4931569" y="1196181"/>
            <a:ext cx="1588" cy="60483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Система отсчёта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468313" y="1585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              </a:t>
            </a:r>
            <a:r>
              <a:rPr lang="en-US" sz="3600" dirty="0" smtClean="0"/>
              <a:t>z</a:t>
            </a:r>
          </a:p>
          <a:p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   </a:t>
            </a:r>
            <a:r>
              <a:rPr lang="ru-RU" sz="3600" dirty="0" smtClean="0"/>
              <a:t>   у</a:t>
            </a: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2525" y="4278313"/>
            <a:ext cx="5543550" cy="73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838200" y="4351338"/>
            <a:ext cx="1584325" cy="86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162050" y="3090863"/>
            <a:ext cx="2519363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1990725" y="3846513"/>
            <a:ext cx="863600" cy="504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62163" y="3559175"/>
            <a:ext cx="720725" cy="431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78063" y="3343275"/>
            <a:ext cx="287337" cy="2873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33825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250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838" y="3789363"/>
            <a:ext cx="2016125" cy="2873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5795963" y="3933825"/>
            <a:ext cx="79216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599238" y="1903413"/>
            <a:ext cx="1366837" cy="1366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318375" y="2262188"/>
            <a:ext cx="504825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54313" y="33242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Документ WordPad" r:id="rId3" imgW="3657600" imgH="181440" progId="WordPad.Document.1">
                  <p:embed/>
                </p:oleObj>
              </mc:Choice>
              <mc:Fallback>
                <p:oleObj name="Документ WordPad" r:id="rId3" imgW="3657600" imgH="181440" progId="WordPad.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324225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6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569753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Вектор</a:t>
            </a:r>
            <a:r>
              <a:rPr lang="ru-RU" sz="2800" dirty="0" smtClean="0">
                <a:solidFill>
                  <a:srgbClr val="FFFF00"/>
                </a:solidFill>
              </a:rPr>
              <a:t> – направленный отрезок  </a:t>
            </a:r>
          </a:p>
          <a:p>
            <a:pPr>
              <a:buNone/>
            </a:pPr>
            <a:r>
              <a:rPr lang="ru-RU" sz="2800" dirty="0" smtClean="0"/>
              <a:t>                 ( величина и направление)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dirty="0" smtClean="0"/>
              <a:t>скорость , сила , перемещение,  ускорение…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Скаляр</a:t>
            </a:r>
            <a:r>
              <a:rPr lang="ru-RU" sz="2800" b="1" dirty="0" smtClean="0"/>
              <a:t> – </a:t>
            </a:r>
            <a:r>
              <a:rPr lang="ru-RU" sz="2800" dirty="0" smtClean="0"/>
              <a:t>число </a:t>
            </a:r>
          </a:p>
          <a:p>
            <a:pPr>
              <a:buNone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FF00"/>
                </a:solidFill>
              </a:rPr>
              <a:t>( величина не имеющая направления</a:t>
            </a:r>
            <a:r>
              <a:rPr lang="ru-RU" sz="2800" dirty="0" smtClean="0"/>
              <a:t>)</a:t>
            </a:r>
          </a:p>
          <a:p>
            <a:pPr>
              <a:buNone/>
            </a:pPr>
            <a:r>
              <a:rPr lang="ru-RU" sz="2800" i="1" dirty="0" smtClean="0"/>
              <a:t>Масса , объём, путь, длина, количество…</a:t>
            </a:r>
            <a:endParaRPr lang="ru-RU" sz="2800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5576" y="3036278"/>
            <a:ext cx="1357322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000496" y="3215060"/>
            <a:ext cx="1500198" cy="42862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</a:rPr>
              <a:t>Системы координат</a:t>
            </a:r>
            <a:r>
              <a:rPr lang="ru-RU" b="1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4978" cy="511904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736305"/>
                <a:gridCol w="3120347"/>
                <a:gridCol w="2928326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одномерная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двумерная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трёхмерная</a:t>
                      </a:r>
                      <a:endParaRPr lang="ru-RU" sz="3200" dirty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</a:t>
                      </a:r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</a:p>
                    <a:p>
                      <a:r>
                        <a:rPr lang="ru-RU" dirty="0" smtClean="0"/>
                        <a:t>              </a:t>
                      </a:r>
                      <a:r>
                        <a:rPr lang="en-US" sz="2400" dirty="0" smtClean="0"/>
                        <a:t>y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           </a:t>
                      </a:r>
                      <a:r>
                        <a:rPr lang="en-US" sz="2400" baseline="0" dirty="0" smtClean="0"/>
                        <a:t> x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sz="2400" dirty="0" smtClean="0"/>
                        <a:t>z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</a:t>
                      </a:r>
                      <a:r>
                        <a:rPr lang="en-US" sz="2400" dirty="0" smtClean="0"/>
                        <a:t>y</a:t>
                      </a:r>
                    </a:p>
                    <a:p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baseline="0" dirty="0" smtClean="0"/>
                        <a:t>x</a:t>
                      </a:r>
                      <a:endParaRPr lang="en-US" sz="2400" dirty="0" smtClean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Лифт, бег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на короткую дистанцию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Шахматы, географическая карта, план участка…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Подводная лодка,</a:t>
                      </a:r>
                      <a:r>
                        <a:rPr lang="ru-RU" sz="3200" b="1" baseline="0" dirty="0" smtClean="0"/>
                        <a:t> самолёт в полёте…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87450" y="3716338"/>
            <a:ext cx="1152525" cy="158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275" y="3789363"/>
            <a:ext cx="1296988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12319" y="3248819"/>
            <a:ext cx="10795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3500438"/>
            <a:ext cx="1152525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877051" y="2997200"/>
            <a:ext cx="1008062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732588" y="3500438"/>
            <a:ext cx="647700" cy="36036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лнце 11"/>
          <p:cNvSpPr/>
          <p:nvPr/>
        </p:nvSpPr>
        <p:spPr>
          <a:xfrm>
            <a:off x="1857356" y="3143248"/>
            <a:ext cx="1214446" cy="107157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286644" y="4429132"/>
            <a:ext cx="1143008" cy="5715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11" idx="4"/>
          </p:cNvCxnSpPr>
          <p:nvPr/>
        </p:nvCxnSpPr>
        <p:spPr>
          <a:xfrm rot="5400000">
            <a:off x="646683" y="6171152"/>
            <a:ext cx="611662" cy="4770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0" idx="4"/>
          </p:cNvCxnSpPr>
          <p:nvPr/>
        </p:nvCxnSpPr>
        <p:spPr>
          <a:xfrm rot="5400000">
            <a:off x="5390562" y="6262706"/>
            <a:ext cx="491136" cy="12799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носка-облако 9"/>
          <p:cNvSpPr/>
          <p:nvPr/>
        </p:nvSpPr>
        <p:spPr>
          <a:xfrm>
            <a:off x="5429256" y="4714884"/>
            <a:ext cx="928694" cy="121444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 rot="20608023">
            <a:off x="356953" y="4216654"/>
            <a:ext cx="1199845" cy="145691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lastslideviewed" highlightClick="1"/>
          </p:cNvPr>
          <p:cNvSpPr/>
          <p:nvPr/>
        </p:nvSpPr>
        <p:spPr>
          <a:xfrm>
            <a:off x="10044608" y="6393689"/>
            <a:ext cx="50003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C -0.03714 0.00509 -0.07587 0.00972 -0.1125 0.02014 C -0.13142 0.02546 -0.14444 0.03541 -0.1625 0.04328 C -0.17135 0.04699 -0.1809 0.0456 -0.1901 0.04676 C -0.27691 0.04236 -0.35694 0.04143 -0.44514 0.04328 C -0.4526 0.04537 -0.4599 0.05162 -0.46754 0.05 C -0.47049 0.0493 -0.4724 0.04514 -0.475 0.04328 C -0.4849 0.03611 -0.49462 0.02893 -0.50504 0.02338 C -0.5092 0.02106 -0.51354 0.01944 -0.51754 0.01666 C -0.52014 0.01481 -0.5224 0.0118 -0.525 0.00995 C -0.54167 -0.00116 -0.52257 0.01713 -0.54254 2.96296E-6 C -0.54861 -0.0051 -0.5533 -0.01366 -0.56007 -0.01667 C -0.57396 -0.02292 -0.58611 -0.03056 -0.6 -0.03658 C -0.60781 -0.04352 -0.61563 -0.05162 -0.62257 -0.05996 C -0.62865 -0.06736 -0.6401 -0.08334 -0.6401 -0.08334 C -0.64288 -0.09422 -0.64375 -0.10625 -0.64757 -0.11667 C -0.65017 -0.12385 -0.65764 -0.13658 -0.65764 -0.13658 C -0.65851 -0.13982 -0.65885 -0.14329 -0.66007 -0.14653 C -0.66146 -0.15023 -0.6651 -0.15672 -0.6651 -0.15672 " pathEditMode="relative" ptsTypes="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8 -0.00532 L 0.08959 -0.13704 C 0.12431 -0.16713 0.17639 -0.18333 0.23021 -0.18333 C 0.29167 -0.18333 0.34132 -0.16713 0.37587 -0.13704 L 0.54132 -0.0053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60649"/>
            <a:ext cx="8229600" cy="201622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Перемещёние – </a:t>
            </a:r>
            <a:r>
              <a:rPr lang="ru-RU" i="1" u="sng" dirty="0" smtClean="0">
                <a:solidFill>
                  <a:srgbClr val="FFFF00"/>
                </a:solidFill>
              </a:rPr>
              <a:t>вектор</a:t>
            </a:r>
            <a:r>
              <a:rPr lang="ru-RU" i="1" dirty="0" smtClean="0">
                <a:solidFill>
                  <a:srgbClr val="FFFF00"/>
                </a:solidFill>
              </a:rPr>
              <a:t>, соединяющий начальное положение тела с  его последующим положением.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700792" y="0"/>
            <a:ext cx="1501824" cy="2037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7286644" y="2428868"/>
            <a:ext cx="928694" cy="642942"/>
          </a:xfrm>
          <a:prstGeom prst="clou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>
            <a:off x="4697359" y="17493"/>
            <a:ext cx="356505" cy="575075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лако 7"/>
          <p:cNvSpPr/>
          <p:nvPr/>
        </p:nvSpPr>
        <p:spPr>
          <a:xfrm>
            <a:off x="7286644" y="2428868"/>
            <a:ext cx="928694" cy="642942"/>
          </a:xfrm>
          <a:prstGeom prst="clou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з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117811"/>
            <a:ext cx="5040560" cy="340753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500562" y="5143512"/>
            <a:ext cx="285752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00562" y="5214950"/>
            <a:ext cx="285752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9124" y="5286388"/>
            <a:ext cx="285752" cy="2143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218 C -0.00417 -0.06274 0.00035 -0.05116 -0.00851 -0.06899 C -0.01267 -0.08542 -0.01632 -0.09769 -0.02344 -0.11227 C -0.02743 -0.13241 -0.03472 -0.15487 -0.04358 -0.17223 C -0.04688 -0.18542 -0.05122 -0.19237 -0.05851 -0.20232 C -0.06319 -0.2213 -0.05903 -0.20973 -0.07604 -0.23218 C -0.08629 -0.24584 -0.0941 -0.25093 -0.10851 -0.25556 C -0.11319 -0.2588 -0.12639 -0.26783 -0.13108 -0.26899 C -0.14601 -0.27246 -0.16111 -0.27338 -0.17604 -0.27547 C -0.18021 -0.27616 -0.18438 -0.27778 -0.18854 -0.27894 C -0.23941 -0.27778 -0.2901 -0.27755 -0.34097 -0.27547 C -0.35313 -0.275 -0.38385 -0.25973 -0.39844 -0.25556 C -0.40521 -0.25371 -0.41858 -0.24885 -0.41858 -0.24862 C -0.43299 -0.23588 -0.45052 -0.23542 -0.46597 -0.22547 C -0.4776 -0.21806 -0.48785 -0.20834 -0.49844 -0.19885 C -0.52083 -0.17871 -0.5158 -0.13079 -0.54358 -0.11899 C -0.55104 -0.11227 -0.55851 -0.10556 -0.56597 -0.09885 C -0.57031 -0.09491 -0.57604 -0.09445 -0.58108 -0.09213 C -0.58351 -0.09098 -0.58854 -0.08889 -0.58854 -0.08866 C -0.59462 -0.08264 -0.59965 -0.07477 -0.60608 -0.06899 C -0.60833 -0.06713 -0.61111 -0.06713 -0.61354 -0.06551 C -0.62066 -0.06065 -0.62535 -0.05278 -0.63108 -0.0456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0741 L 0.10052 -0.13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125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1196753"/>
            <a:ext cx="8229600" cy="495798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400" b="1" i="1" dirty="0" smtClean="0"/>
              <a:t>L – </a:t>
            </a:r>
            <a:r>
              <a:rPr lang="ru-RU" sz="4400" b="1" i="1" dirty="0" smtClean="0"/>
              <a:t>путь                траектория</a:t>
            </a:r>
          </a:p>
          <a:p>
            <a:pPr>
              <a:buFont typeface="Arial" charset="0"/>
              <a:buNone/>
            </a:pPr>
            <a:r>
              <a:rPr lang="en-US" sz="4400" b="1" i="1" dirty="0" smtClean="0"/>
              <a:t>S </a:t>
            </a:r>
            <a:r>
              <a:rPr lang="ru-RU" sz="4400" b="1" i="1" dirty="0" smtClean="0"/>
              <a:t>– перемещение                </a:t>
            </a:r>
          </a:p>
          <a:p>
            <a:pPr>
              <a:buFont typeface="Arial" charset="0"/>
              <a:buNone/>
            </a:pPr>
            <a:r>
              <a:rPr lang="ru-RU" b="1" i="1" dirty="0" smtClean="0"/>
              <a:t>                                                </a:t>
            </a:r>
            <a:endParaRPr lang="en-US" b="1" i="1" dirty="0" smtClean="0"/>
          </a:p>
          <a:p>
            <a:pPr>
              <a:buFont typeface="Arial" charset="0"/>
              <a:buNone/>
            </a:pPr>
            <a:r>
              <a:rPr lang="ru-RU" sz="4400" b="1" i="1" dirty="0" smtClean="0"/>
              <a:t>          </a:t>
            </a:r>
            <a:r>
              <a:rPr lang="en-US" sz="4400" b="1" i="1" dirty="0" smtClean="0"/>
              <a:t>S</a:t>
            </a:r>
            <a:r>
              <a:rPr lang="ru-RU" sz="4400" b="1" i="1" dirty="0" smtClean="0"/>
              <a:t>                                           </a:t>
            </a:r>
            <a:r>
              <a:rPr lang="en-US" sz="4400" b="1" i="1" dirty="0" smtClean="0"/>
              <a:t>L</a:t>
            </a:r>
          </a:p>
          <a:p>
            <a:pPr>
              <a:buFont typeface="Arial" charset="0"/>
              <a:buNone/>
            </a:pPr>
            <a:r>
              <a:rPr lang="ru-RU" sz="3600" b="1" i="1" dirty="0" smtClean="0"/>
              <a:t> </a:t>
            </a:r>
          </a:p>
        </p:txBody>
      </p:sp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 flipH="1">
            <a:off x="11268744" y="4876800"/>
            <a:ext cx="3456384" cy="9144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Полилиния 4"/>
          <p:cNvSpPr/>
          <p:nvPr/>
        </p:nvSpPr>
        <p:spPr>
          <a:xfrm>
            <a:off x="1371600" y="3429000"/>
            <a:ext cx="6021388" cy="2376264"/>
          </a:xfrm>
          <a:custGeom>
            <a:avLst/>
            <a:gdLst>
              <a:gd name="connsiteX0" fmla="*/ 0 w 6021432"/>
              <a:gd name="connsiteY0" fmla="*/ 1884218 h 2263248"/>
              <a:gd name="connsiteX1" fmla="*/ 13855 w 6021432"/>
              <a:gd name="connsiteY1" fmla="*/ 1842655 h 2263248"/>
              <a:gd name="connsiteX2" fmla="*/ 41564 w 6021432"/>
              <a:gd name="connsiteY2" fmla="*/ 1731818 h 2263248"/>
              <a:gd name="connsiteX3" fmla="*/ 83127 w 6021432"/>
              <a:gd name="connsiteY3" fmla="*/ 1662546 h 2263248"/>
              <a:gd name="connsiteX4" fmla="*/ 138545 w 6021432"/>
              <a:gd name="connsiteY4" fmla="*/ 1524000 h 2263248"/>
              <a:gd name="connsiteX5" fmla="*/ 180109 w 6021432"/>
              <a:gd name="connsiteY5" fmla="*/ 1468582 h 2263248"/>
              <a:gd name="connsiteX6" fmla="*/ 221673 w 6021432"/>
              <a:gd name="connsiteY6" fmla="*/ 1399309 h 2263248"/>
              <a:gd name="connsiteX7" fmla="*/ 290945 w 6021432"/>
              <a:gd name="connsiteY7" fmla="*/ 1233055 h 2263248"/>
              <a:gd name="connsiteX8" fmla="*/ 318655 w 6021432"/>
              <a:gd name="connsiteY8" fmla="*/ 1080655 h 2263248"/>
              <a:gd name="connsiteX9" fmla="*/ 332509 w 6021432"/>
              <a:gd name="connsiteY9" fmla="*/ 1011382 h 2263248"/>
              <a:gd name="connsiteX10" fmla="*/ 374073 w 6021432"/>
              <a:gd name="connsiteY10" fmla="*/ 706582 h 2263248"/>
              <a:gd name="connsiteX11" fmla="*/ 401782 w 6021432"/>
              <a:gd name="connsiteY11" fmla="*/ 623455 h 2263248"/>
              <a:gd name="connsiteX12" fmla="*/ 526473 w 6021432"/>
              <a:gd name="connsiteY12" fmla="*/ 443346 h 2263248"/>
              <a:gd name="connsiteX13" fmla="*/ 568036 w 6021432"/>
              <a:gd name="connsiteY13" fmla="*/ 401782 h 2263248"/>
              <a:gd name="connsiteX14" fmla="*/ 637309 w 6021432"/>
              <a:gd name="connsiteY14" fmla="*/ 360218 h 2263248"/>
              <a:gd name="connsiteX15" fmla="*/ 762000 w 6021432"/>
              <a:gd name="connsiteY15" fmla="*/ 263237 h 2263248"/>
              <a:gd name="connsiteX16" fmla="*/ 942109 w 6021432"/>
              <a:gd name="connsiteY16" fmla="*/ 152400 h 2263248"/>
              <a:gd name="connsiteX17" fmla="*/ 1066800 w 6021432"/>
              <a:gd name="connsiteY17" fmla="*/ 124691 h 2263248"/>
              <a:gd name="connsiteX18" fmla="*/ 1246909 w 6021432"/>
              <a:gd name="connsiteY18" fmla="*/ 138546 h 2263248"/>
              <a:gd name="connsiteX19" fmla="*/ 1260764 w 6021432"/>
              <a:gd name="connsiteY19" fmla="*/ 180109 h 2263248"/>
              <a:gd name="connsiteX20" fmla="*/ 1274618 w 6021432"/>
              <a:gd name="connsiteY20" fmla="*/ 249382 h 2263248"/>
              <a:gd name="connsiteX21" fmla="*/ 1385455 w 6021432"/>
              <a:gd name="connsiteY21" fmla="*/ 387927 h 2263248"/>
              <a:gd name="connsiteX22" fmla="*/ 1468582 w 6021432"/>
              <a:gd name="connsiteY22" fmla="*/ 443346 h 2263248"/>
              <a:gd name="connsiteX23" fmla="*/ 1690255 w 6021432"/>
              <a:gd name="connsiteY23" fmla="*/ 471055 h 2263248"/>
              <a:gd name="connsiteX24" fmla="*/ 2355273 w 6021432"/>
              <a:gd name="connsiteY24" fmla="*/ 443346 h 2263248"/>
              <a:gd name="connsiteX25" fmla="*/ 2396836 w 6021432"/>
              <a:gd name="connsiteY25" fmla="*/ 387927 h 2263248"/>
              <a:gd name="connsiteX26" fmla="*/ 2438400 w 6021432"/>
              <a:gd name="connsiteY26" fmla="*/ 221673 h 2263248"/>
              <a:gd name="connsiteX27" fmla="*/ 2466109 w 6021432"/>
              <a:gd name="connsiteY27" fmla="*/ 166255 h 2263248"/>
              <a:gd name="connsiteX28" fmla="*/ 2535382 w 6021432"/>
              <a:gd name="connsiteY28" fmla="*/ 96982 h 2263248"/>
              <a:gd name="connsiteX29" fmla="*/ 2576945 w 6021432"/>
              <a:gd name="connsiteY29" fmla="*/ 55418 h 2263248"/>
              <a:gd name="connsiteX30" fmla="*/ 2812473 w 6021432"/>
              <a:gd name="connsiteY30" fmla="*/ 0 h 2263248"/>
              <a:gd name="connsiteX31" fmla="*/ 3006436 w 6021432"/>
              <a:gd name="connsiteY31" fmla="*/ 27709 h 2263248"/>
              <a:gd name="connsiteX32" fmla="*/ 3061855 w 6021432"/>
              <a:gd name="connsiteY32" fmla="*/ 69273 h 2263248"/>
              <a:gd name="connsiteX33" fmla="*/ 3075709 w 6021432"/>
              <a:gd name="connsiteY33" fmla="*/ 166255 h 2263248"/>
              <a:gd name="connsiteX34" fmla="*/ 3103418 w 6021432"/>
              <a:gd name="connsiteY34" fmla="*/ 235527 h 2263248"/>
              <a:gd name="connsiteX35" fmla="*/ 3144982 w 6021432"/>
              <a:gd name="connsiteY35" fmla="*/ 332509 h 2263248"/>
              <a:gd name="connsiteX36" fmla="*/ 3158836 w 6021432"/>
              <a:gd name="connsiteY36" fmla="*/ 401782 h 2263248"/>
              <a:gd name="connsiteX37" fmla="*/ 3172691 w 6021432"/>
              <a:gd name="connsiteY37" fmla="*/ 457200 h 2263248"/>
              <a:gd name="connsiteX38" fmla="*/ 3241964 w 6021432"/>
              <a:gd name="connsiteY38" fmla="*/ 512618 h 2263248"/>
              <a:gd name="connsiteX39" fmla="*/ 3338945 w 6021432"/>
              <a:gd name="connsiteY39" fmla="*/ 568037 h 2263248"/>
              <a:gd name="connsiteX40" fmla="*/ 4350327 w 6021432"/>
              <a:gd name="connsiteY40" fmla="*/ 540327 h 2263248"/>
              <a:gd name="connsiteX41" fmla="*/ 4461164 w 6021432"/>
              <a:gd name="connsiteY41" fmla="*/ 512618 h 2263248"/>
              <a:gd name="connsiteX42" fmla="*/ 4585855 w 6021432"/>
              <a:gd name="connsiteY42" fmla="*/ 443346 h 2263248"/>
              <a:gd name="connsiteX43" fmla="*/ 4627418 w 6021432"/>
              <a:gd name="connsiteY43" fmla="*/ 429491 h 2263248"/>
              <a:gd name="connsiteX44" fmla="*/ 4835236 w 6021432"/>
              <a:gd name="connsiteY44" fmla="*/ 443346 h 2263248"/>
              <a:gd name="connsiteX45" fmla="*/ 4849091 w 6021432"/>
              <a:gd name="connsiteY45" fmla="*/ 484909 h 2263248"/>
              <a:gd name="connsiteX46" fmla="*/ 4862945 w 6021432"/>
              <a:gd name="connsiteY46" fmla="*/ 554182 h 2263248"/>
              <a:gd name="connsiteX47" fmla="*/ 4904509 w 6021432"/>
              <a:gd name="connsiteY47" fmla="*/ 706582 h 2263248"/>
              <a:gd name="connsiteX48" fmla="*/ 4973782 w 6021432"/>
              <a:gd name="connsiteY48" fmla="*/ 942109 h 2263248"/>
              <a:gd name="connsiteX49" fmla="*/ 5472545 w 6021432"/>
              <a:gd name="connsiteY49" fmla="*/ 914400 h 2263248"/>
              <a:gd name="connsiteX50" fmla="*/ 5597236 w 6021432"/>
              <a:gd name="connsiteY50" fmla="*/ 858982 h 2263248"/>
              <a:gd name="connsiteX51" fmla="*/ 5708073 w 6021432"/>
              <a:gd name="connsiteY51" fmla="*/ 831273 h 2263248"/>
              <a:gd name="connsiteX52" fmla="*/ 5874327 w 6021432"/>
              <a:gd name="connsiteY52" fmla="*/ 762000 h 2263248"/>
              <a:gd name="connsiteX53" fmla="*/ 5915891 w 6021432"/>
              <a:gd name="connsiteY53" fmla="*/ 831273 h 2263248"/>
              <a:gd name="connsiteX54" fmla="*/ 5971309 w 6021432"/>
              <a:gd name="connsiteY54" fmla="*/ 997527 h 2263248"/>
              <a:gd name="connsiteX55" fmla="*/ 6012873 w 6021432"/>
              <a:gd name="connsiteY55" fmla="*/ 1579418 h 2263248"/>
              <a:gd name="connsiteX56" fmla="*/ 5929745 w 6021432"/>
              <a:gd name="connsiteY56" fmla="*/ 2092037 h 2263248"/>
              <a:gd name="connsiteX57" fmla="*/ 5888182 w 6021432"/>
              <a:gd name="connsiteY57" fmla="*/ 2119746 h 2263248"/>
              <a:gd name="connsiteX58" fmla="*/ 5721927 w 6021432"/>
              <a:gd name="connsiteY58" fmla="*/ 2147455 h 2263248"/>
              <a:gd name="connsiteX59" fmla="*/ 3491345 w 6021432"/>
              <a:gd name="connsiteY59" fmla="*/ 2161309 h 2263248"/>
              <a:gd name="connsiteX60" fmla="*/ 3338945 w 6021432"/>
              <a:gd name="connsiteY60" fmla="*/ 2202873 h 2263248"/>
              <a:gd name="connsiteX61" fmla="*/ 3297382 w 6021432"/>
              <a:gd name="connsiteY61" fmla="*/ 2216727 h 2263248"/>
              <a:gd name="connsiteX62" fmla="*/ 3158836 w 6021432"/>
              <a:gd name="connsiteY62" fmla="*/ 2230582 h 2263248"/>
              <a:gd name="connsiteX63" fmla="*/ 2964873 w 6021432"/>
              <a:gd name="connsiteY63" fmla="*/ 2230582 h 2263248"/>
              <a:gd name="connsiteX64" fmla="*/ 2951018 w 6021432"/>
              <a:gd name="connsiteY64" fmla="*/ 2189018 h 2263248"/>
              <a:gd name="connsiteX65" fmla="*/ 2909455 w 6021432"/>
              <a:gd name="connsiteY65" fmla="*/ 2175164 h 2263248"/>
              <a:gd name="connsiteX66" fmla="*/ 2867891 w 6021432"/>
              <a:gd name="connsiteY66" fmla="*/ 2133600 h 2263248"/>
              <a:gd name="connsiteX67" fmla="*/ 2826327 w 6021432"/>
              <a:gd name="connsiteY67" fmla="*/ 2064327 h 2263248"/>
              <a:gd name="connsiteX68" fmla="*/ 2812473 w 6021432"/>
              <a:gd name="connsiteY68" fmla="*/ 1953491 h 2263248"/>
              <a:gd name="connsiteX69" fmla="*/ 2798618 w 6021432"/>
              <a:gd name="connsiteY69" fmla="*/ 1648691 h 2263248"/>
              <a:gd name="connsiteX70" fmla="*/ 2770909 w 6021432"/>
              <a:gd name="connsiteY70" fmla="*/ 1565564 h 2263248"/>
              <a:gd name="connsiteX71" fmla="*/ 2618509 w 6021432"/>
              <a:gd name="connsiteY71" fmla="*/ 1551709 h 2263248"/>
              <a:gd name="connsiteX72" fmla="*/ 2216727 w 6021432"/>
              <a:gd name="connsiteY72" fmla="*/ 1551709 h 22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21432" h="2263248">
                <a:moveTo>
                  <a:pt x="0" y="1884218"/>
                </a:moveTo>
                <a:cubicBezTo>
                  <a:pt x="4618" y="1870364"/>
                  <a:pt x="10012" y="1856744"/>
                  <a:pt x="13855" y="1842655"/>
                </a:cubicBezTo>
                <a:cubicBezTo>
                  <a:pt x="23875" y="1805914"/>
                  <a:pt x="27893" y="1767362"/>
                  <a:pt x="41564" y="1731818"/>
                </a:cubicBezTo>
                <a:cubicBezTo>
                  <a:pt x="51231" y="1706685"/>
                  <a:pt x="71984" y="1687060"/>
                  <a:pt x="83127" y="1662546"/>
                </a:cubicBezTo>
                <a:cubicBezTo>
                  <a:pt x="124580" y="1571349"/>
                  <a:pt x="92674" y="1597394"/>
                  <a:pt x="138545" y="1524000"/>
                </a:cubicBezTo>
                <a:cubicBezTo>
                  <a:pt x="150783" y="1504419"/>
                  <a:pt x="167300" y="1487795"/>
                  <a:pt x="180109" y="1468582"/>
                </a:cubicBezTo>
                <a:cubicBezTo>
                  <a:pt x="195046" y="1446176"/>
                  <a:pt x="207818" y="1422400"/>
                  <a:pt x="221673" y="1399309"/>
                </a:cubicBezTo>
                <a:cubicBezTo>
                  <a:pt x="254982" y="1266072"/>
                  <a:pt x="226533" y="1318939"/>
                  <a:pt x="290945" y="1233055"/>
                </a:cubicBezTo>
                <a:cubicBezTo>
                  <a:pt x="319207" y="1148270"/>
                  <a:pt x="296276" y="1226120"/>
                  <a:pt x="318655" y="1080655"/>
                </a:cubicBezTo>
                <a:cubicBezTo>
                  <a:pt x="322236" y="1057381"/>
                  <a:pt x="329463" y="1034732"/>
                  <a:pt x="332509" y="1011382"/>
                </a:cubicBezTo>
                <a:cubicBezTo>
                  <a:pt x="348426" y="889353"/>
                  <a:pt x="343095" y="809840"/>
                  <a:pt x="374073" y="706582"/>
                </a:cubicBezTo>
                <a:cubicBezTo>
                  <a:pt x="382466" y="678606"/>
                  <a:pt x="389696" y="650045"/>
                  <a:pt x="401782" y="623455"/>
                </a:cubicBezTo>
                <a:cubicBezTo>
                  <a:pt x="421994" y="578989"/>
                  <a:pt x="504553" y="465266"/>
                  <a:pt x="526473" y="443346"/>
                </a:cubicBezTo>
                <a:cubicBezTo>
                  <a:pt x="540327" y="429491"/>
                  <a:pt x="552361" y="413538"/>
                  <a:pt x="568036" y="401782"/>
                </a:cubicBezTo>
                <a:cubicBezTo>
                  <a:pt x="589579" y="385625"/>
                  <a:pt x="615396" y="375870"/>
                  <a:pt x="637309" y="360218"/>
                </a:cubicBezTo>
                <a:cubicBezTo>
                  <a:pt x="680156" y="329613"/>
                  <a:pt x="718188" y="292445"/>
                  <a:pt x="762000" y="263237"/>
                </a:cubicBezTo>
                <a:cubicBezTo>
                  <a:pt x="827850" y="219336"/>
                  <a:pt x="870165" y="188371"/>
                  <a:pt x="942109" y="152400"/>
                </a:cubicBezTo>
                <a:cubicBezTo>
                  <a:pt x="976213" y="135348"/>
                  <a:pt x="1034879" y="130011"/>
                  <a:pt x="1066800" y="124691"/>
                </a:cubicBezTo>
                <a:cubicBezTo>
                  <a:pt x="1126836" y="129309"/>
                  <a:pt x="1189012" y="122004"/>
                  <a:pt x="1246909" y="138546"/>
                </a:cubicBezTo>
                <a:cubicBezTo>
                  <a:pt x="1260951" y="142558"/>
                  <a:pt x="1257222" y="165941"/>
                  <a:pt x="1260764" y="180109"/>
                </a:cubicBezTo>
                <a:cubicBezTo>
                  <a:pt x="1266475" y="202954"/>
                  <a:pt x="1267171" y="227042"/>
                  <a:pt x="1274618" y="249382"/>
                </a:cubicBezTo>
                <a:cubicBezTo>
                  <a:pt x="1293107" y="304851"/>
                  <a:pt x="1338467" y="356601"/>
                  <a:pt x="1385455" y="387927"/>
                </a:cubicBezTo>
                <a:cubicBezTo>
                  <a:pt x="1413164" y="406400"/>
                  <a:pt x="1435733" y="437871"/>
                  <a:pt x="1468582" y="443346"/>
                </a:cubicBezTo>
                <a:cubicBezTo>
                  <a:pt x="1597490" y="464830"/>
                  <a:pt x="1523757" y="454405"/>
                  <a:pt x="1690255" y="471055"/>
                </a:cubicBezTo>
                <a:cubicBezTo>
                  <a:pt x="1911928" y="461819"/>
                  <a:pt x="2134928" y="469269"/>
                  <a:pt x="2355273" y="443346"/>
                </a:cubicBezTo>
                <a:cubicBezTo>
                  <a:pt x="2378206" y="440648"/>
                  <a:pt x="2387281" y="408948"/>
                  <a:pt x="2396836" y="387927"/>
                </a:cubicBezTo>
                <a:cubicBezTo>
                  <a:pt x="2448461" y="274351"/>
                  <a:pt x="2405731" y="319678"/>
                  <a:pt x="2438400" y="221673"/>
                </a:cubicBezTo>
                <a:cubicBezTo>
                  <a:pt x="2444931" y="202080"/>
                  <a:pt x="2455862" y="184187"/>
                  <a:pt x="2466109" y="166255"/>
                </a:cubicBezTo>
                <a:cubicBezTo>
                  <a:pt x="2503056" y="101598"/>
                  <a:pt x="2479962" y="143166"/>
                  <a:pt x="2535382" y="96982"/>
                </a:cubicBezTo>
                <a:cubicBezTo>
                  <a:pt x="2550434" y="84439"/>
                  <a:pt x="2561001" y="66806"/>
                  <a:pt x="2576945" y="55418"/>
                </a:cubicBezTo>
                <a:cubicBezTo>
                  <a:pt x="2643087" y="8173"/>
                  <a:pt x="2737071" y="8378"/>
                  <a:pt x="2812473" y="0"/>
                </a:cubicBezTo>
                <a:cubicBezTo>
                  <a:pt x="2823724" y="1023"/>
                  <a:pt x="2961055" y="1777"/>
                  <a:pt x="3006436" y="27709"/>
                </a:cubicBezTo>
                <a:cubicBezTo>
                  <a:pt x="3026485" y="39165"/>
                  <a:pt x="3043382" y="55418"/>
                  <a:pt x="3061855" y="69273"/>
                </a:cubicBezTo>
                <a:cubicBezTo>
                  <a:pt x="3066473" y="101600"/>
                  <a:pt x="3067789" y="134574"/>
                  <a:pt x="3075709" y="166255"/>
                </a:cubicBezTo>
                <a:cubicBezTo>
                  <a:pt x="3081741" y="190382"/>
                  <a:pt x="3094686" y="212241"/>
                  <a:pt x="3103418" y="235527"/>
                </a:cubicBezTo>
                <a:cubicBezTo>
                  <a:pt x="3133997" y="317069"/>
                  <a:pt x="3096328" y="235201"/>
                  <a:pt x="3144982" y="332509"/>
                </a:cubicBezTo>
                <a:cubicBezTo>
                  <a:pt x="3149600" y="355600"/>
                  <a:pt x="3153728" y="378794"/>
                  <a:pt x="3158836" y="401782"/>
                </a:cubicBezTo>
                <a:cubicBezTo>
                  <a:pt x="3162967" y="420370"/>
                  <a:pt x="3161266" y="441967"/>
                  <a:pt x="3172691" y="457200"/>
                </a:cubicBezTo>
                <a:cubicBezTo>
                  <a:pt x="3190434" y="480857"/>
                  <a:pt x="3218307" y="494876"/>
                  <a:pt x="3241964" y="512618"/>
                </a:cubicBezTo>
                <a:cubicBezTo>
                  <a:pt x="3281129" y="541992"/>
                  <a:pt x="3292923" y="545025"/>
                  <a:pt x="3338945" y="568037"/>
                </a:cubicBezTo>
                <a:cubicBezTo>
                  <a:pt x="3676072" y="558800"/>
                  <a:pt x="4013484" y="556961"/>
                  <a:pt x="4350327" y="540327"/>
                </a:cubicBezTo>
                <a:cubicBezTo>
                  <a:pt x="4388363" y="538449"/>
                  <a:pt x="4425036" y="524661"/>
                  <a:pt x="4461164" y="512618"/>
                </a:cubicBezTo>
                <a:cubicBezTo>
                  <a:pt x="4501187" y="499277"/>
                  <a:pt x="4550349" y="461099"/>
                  <a:pt x="4585855" y="443346"/>
                </a:cubicBezTo>
                <a:cubicBezTo>
                  <a:pt x="4598917" y="436815"/>
                  <a:pt x="4613564" y="434109"/>
                  <a:pt x="4627418" y="429491"/>
                </a:cubicBezTo>
                <a:cubicBezTo>
                  <a:pt x="4696691" y="434109"/>
                  <a:pt x="4767882" y="426508"/>
                  <a:pt x="4835236" y="443346"/>
                </a:cubicBezTo>
                <a:cubicBezTo>
                  <a:pt x="4849404" y="446888"/>
                  <a:pt x="4845549" y="470741"/>
                  <a:pt x="4849091" y="484909"/>
                </a:cubicBezTo>
                <a:cubicBezTo>
                  <a:pt x="4854802" y="507754"/>
                  <a:pt x="4857234" y="531337"/>
                  <a:pt x="4862945" y="554182"/>
                </a:cubicBezTo>
                <a:cubicBezTo>
                  <a:pt x="4891659" y="669039"/>
                  <a:pt x="4865915" y="484665"/>
                  <a:pt x="4904509" y="706582"/>
                </a:cubicBezTo>
                <a:cubicBezTo>
                  <a:pt x="4944715" y="937770"/>
                  <a:pt x="4871616" y="873999"/>
                  <a:pt x="4973782" y="942109"/>
                </a:cubicBezTo>
                <a:cubicBezTo>
                  <a:pt x="5140036" y="932873"/>
                  <a:pt x="5306784" y="930187"/>
                  <a:pt x="5472545" y="914400"/>
                </a:cubicBezTo>
                <a:cubicBezTo>
                  <a:pt x="5614166" y="900912"/>
                  <a:pt x="5507030" y="891784"/>
                  <a:pt x="5597236" y="858982"/>
                </a:cubicBezTo>
                <a:cubicBezTo>
                  <a:pt x="5633026" y="845968"/>
                  <a:pt x="5708073" y="831273"/>
                  <a:pt x="5708073" y="831273"/>
                </a:cubicBezTo>
                <a:cubicBezTo>
                  <a:pt x="5738954" y="810686"/>
                  <a:pt x="5822138" y="738805"/>
                  <a:pt x="5874327" y="762000"/>
                </a:cubicBezTo>
                <a:cubicBezTo>
                  <a:pt x="5898935" y="772937"/>
                  <a:pt x="5905638" y="806373"/>
                  <a:pt x="5915891" y="831273"/>
                </a:cubicBezTo>
                <a:cubicBezTo>
                  <a:pt x="5938133" y="885289"/>
                  <a:pt x="5971309" y="997527"/>
                  <a:pt x="5971309" y="997527"/>
                </a:cubicBezTo>
                <a:cubicBezTo>
                  <a:pt x="5991398" y="1178326"/>
                  <a:pt x="6021432" y="1429642"/>
                  <a:pt x="6012873" y="1579418"/>
                </a:cubicBezTo>
                <a:cubicBezTo>
                  <a:pt x="6002997" y="1752241"/>
                  <a:pt x="5968669" y="1923365"/>
                  <a:pt x="5929745" y="2092037"/>
                </a:cubicBezTo>
                <a:cubicBezTo>
                  <a:pt x="5926001" y="2108261"/>
                  <a:pt x="5904271" y="2115456"/>
                  <a:pt x="5888182" y="2119746"/>
                </a:cubicBezTo>
                <a:cubicBezTo>
                  <a:pt x="5833896" y="2134222"/>
                  <a:pt x="5778101" y="2146481"/>
                  <a:pt x="5721927" y="2147455"/>
                </a:cubicBezTo>
                <a:cubicBezTo>
                  <a:pt x="4978497" y="2160347"/>
                  <a:pt x="4234872" y="2156691"/>
                  <a:pt x="3491345" y="2161309"/>
                </a:cubicBezTo>
                <a:cubicBezTo>
                  <a:pt x="3421968" y="2178654"/>
                  <a:pt x="3421292" y="2178169"/>
                  <a:pt x="3338945" y="2202873"/>
                </a:cubicBezTo>
                <a:cubicBezTo>
                  <a:pt x="3324957" y="2207069"/>
                  <a:pt x="3311816" y="2214506"/>
                  <a:pt x="3297382" y="2216727"/>
                </a:cubicBezTo>
                <a:cubicBezTo>
                  <a:pt x="3251509" y="2223784"/>
                  <a:pt x="3205018" y="2225964"/>
                  <a:pt x="3158836" y="2230582"/>
                </a:cubicBezTo>
                <a:cubicBezTo>
                  <a:pt x="3086151" y="2248754"/>
                  <a:pt x="3054703" y="2263248"/>
                  <a:pt x="2964873" y="2230582"/>
                </a:cubicBezTo>
                <a:cubicBezTo>
                  <a:pt x="2951148" y="2225591"/>
                  <a:pt x="2961345" y="2199345"/>
                  <a:pt x="2951018" y="2189018"/>
                </a:cubicBezTo>
                <a:cubicBezTo>
                  <a:pt x="2940692" y="2178692"/>
                  <a:pt x="2923309" y="2179782"/>
                  <a:pt x="2909455" y="2175164"/>
                </a:cubicBezTo>
                <a:cubicBezTo>
                  <a:pt x="2895600" y="2161309"/>
                  <a:pt x="2878760" y="2149903"/>
                  <a:pt x="2867891" y="2133600"/>
                </a:cubicBezTo>
                <a:cubicBezTo>
                  <a:pt x="2795945" y="2025683"/>
                  <a:pt x="2912627" y="2150630"/>
                  <a:pt x="2826327" y="2064327"/>
                </a:cubicBezTo>
                <a:cubicBezTo>
                  <a:pt x="2821709" y="2027382"/>
                  <a:pt x="2814950" y="1990641"/>
                  <a:pt x="2812473" y="1953491"/>
                </a:cubicBezTo>
                <a:cubicBezTo>
                  <a:pt x="2805708" y="1852011"/>
                  <a:pt x="2809453" y="1749817"/>
                  <a:pt x="2798618" y="1648691"/>
                </a:cubicBezTo>
                <a:cubicBezTo>
                  <a:pt x="2795506" y="1619649"/>
                  <a:pt x="2799997" y="1568208"/>
                  <a:pt x="2770909" y="1565564"/>
                </a:cubicBezTo>
                <a:cubicBezTo>
                  <a:pt x="2720109" y="1560946"/>
                  <a:pt x="2669503" y="1552984"/>
                  <a:pt x="2618509" y="1551709"/>
                </a:cubicBezTo>
                <a:cubicBezTo>
                  <a:pt x="2484624" y="1548362"/>
                  <a:pt x="2350654" y="1551709"/>
                  <a:pt x="2216727" y="1551709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72"/>
          </p:cNvCxnSpPr>
          <p:nvPr/>
        </p:nvCxnSpPr>
        <p:spPr>
          <a:xfrm>
            <a:off x="1331913" y="5013327"/>
            <a:ext cx="2256398" cy="4486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188" y="2492375"/>
            <a:ext cx="2889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050" y="3789363"/>
            <a:ext cx="360363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4526" y="2565400"/>
            <a:ext cx="1223962" cy="50323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перемещение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278812" cy="54737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 flipH="1">
            <a:off x="11772800" y="4876800"/>
            <a:ext cx="2880320" cy="914400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00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перемещение 1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218487" cy="5473700"/>
          </a:xfrm>
        </p:spPr>
      </p:pic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0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1196753"/>
            <a:ext cx="8229600" cy="495798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400" b="1" i="1" dirty="0" smtClean="0"/>
              <a:t>L – </a:t>
            </a:r>
            <a:r>
              <a:rPr lang="ru-RU" sz="4400" b="1" i="1" dirty="0" smtClean="0"/>
              <a:t>путь                траектория</a:t>
            </a:r>
          </a:p>
          <a:p>
            <a:pPr>
              <a:buFont typeface="Arial" charset="0"/>
              <a:buNone/>
            </a:pPr>
            <a:r>
              <a:rPr lang="en-US" sz="4400" b="1" i="1" dirty="0" smtClean="0"/>
              <a:t>S </a:t>
            </a:r>
            <a:r>
              <a:rPr lang="ru-RU" sz="4400" b="1" i="1" dirty="0" smtClean="0"/>
              <a:t>– перемещение                </a:t>
            </a:r>
          </a:p>
          <a:p>
            <a:pPr>
              <a:buFont typeface="Arial" charset="0"/>
              <a:buNone/>
            </a:pPr>
            <a:r>
              <a:rPr lang="ru-RU" b="1" i="1" dirty="0" smtClean="0"/>
              <a:t>                                                </a:t>
            </a:r>
            <a:endParaRPr lang="en-US" b="1" i="1" dirty="0" smtClean="0"/>
          </a:p>
          <a:p>
            <a:pPr>
              <a:buFont typeface="Arial" charset="0"/>
              <a:buNone/>
            </a:pPr>
            <a:r>
              <a:rPr lang="ru-RU" sz="4400" b="1" i="1" dirty="0" smtClean="0"/>
              <a:t>          </a:t>
            </a:r>
            <a:r>
              <a:rPr lang="en-US" sz="4400" b="1" i="1" dirty="0" smtClean="0"/>
              <a:t>S</a:t>
            </a:r>
            <a:r>
              <a:rPr lang="ru-RU" sz="4400" b="1" i="1" dirty="0" smtClean="0"/>
              <a:t>                                           </a:t>
            </a:r>
            <a:r>
              <a:rPr lang="en-US" sz="4400" b="1" i="1" dirty="0" smtClean="0"/>
              <a:t>L</a:t>
            </a:r>
          </a:p>
          <a:p>
            <a:pPr>
              <a:buFont typeface="Arial" charset="0"/>
              <a:buNone/>
            </a:pPr>
            <a:r>
              <a:rPr lang="ru-RU" sz="3600" b="1" i="1" dirty="0" smtClean="0"/>
              <a:t> </a:t>
            </a:r>
          </a:p>
        </p:txBody>
      </p:sp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 flipH="1">
            <a:off x="11268744" y="4876800"/>
            <a:ext cx="3456384" cy="9144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Полилиния 4"/>
          <p:cNvSpPr/>
          <p:nvPr/>
        </p:nvSpPr>
        <p:spPr>
          <a:xfrm>
            <a:off x="1371600" y="3429000"/>
            <a:ext cx="6021388" cy="2376264"/>
          </a:xfrm>
          <a:custGeom>
            <a:avLst/>
            <a:gdLst>
              <a:gd name="connsiteX0" fmla="*/ 0 w 6021432"/>
              <a:gd name="connsiteY0" fmla="*/ 1884218 h 2263248"/>
              <a:gd name="connsiteX1" fmla="*/ 13855 w 6021432"/>
              <a:gd name="connsiteY1" fmla="*/ 1842655 h 2263248"/>
              <a:gd name="connsiteX2" fmla="*/ 41564 w 6021432"/>
              <a:gd name="connsiteY2" fmla="*/ 1731818 h 2263248"/>
              <a:gd name="connsiteX3" fmla="*/ 83127 w 6021432"/>
              <a:gd name="connsiteY3" fmla="*/ 1662546 h 2263248"/>
              <a:gd name="connsiteX4" fmla="*/ 138545 w 6021432"/>
              <a:gd name="connsiteY4" fmla="*/ 1524000 h 2263248"/>
              <a:gd name="connsiteX5" fmla="*/ 180109 w 6021432"/>
              <a:gd name="connsiteY5" fmla="*/ 1468582 h 2263248"/>
              <a:gd name="connsiteX6" fmla="*/ 221673 w 6021432"/>
              <a:gd name="connsiteY6" fmla="*/ 1399309 h 2263248"/>
              <a:gd name="connsiteX7" fmla="*/ 290945 w 6021432"/>
              <a:gd name="connsiteY7" fmla="*/ 1233055 h 2263248"/>
              <a:gd name="connsiteX8" fmla="*/ 318655 w 6021432"/>
              <a:gd name="connsiteY8" fmla="*/ 1080655 h 2263248"/>
              <a:gd name="connsiteX9" fmla="*/ 332509 w 6021432"/>
              <a:gd name="connsiteY9" fmla="*/ 1011382 h 2263248"/>
              <a:gd name="connsiteX10" fmla="*/ 374073 w 6021432"/>
              <a:gd name="connsiteY10" fmla="*/ 706582 h 2263248"/>
              <a:gd name="connsiteX11" fmla="*/ 401782 w 6021432"/>
              <a:gd name="connsiteY11" fmla="*/ 623455 h 2263248"/>
              <a:gd name="connsiteX12" fmla="*/ 526473 w 6021432"/>
              <a:gd name="connsiteY12" fmla="*/ 443346 h 2263248"/>
              <a:gd name="connsiteX13" fmla="*/ 568036 w 6021432"/>
              <a:gd name="connsiteY13" fmla="*/ 401782 h 2263248"/>
              <a:gd name="connsiteX14" fmla="*/ 637309 w 6021432"/>
              <a:gd name="connsiteY14" fmla="*/ 360218 h 2263248"/>
              <a:gd name="connsiteX15" fmla="*/ 762000 w 6021432"/>
              <a:gd name="connsiteY15" fmla="*/ 263237 h 2263248"/>
              <a:gd name="connsiteX16" fmla="*/ 942109 w 6021432"/>
              <a:gd name="connsiteY16" fmla="*/ 152400 h 2263248"/>
              <a:gd name="connsiteX17" fmla="*/ 1066800 w 6021432"/>
              <a:gd name="connsiteY17" fmla="*/ 124691 h 2263248"/>
              <a:gd name="connsiteX18" fmla="*/ 1246909 w 6021432"/>
              <a:gd name="connsiteY18" fmla="*/ 138546 h 2263248"/>
              <a:gd name="connsiteX19" fmla="*/ 1260764 w 6021432"/>
              <a:gd name="connsiteY19" fmla="*/ 180109 h 2263248"/>
              <a:gd name="connsiteX20" fmla="*/ 1274618 w 6021432"/>
              <a:gd name="connsiteY20" fmla="*/ 249382 h 2263248"/>
              <a:gd name="connsiteX21" fmla="*/ 1385455 w 6021432"/>
              <a:gd name="connsiteY21" fmla="*/ 387927 h 2263248"/>
              <a:gd name="connsiteX22" fmla="*/ 1468582 w 6021432"/>
              <a:gd name="connsiteY22" fmla="*/ 443346 h 2263248"/>
              <a:gd name="connsiteX23" fmla="*/ 1690255 w 6021432"/>
              <a:gd name="connsiteY23" fmla="*/ 471055 h 2263248"/>
              <a:gd name="connsiteX24" fmla="*/ 2355273 w 6021432"/>
              <a:gd name="connsiteY24" fmla="*/ 443346 h 2263248"/>
              <a:gd name="connsiteX25" fmla="*/ 2396836 w 6021432"/>
              <a:gd name="connsiteY25" fmla="*/ 387927 h 2263248"/>
              <a:gd name="connsiteX26" fmla="*/ 2438400 w 6021432"/>
              <a:gd name="connsiteY26" fmla="*/ 221673 h 2263248"/>
              <a:gd name="connsiteX27" fmla="*/ 2466109 w 6021432"/>
              <a:gd name="connsiteY27" fmla="*/ 166255 h 2263248"/>
              <a:gd name="connsiteX28" fmla="*/ 2535382 w 6021432"/>
              <a:gd name="connsiteY28" fmla="*/ 96982 h 2263248"/>
              <a:gd name="connsiteX29" fmla="*/ 2576945 w 6021432"/>
              <a:gd name="connsiteY29" fmla="*/ 55418 h 2263248"/>
              <a:gd name="connsiteX30" fmla="*/ 2812473 w 6021432"/>
              <a:gd name="connsiteY30" fmla="*/ 0 h 2263248"/>
              <a:gd name="connsiteX31" fmla="*/ 3006436 w 6021432"/>
              <a:gd name="connsiteY31" fmla="*/ 27709 h 2263248"/>
              <a:gd name="connsiteX32" fmla="*/ 3061855 w 6021432"/>
              <a:gd name="connsiteY32" fmla="*/ 69273 h 2263248"/>
              <a:gd name="connsiteX33" fmla="*/ 3075709 w 6021432"/>
              <a:gd name="connsiteY33" fmla="*/ 166255 h 2263248"/>
              <a:gd name="connsiteX34" fmla="*/ 3103418 w 6021432"/>
              <a:gd name="connsiteY34" fmla="*/ 235527 h 2263248"/>
              <a:gd name="connsiteX35" fmla="*/ 3144982 w 6021432"/>
              <a:gd name="connsiteY35" fmla="*/ 332509 h 2263248"/>
              <a:gd name="connsiteX36" fmla="*/ 3158836 w 6021432"/>
              <a:gd name="connsiteY36" fmla="*/ 401782 h 2263248"/>
              <a:gd name="connsiteX37" fmla="*/ 3172691 w 6021432"/>
              <a:gd name="connsiteY37" fmla="*/ 457200 h 2263248"/>
              <a:gd name="connsiteX38" fmla="*/ 3241964 w 6021432"/>
              <a:gd name="connsiteY38" fmla="*/ 512618 h 2263248"/>
              <a:gd name="connsiteX39" fmla="*/ 3338945 w 6021432"/>
              <a:gd name="connsiteY39" fmla="*/ 568037 h 2263248"/>
              <a:gd name="connsiteX40" fmla="*/ 4350327 w 6021432"/>
              <a:gd name="connsiteY40" fmla="*/ 540327 h 2263248"/>
              <a:gd name="connsiteX41" fmla="*/ 4461164 w 6021432"/>
              <a:gd name="connsiteY41" fmla="*/ 512618 h 2263248"/>
              <a:gd name="connsiteX42" fmla="*/ 4585855 w 6021432"/>
              <a:gd name="connsiteY42" fmla="*/ 443346 h 2263248"/>
              <a:gd name="connsiteX43" fmla="*/ 4627418 w 6021432"/>
              <a:gd name="connsiteY43" fmla="*/ 429491 h 2263248"/>
              <a:gd name="connsiteX44" fmla="*/ 4835236 w 6021432"/>
              <a:gd name="connsiteY44" fmla="*/ 443346 h 2263248"/>
              <a:gd name="connsiteX45" fmla="*/ 4849091 w 6021432"/>
              <a:gd name="connsiteY45" fmla="*/ 484909 h 2263248"/>
              <a:gd name="connsiteX46" fmla="*/ 4862945 w 6021432"/>
              <a:gd name="connsiteY46" fmla="*/ 554182 h 2263248"/>
              <a:gd name="connsiteX47" fmla="*/ 4904509 w 6021432"/>
              <a:gd name="connsiteY47" fmla="*/ 706582 h 2263248"/>
              <a:gd name="connsiteX48" fmla="*/ 4973782 w 6021432"/>
              <a:gd name="connsiteY48" fmla="*/ 942109 h 2263248"/>
              <a:gd name="connsiteX49" fmla="*/ 5472545 w 6021432"/>
              <a:gd name="connsiteY49" fmla="*/ 914400 h 2263248"/>
              <a:gd name="connsiteX50" fmla="*/ 5597236 w 6021432"/>
              <a:gd name="connsiteY50" fmla="*/ 858982 h 2263248"/>
              <a:gd name="connsiteX51" fmla="*/ 5708073 w 6021432"/>
              <a:gd name="connsiteY51" fmla="*/ 831273 h 2263248"/>
              <a:gd name="connsiteX52" fmla="*/ 5874327 w 6021432"/>
              <a:gd name="connsiteY52" fmla="*/ 762000 h 2263248"/>
              <a:gd name="connsiteX53" fmla="*/ 5915891 w 6021432"/>
              <a:gd name="connsiteY53" fmla="*/ 831273 h 2263248"/>
              <a:gd name="connsiteX54" fmla="*/ 5971309 w 6021432"/>
              <a:gd name="connsiteY54" fmla="*/ 997527 h 2263248"/>
              <a:gd name="connsiteX55" fmla="*/ 6012873 w 6021432"/>
              <a:gd name="connsiteY55" fmla="*/ 1579418 h 2263248"/>
              <a:gd name="connsiteX56" fmla="*/ 5929745 w 6021432"/>
              <a:gd name="connsiteY56" fmla="*/ 2092037 h 2263248"/>
              <a:gd name="connsiteX57" fmla="*/ 5888182 w 6021432"/>
              <a:gd name="connsiteY57" fmla="*/ 2119746 h 2263248"/>
              <a:gd name="connsiteX58" fmla="*/ 5721927 w 6021432"/>
              <a:gd name="connsiteY58" fmla="*/ 2147455 h 2263248"/>
              <a:gd name="connsiteX59" fmla="*/ 3491345 w 6021432"/>
              <a:gd name="connsiteY59" fmla="*/ 2161309 h 2263248"/>
              <a:gd name="connsiteX60" fmla="*/ 3338945 w 6021432"/>
              <a:gd name="connsiteY60" fmla="*/ 2202873 h 2263248"/>
              <a:gd name="connsiteX61" fmla="*/ 3297382 w 6021432"/>
              <a:gd name="connsiteY61" fmla="*/ 2216727 h 2263248"/>
              <a:gd name="connsiteX62" fmla="*/ 3158836 w 6021432"/>
              <a:gd name="connsiteY62" fmla="*/ 2230582 h 2263248"/>
              <a:gd name="connsiteX63" fmla="*/ 2964873 w 6021432"/>
              <a:gd name="connsiteY63" fmla="*/ 2230582 h 2263248"/>
              <a:gd name="connsiteX64" fmla="*/ 2951018 w 6021432"/>
              <a:gd name="connsiteY64" fmla="*/ 2189018 h 2263248"/>
              <a:gd name="connsiteX65" fmla="*/ 2909455 w 6021432"/>
              <a:gd name="connsiteY65" fmla="*/ 2175164 h 2263248"/>
              <a:gd name="connsiteX66" fmla="*/ 2867891 w 6021432"/>
              <a:gd name="connsiteY66" fmla="*/ 2133600 h 2263248"/>
              <a:gd name="connsiteX67" fmla="*/ 2826327 w 6021432"/>
              <a:gd name="connsiteY67" fmla="*/ 2064327 h 2263248"/>
              <a:gd name="connsiteX68" fmla="*/ 2812473 w 6021432"/>
              <a:gd name="connsiteY68" fmla="*/ 1953491 h 2263248"/>
              <a:gd name="connsiteX69" fmla="*/ 2798618 w 6021432"/>
              <a:gd name="connsiteY69" fmla="*/ 1648691 h 2263248"/>
              <a:gd name="connsiteX70" fmla="*/ 2770909 w 6021432"/>
              <a:gd name="connsiteY70" fmla="*/ 1565564 h 2263248"/>
              <a:gd name="connsiteX71" fmla="*/ 2618509 w 6021432"/>
              <a:gd name="connsiteY71" fmla="*/ 1551709 h 2263248"/>
              <a:gd name="connsiteX72" fmla="*/ 2216727 w 6021432"/>
              <a:gd name="connsiteY72" fmla="*/ 1551709 h 22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21432" h="2263248">
                <a:moveTo>
                  <a:pt x="0" y="1884218"/>
                </a:moveTo>
                <a:cubicBezTo>
                  <a:pt x="4618" y="1870364"/>
                  <a:pt x="10012" y="1856744"/>
                  <a:pt x="13855" y="1842655"/>
                </a:cubicBezTo>
                <a:cubicBezTo>
                  <a:pt x="23875" y="1805914"/>
                  <a:pt x="27893" y="1767362"/>
                  <a:pt x="41564" y="1731818"/>
                </a:cubicBezTo>
                <a:cubicBezTo>
                  <a:pt x="51231" y="1706685"/>
                  <a:pt x="71984" y="1687060"/>
                  <a:pt x="83127" y="1662546"/>
                </a:cubicBezTo>
                <a:cubicBezTo>
                  <a:pt x="124580" y="1571349"/>
                  <a:pt x="92674" y="1597394"/>
                  <a:pt x="138545" y="1524000"/>
                </a:cubicBezTo>
                <a:cubicBezTo>
                  <a:pt x="150783" y="1504419"/>
                  <a:pt x="167300" y="1487795"/>
                  <a:pt x="180109" y="1468582"/>
                </a:cubicBezTo>
                <a:cubicBezTo>
                  <a:pt x="195046" y="1446176"/>
                  <a:pt x="207818" y="1422400"/>
                  <a:pt x="221673" y="1399309"/>
                </a:cubicBezTo>
                <a:cubicBezTo>
                  <a:pt x="254982" y="1266072"/>
                  <a:pt x="226533" y="1318939"/>
                  <a:pt x="290945" y="1233055"/>
                </a:cubicBezTo>
                <a:cubicBezTo>
                  <a:pt x="319207" y="1148270"/>
                  <a:pt x="296276" y="1226120"/>
                  <a:pt x="318655" y="1080655"/>
                </a:cubicBezTo>
                <a:cubicBezTo>
                  <a:pt x="322236" y="1057381"/>
                  <a:pt x="329463" y="1034732"/>
                  <a:pt x="332509" y="1011382"/>
                </a:cubicBezTo>
                <a:cubicBezTo>
                  <a:pt x="348426" y="889353"/>
                  <a:pt x="343095" y="809840"/>
                  <a:pt x="374073" y="706582"/>
                </a:cubicBezTo>
                <a:cubicBezTo>
                  <a:pt x="382466" y="678606"/>
                  <a:pt x="389696" y="650045"/>
                  <a:pt x="401782" y="623455"/>
                </a:cubicBezTo>
                <a:cubicBezTo>
                  <a:pt x="421994" y="578989"/>
                  <a:pt x="504553" y="465266"/>
                  <a:pt x="526473" y="443346"/>
                </a:cubicBezTo>
                <a:cubicBezTo>
                  <a:pt x="540327" y="429491"/>
                  <a:pt x="552361" y="413538"/>
                  <a:pt x="568036" y="401782"/>
                </a:cubicBezTo>
                <a:cubicBezTo>
                  <a:pt x="589579" y="385625"/>
                  <a:pt x="615396" y="375870"/>
                  <a:pt x="637309" y="360218"/>
                </a:cubicBezTo>
                <a:cubicBezTo>
                  <a:pt x="680156" y="329613"/>
                  <a:pt x="718188" y="292445"/>
                  <a:pt x="762000" y="263237"/>
                </a:cubicBezTo>
                <a:cubicBezTo>
                  <a:pt x="827850" y="219336"/>
                  <a:pt x="870165" y="188371"/>
                  <a:pt x="942109" y="152400"/>
                </a:cubicBezTo>
                <a:cubicBezTo>
                  <a:pt x="976213" y="135348"/>
                  <a:pt x="1034879" y="130011"/>
                  <a:pt x="1066800" y="124691"/>
                </a:cubicBezTo>
                <a:cubicBezTo>
                  <a:pt x="1126836" y="129309"/>
                  <a:pt x="1189012" y="122004"/>
                  <a:pt x="1246909" y="138546"/>
                </a:cubicBezTo>
                <a:cubicBezTo>
                  <a:pt x="1260951" y="142558"/>
                  <a:pt x="1257222" y="165941"/>
                  <a:pt x="1260764" y="180109"/>
                </a:cubicBezTo>
                <a:cubicBezTo>
                  <a:pt x="1266475" y="202954"/>
                  <a:pt x="1267171" y="227042"/>
                  <a:pt x="1274618" y="249382"/>
                </a:cubicBezTo>
                <a:cubicBezTo>
                  <a:pt x="1293107" y="304851"/>
                  <a:pt x="1338467" y="356601"/>
                  <a:pt x="1385455" y="387927"/>
                </a:cubicBezTo>
                <a:cubicBezTo>
                  <a:pt x="1413164" y="406400"/>
                  <a:pt x="1435733" y="437871"/>
                  <a:pt x="1468582" y="443346"/>
                </a:cubicBezTo>
                <a:cubicBezTo>
                  <a:pt x="1597490" y="464830"/>
                  <a:pt x="1523757" y="454405"/>
                  <a:pt x="1690255" y="471055"/>
                </a:cubicBezTo>
                <a:cubicBezTo>
                  <a:pt x="1911928" y="461819"/>
                  <a:pt x="2134928" y="469269"/>
                  <a:pt x="2355273" y="443346"/>
                </a:cubicBezTo>
                <a:cubicBezTo>
                  <a:pt x="2378206" y="440648"/>
                  <a:pt x="2387281" y="408948"/>
                  <a:pt x="2396836" y="387927"/>
                </a:cubicBezTo>
                <a:cubicBezTo>
                  <a:pt x="2448461" y="274351"/>
                  <a:pt x="2405731" y="319678"/>
                  <a:pt x="2438400" y="221673"/>
                </a:cubicBezTo>
                <a:cubicBezTo>
                  <a:pt x="2444931" y="202080"/>
                  <a:pt x="2455862" y="184187"/>
                  <a:pt x="2466109" y="166255"/>
                </a:cubicBezTo>
                <a:cubicBezTo>
                  <a:pt x="2503056" y="101598"/>
                  <a:pt x="2479962" y="143166"/>
                  <a:pt x="2535382" y="96982"/>
                </a:cubicBezTo>
                <a:cubicBezTo>
                  <a:pt x="2550434" y="84439"/>
                  <a:pt x="2561001" y="66806"/>
                  <a:pt x="2576945" y="55418"/>
                </a:cubicBezTo>
                <a:cubicBezTo>
                  <a:pt x="2643087" y="8173"/>
                  <a:pt x="2737071" y="8378"/>
                  <a:pt x="2812473" y="0"/>
                </a:cubicBezTo>
                <a:cubicBezTo>
                  <a:pt x="2823724" y="1023"/>
                  <a:pt x="2961055" y="1777"/>
                  <a:pt x="3006436" y="27709"/>
                </a:cubicBezTo>
                <a:cubicBezTo>
                  <a:pt x="3026485" y="39165"/>
                  <a:pt x="3043382" y="55418"/>
                  <a:pt x="3061855" y="69273"/>
                </a:cubicBezTo>
                <a:cubicBezTo>
                  <a:pt x="3066473" y="101600"/>
                  <a:pt x="3067789" y="134574"/>
                  <a:pt x="3075709" y="166255"/>
                </a:cubicBezTo>
                <a:cubicBezTo>
                  <a:pt x="3081741" y="190382"/>
                  <a:pt x="3094686" y="212241"/>
                  <a:pt x="3103418" y="235527"/>
                </a:cubicBezTo>
                <a:cubicBezTo>
                  <a:pt x="3133997" y="317069"/>
                  <a:pt x="3096328" y="235201"/>
                  <a:pt x="3144982" y="332509"/>
                </a:cubicBezTo>
                <a:cubicBezTo>
                  <a:pt x="3149600" y="355600"/>
                  <a:pt x="3153728" y="378794"/>
                  <a:pt x="3158836" y="401782"/>
                </a:cubicBezTo>
                <a:cubicBezTo>
                  <a:pt x="3162967" y="420370"/>
                  <a:pt x="3161266" y="441967"/>
                  <a:pt x="3172691" y="457200"/>
                </a:cubicBezTo>
                <a:cubicBezTo>
                  <a:pt x="3190434" y="480857"/>
                  <a:pt x="3218307" y="494876"/>
                  <a:pt x="3241964" y="512618"/>
                </a:cubicBezTo>
                <a:cubicBezTo>
                  <a:pt x="3281129" y="541992"/>
                  <a:pt x="3292923" y="545025"/>
                  <a:pt x="3338945" y="568037"/>
                </a:cubicBezTo>
                <a:cubicBezTo>
                  <a:pt x="3676072" y="558800"/>
                  <a:pt x="4013484" y="556961"/>
                  <a:pt x="4350327" y="540327"/>
                </a:cubicBezTo>
                <a:cubicBezTo>
                  <a:pt x="4388363" y="538449"/>
                  <a:pt x="4425036" y="524661"/>
                  <a:pt x="4461164" y="512618"/>
                </a:cubicBezTo>
                <a:cubicBezTo>
                  <a:pt x="4501187" y="499277"/>
                  <a:pt x="4550349" y="461099"/>
                  <a:pt x="4585855" y="443346"/>
                </a:cubicBezTo>
                <a:cubicBezTo>
                  <a:pt x="4598917" y="436815"/>
                  <a:pt x="4613564" y="434109"/>
                  <a:pt x="4627418" y="429491"/>
                </a:cubicBezTo>
                <a:cubicBezTo>
                  <a:pt x="4696691" y="434109"/>
                  <a:pt x="4767882" y="426508"/>
                  <a:pt x="4835236" y="443346"/>
                </a:cubicBezTo>
                <a:cubicBezTo>
                  <a:pt x="4849404" y="446888"/>
                  <a:pt x="4845549" y="470741"/>
                  <a:pt x="4849091" y="484909"/>
                </a:cubicBezTo>
                <a:cubicBezTo>
                  <a:pt x="4854802" y="507754"/>
                  <a:pt x="4857234" y="531337"/>
                  <a:pt x="4862945" y="554182"/>
                </a:cubicBezTo>
                <a:cubicBezTo>
                  <a:pt x="4891659" y="669039"/>
                  <a:pt x="4865915" y="484665"/>
                  <a:pt x="4904509" y="706582"/>
                </a:cubicBezTo>
                <a:cubicBezTo>
                  <a:pt x="4944715" y="937770"/>
                  <a:pt x="4871616" y="873999"/>
                  <a:pt x="4973782" y="942109"/>
                </a:cubicBezTo>
                <a:cubicBezTo>
                  <a:pt x="5140036" y="932873"/>
                  <a:pt x="5306784" y="930187"/>
                  <a:pt x="5472545" y="914400"/>
                </a:cubicBezTo>
                <a:cubicBezTo>
                  <a:pt x="5614166" y="900912"/>
                  <a:pt x="5507030" y="891784"/>
                  <a:pt x="5597236" y="858982"/>
                </a:cubicBezTo>
                <a:cubicBezTo>
                  <a:pt x="5633026" y="845968"/>
                  <a:pt x="5708073" y="831273"/>
                  <a:pt x="5708073" y="831273"/>
                </a:cubicBezTo>
                <a:cubicBezTo>
                  <a:pt x="5738954" y="810686"/>
                  <a:pt x="5822138" y="738805"/>
                  <a:pt x="5874327" y="762000"/>
                </a:cubicBezTo>
                <a:cubicBezTo>
                  <a:pt x="5898935" y="772937"/>
                  <a:pt x="5905638" y="806373"/>
                  <a:pt x="5915891" y="831273"/>
                </a:cubicBezTo>
                <a:cubicBezTo>
                  <a:pt x="5938133" y="885289"/>
                  <a:pt x="5971309" y="997527"/>
                  <a:pt x="5971309" y="997527"/>
                </a:cubicBezTo>
                <a:cubicBezTo>
                  <a:pt x="5991398" y="1178326"/>
                  <a:pt x="6021432" y="1429642"/>
                  <a:pt x="6012873" y="1579418"/>
                </a:cubicBezTo>
                <a:cubicBezTo>
                  <a:pt x="6002997" y="1752241"/>
                  <a:pt x="5968669" y="1923365"/>
                  <a:pt x="5929745" y="2092037"/>
                </a:cubicBezTo>
                <a:cubicBezTo>
                  <a:pt x="5926001" y="2108261"/>
                  <a:pt x="5904271" y="2115456"/>
                  <a:pt x="5888182" y="2119746"/>
                </a:cubicBezTo>
                <a:cubicBezTo>
                  <a:pt x="5833896" y="2134222"/>
                  <a:pt x="5778101" y="2146481"/>
                  <a:pt x="5721927" y="2147455"/>
                </a:cubicBezTo>
                <a:cubicBezTo>
                  <a:pt x="4978497" y="2160347"/>
                  <a:pt x="4234872" y="2156691"/>
                  <a:pt x="3491345" y="2161309"/>
                </a:cubicBezTo>
                <a:cubicBezTo>
                  <a:pt x="3421968" y="2178654"/>
                  <a:pt x="3421292" y="2178169"/>
                  <a:pt x="3338945" y="2202873"/>
                </a:cubicBezTo>
                <a:cubicBezTo>
                  <a:pt x="3324957" y="2207069"/>
                  <a:pt x="3311816" y="2214506"/>
                  <a:pt x="3297382" y="2216727"/>
                </a:cubicBezTo>
                <a:cubicBezTo>
                  <a:pt x="3251509" y="2223784"/>
                  <a:pt x="3205018" y="2225964"/>
                  <a:pt x="3158836" y="2230582"/>
                </a:cubicBezTo>
                <a:cubicBezTo>
                  <a:pt x="3086151" y="2248754"/>
                  <a:pt x="3054703" y="2263248"/>
                  <a:pt x="2964873" y="2230582"/>
                </a:cubicBezTo>
                <a:cubicBezTo>
                  <a:pt x="2951148" y="2225591"/>
                  <a:pt x="2961345" y="2199345"/>
                  <a:pt x="2951018" y="2189018"/>
                </a:cubicBezTo>
                <a:cubicBezTo>
                  <a:pt x="2940692" y="2178692"/>
                  <a:pt x="2923309" y="2179782"/>
                  <a:pt x="2909455" y="2175164"/>
                </a:cubicBezTo>
                <a:cubicBezTo>
                  <a:pt x="2895600" y="2161309"/>
                  <a:pt x="2878760" y="2149903"/>
                  <a:pt x="2867891" y="2133600"/>
                </a:cubicBezTo>
                <a:cubicBezTo>
                  <a:pt x="2795945" y="2025683"/>
                  <a:pt x="2912627" y="2150630"/>
                  <a:pt x="2826327" y="2064327"/>
                </a:cubicBezTo>
                <a:cubicBezTo>
                  <a:pt x="2821709" y="2027382"/>
                  <a:pt x="2814950" y="1990641"/>
                  <a:pt x="2812473" y="1953491"/>
                </a:cubicBezTo>
                <a:cubicBezTo>
                  <a:pt x="2805708" y="1852011"/>
                  <a:pt x="2809453" y="1749817"/>
                  <a:pt x="2798618" y="1648691"/>
                </a:cubicBezTo>
                <a:cubicBezTo>
                  <a:pt x="2795506" y="1619649"/>
                  <a:pt x="2799997" y="1568208"/>
                  <a:pt x="2770909" y="1565564"/>
                </a:cubicBezTo>
                <a:cubicBezTo>
                  <a:pt x="2720109" y="1560946"/>
                  <a:pt x="2669503" y="1552984"/>
                  <a:pt x="2618509" y="1551709"/>
                </a:cubicBezTo>
                <a:cubicBezTo>
                  <a:pt x="2484624" y="1548362"/>
                  <a:pt x="2350654" y="1551709"/>
                  <a:pt x="2216727" y="1551709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72"/>
          </p:cNvCxnSpPr>
          <p:nvPr/>
        </p:nvCxnSpPr>
        <p:spPr>
          <a:xfrm>
            <a:off x="1331913" y="5013327"/>
            <a:ext cx="2256398" cy="4486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188" y="2492375"/>
            <a:ext cx="2889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050" y="3789363"/>
            <a:ext cx="360363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4526" y="2565400"/>
            <a:ext cx="1223962" cy="50323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01.infourok.ru/uploads/ex/0fc9/000084f8-b9f192be/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0648"/>
            <a:ext cx="871296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44522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    х</a:t>
            </a:r>
            <a:r>
              <a:rPr lang="ru-RU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у</a:t>
            </a:r>
            <a:r>
              <a:rPr lang="ru-RU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=нач. координаты;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х и у=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координаты;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S=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модуль перемещения;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3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01.infourok.ru/uploads/ex/0fc9/000084f8-b9f192be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0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9"/>
            <a:ext cx="7690048" cy="9361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Физкультминутка</a:t>
            </a:r>
          </a:p>
          <a:p>
            <a:pPr marL="18288" indent="0" algn="ctr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980728"/>
            <a:ext cx="7543800" cy="5760640"/>
          </a:xfrm>
        </p:spPr>
        <p:txBody>
          <a:bodyPr/>
          <a:lstStyle/>
          <a:p>
            <a:r>
              <a:rPr lang="ru-RU" sz="2800" dirty="0" smtClean="0"/>
              <a:t>Стометровки не будет, но если кто хочет вскочить и крикнуть, то для этого самое время.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-</a:t>
            </a:r>
            <a:r>
              <a:rPr lang="ru-RU" sz="3200" i="1" dirty="0" smtClean="0"/>
              <a:t>поменяйте положение тела, потянитесь, закройте глаза, снимите напряжение, откройте глаза.</a:t>
            </a:r>
            <a:br>
              <a:rPr lang="ru-RU" sz="3200" i="1" dirty="0" smtClean="0"/>
            </a:br>
            <a:r>
              <a:rPr lang="ru-RU" sz="3200" i="1" dirty="0" smtClean="0"/>
              <a:t>-несколько раз переведите взгляд с близкого предмета на дальний.</a:t>
            </a:r>
            <a:br>
              <a:rPr lang="ru-RU" sz="3200" i="1" dirty="0" smtClean="0"/>
            </a:br>
            <a:r>
              <a:rPr lang="ru-RU" sz="3200" i="1" dirty="0" smtClean="0"/>
              <a:t>-по желанию можете, закрыв глаза кончиком пальцев, сделать массаж глаз.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66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74638"/>
            <a:ext cx="4824536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latin typeface="Times New Roman" pitchFamily="18" charset="0"/>
              </a:rPr>
              <a:t>           </a:t>
            </a:r>
            <a:r>
              <a:rPr lang="ru-RU" sz="2400" dirty="0" smtClean="0">
                <a:effectLst/>
                <a:latin typeface="Times New Roman" pitchFamily="18" charset="0"/>
              </a:rPr>
              <a:t>Подумай и ответь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7"/>
            <a:ext cx="8229600" cy="302433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Какую физическую величину определяет водитель по счетчику спидометра – пройденный путь или перемещение?</a:t>
            </a:r>
          </a:p>
          <a:p>
            <a:pPr eaLnBrk="1" hangingPunct="1">
              <a:defRPr/>
            </a:pPr>
            <a:r>
              <a:rPr lang="ru-RU" sz="2400" i="1" dirty="0" smtClean="0"/>
              <a:t>Покажи на чертеже перемещение тела и пройденный путь</a:t>
            </a:r>
          </a:p>
          <a:p>
            <a:pPr eaLnBrk="1" hangingPunct="1">
              <a:defRPr/>
            </a:pPr>
            <a:endParaRPr lang="ru-RU" sz="2400" i="1" dirty="0" smtClean="0"/>
          </a:p>
        </p:txBody>
      </p:sp>
      <p:sp>
        <p:nvSpPr>
          <p:cNvPr id="19460" name="UTurnArrow"/>
          <p:cNvSpPr>
            <a:spLocks noEditPoints="1" noChangeArrowheads="1"/>
          </p:cNvSpPr>
          <p:nvPr/>
        </p:nvSpPr>
        <p:spPr bwMode="auto">
          <a:xfrm>
            <a:off x="1371600" y="3200400"/>
            <a:ext cx="7086600" cy="3657600"/>
          </a:xfrm>
          <a:custGeom>
            <a:avLst/>
            <a:gdLst>
              <a:gd name="T0" fmla="*/ 3026569 w 21600"/>
              <a:gd name="T1" fmla="*/ 0 h 21600"/>
              <a:gd name="T2" fmla="*/ 914368 w 21600"/>
              <a:gd name="T3" fmla="*/ 3657600 h 21600"/>
              <a:gd name="T4" fmla="*/ 3190610 w 21600"/>
              <a:gd name="T5" fmla="*/ 1494536 h 21600"/>
              <a:gd name="T6" fmla="*/ 5138769 w 21600"/>
              <a:gd name="T7" fmla="*/ 2517140 h 21600"/>
              <a:gd name="T8" fmla="*/ 7086600 w 21600"/>
              <a:gd name="T9" fmla="*/ 149453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5574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lnTo>
                  <a:pt x="15663" y="1486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H="1">
            <a:off x="1981200" y="5638800"/>
            <a:ext cx="4572000" cy="1219200"/>
          </a:xfrm>
          <a:prstGeom prst="line">
            <a:avLst/>
          </a:prstGeom>
          <a:noFill/>
          <a:ln w="76200">
            <a:solidFill>
              <a:schemeClr val="accent4">
                <a:lumMod val="2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2" name="Freeform 9"/>
          <p:cNvSpPr>
            <a:spLocks/>
          </p:cNvSpPr>
          <p:nvPr/>
        </p:nvSpPr>
        <p:spPr bwMode="auto">
          <a:xfrm>
            <a:off x="1905000" y="3429000"/>
            <a:ext cx="4724400" cy="3429000"/>
          </a:xfrm>
          <a:custGeom>
            <a:avLst/>
            <a:gdLst>
              <a:gd name="T0" fmla="*/ 369043888 w 3032"/>
              <a:gd name="T1" fmla="*/ 2147483647 h 2288"/>
              <a:gd name="T2" fmla="*/ 369043888 w 3032"/>
              <a:gd name="T3" fmla="*/ 1365609741 h 2288"/>
              <a:gd name="T4" fmla="*/ 2147483647 w 3032"/>
              <a:gd name="T5" fmla="*/ 179685295 h 2288"/>
              <a:gd name="T6" fmla="*/ 2147483647 w 3032"/>
              <a:gd name="T7" fmla="*/ 287496472 h 2288"/>
              <a:gd name="T8" fmla="*/ 2147483647 w 3032"/>
              <a:gd name="T9" fmla="*/ 934363534 h 2288"/>
              <a:gd name="T10" fmla="*/ 2147483647 w 3032"/>
              <a:gd name="T11" fmla="*/ 2147483647 h 2288"/>
              <a:gd name="T12" fmla="*/ 2147483647 w 3032"/>
              <a:gd name="T13" fmla="*/ 2147483647 h 2288"/>
              <a:gd name="T14" fmla="*/ 2147483647 w 3032"/>
              <a:gd name="T15" fmla="*/ 2147483647 h 2288"/>
              <a:gd name="T16" fmla="*/ 2147483647 w 3032"/>
              <a:gd name="T17" fmla="*/ 2147483647 h 2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2"/>
              <a:gd name="T28" fmla="*/ 0 h 2288"/>
              <a:gd name="T29" fmla="*/ 3032 w 3032"/>
              <a:gd name="T30" fmla="*/ 2288 h 2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2" h="2288">
                <a:moveTo>
                  <a:pt x="152" y="2288"/>
                </a:moveTo>
                <a:cubicBezTo>
                  <a:pt x="76" y="1632"/>
                  <a:pt x="0" y="976"/>
                  <a:pt x="152" y="608"/>
                </a:cubicBezTo>
                <a:cubicBezTo>
                  <a:pt x="304" y="240"/>
                  <a:pt x="752" y="160"/>
                  <a:pt x="1064" y="80"/>
                </a:cubicBezTo>
                <a:cubicBezTo>
                  <a:pt x="1376" y="0"/>
                  <a:pt x="1760" y="72"/>
                  <a:pt x="2024" y="128"/>
                </a:cubicBezTo>
                <a:cubicBezTo>
                  <a:pt x="2288" y="184"/>
                  <a:pt x="2488" y="224"/>
                  <a:pt x="2648" y="416"/>
                </a:cubicBezTo>
                <a:cubicBezTo>
                  <a:pt x="2808" y="608"/>
                  <a:pt x="2936" y="1144"/>
                  <a:pt x="2984" y="1280"/>
                </a:cubicBezTo>
                <a:cubicBezTo>
                  <a:pt x="3032" y="1416"/>
                  <a:pt x="2944" y="1224"/>
                  <a:pt x="2936" y="1232"/>
                </a:cubicBezTo>
                <a:cubicBezTo>
                  <a:pt x="2928" y="1240"/>
                  <a:pt x="2936" y="1280"/>
                  <a:pt x="2936" y="1328"/>
                </a:cubicBezTo>
                <a:cubicBezTo>
                  <a:pt x="2936" y="1376"/>
                  <a:pt x="2952" y="1504"/>
                  <a:pt x="2936" y="1520"/>
                </a:cubicBezTo>
              </a:path>
            </a:pathLst>
          </a:custGeom>
          <a:noFill/>
          <a:ln w="76200" cmpd="sng">
            <a:solidFill>
              <a:srgbClr val="6600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8" name="Picture 10" descr="j0183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70538"/>
            <a:ext cx="128111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-0.00486 -0.07523 -0.00972 -0.15023 0.00625 -0.2 C 0.02222 -0.24977 0.05486 -0.27755 0.09635 -0.29931 C 0.13785 -0.32106 0.19948 -0.33518 0.25503 -0.33009 C 0.31059 -0.325 0.39115 -0.30949 0.42934 -0.26829 C 0.46753 -0.22708 0.47448 -0.12431 0.4842 -0.0831 C 0.49392 -0.0419 0.48681 -0.03194 0.48785 -0.0213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9" y="-315416"/>
            <a:ext cx="7916861" cy="136815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</a:rPr>
              <a:t>  покажи перемещение и путь                                                                       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856984" cy="5257800"/>
          </a:xfrm>
          <a:ln>
            <a:solidFill>
              <a:srgbClr val="CC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                                                                           </a:t>
            </a:r>
          </a:p>
        </p:txBody>
      </p:sp>
      <p:pic>
        <p:nvPicPr>
          <p:cNvPr id="17412" name="Picture 4" descr="j0233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2600"/>
            <a:ext cx="1895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600200" y="2667000"/>
            <a:ext cx="6019800" cy="2286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4" name="Picture 7" descr="j01874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9" y="2971800"/>
            <a:ext cx="1569814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1905000" y="4876800"/>
            <a:ext cx="5715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0" y="5105400"/>
            <a:ext cx="868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Какой буквой обозначают перемещение? Выбери: </a:t>
            </a:r>
            <a:r>
              <a:rPr lang="en-US" sz="2400" dirty="0">
                <a:latin typeface="Times New Roman" pitchFamily="18" charset="0"/>
              </a:rPr>
              <a:t>S, F, Q, m, t,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v.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В каких единицах измеряют? Выбери: м, кг, Н, Дж, с, м\с. </a:t>
            </a:r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>
            <a:off x="16764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Freeform 14"/>
          <p:cNvSpPr>
            <a:spLocks/>
          </p:cNvSpPr>
          <p:nvPr/>
        </p:nvSpPr>
        <p:spPr bwMode="auto">
          <a:xfrm>
            <a:off x="1616075" y="1992313"/>
            <a:ext cx="5989638" cy="1439862"/>
          </a:xfrm>
          <a:custGeom>
            <a:avLst/>
            <a:gdLst>
              <a:gd name="T0" fmla="*/ 274697848 w 3773"/>
              <a:gd name="T1" fmla="*/ 1234876134 h 907"/>
              <a:gd name="T2" fmla="*/ 463708789 w 3773"/>
              <a:gd name="T3" fmla="*/ 1045863687 h 907"/>
              <a:gd name="T4" fmla="*/ 1096268854 w 3773"/>
              <a:gd name="T5" fmla="*/ 708162867 h 907"/>
              <a:gd name="T6" fmla="*/ 1746469221 w 3773"/>
              <a:gd name="T7" fmla="*/ 287297713 h 907"/>
              <a:gd name="T8" fmla="*/ 2147483647 w 3773"/>
              <a:gd name="T9" fmla="*/ 98285266 h 907"/>
              <a:gd name="T10" fmla="*/ 2147483647 w 3773"/>
              <a:gd name="T11" fmla="*/ 35282175 h 907"/>
              <a:gd name="T12" fmla="*/ 2147483647 w 3773"/>
              <a:gd name="T13" fmla="*/ 708162867 h 907"/>
              <a:gd name="T14" fmla="*/ 2147483647 w 3773"/>
              <a:gd name="T15" fmla="*/ 1822071542 h 907"/>
              <a:gd name="T16" fmla="*/ 2147483647 w 3773"/>
              <a:gd name="T17" fmla="*/ 2147483647 h 907"/>
              <a:gd name="T18" fmla="*/ 1978323615 w 3773"/>
              <a:gd name="T19" fmla="*/ 1907756825 h 907"/>
              <a:gd name="T20" fmla="*/ 1895157658 w 3773"/>
              <a:gd name="T21" fmla="*/ 1149190851 h 907"/>
              <a:gd name="T22" fmla="*/ 2147483647 w 3773"/>
              <a:gd name="T23" fmla="*/ 708162867 h 907"/>
              <a:gd name="T24" fmla="*/ 2147483647 w 3773"/>
              <a:gd name="T25" fmla="*/ 393144238 h 907"/>
              <a:gd name="T26" fmla="*/ 2147483647 w 3773"/>
              <a:gd name="T27" fmla="*/ 728324110 h 907"/>
              <a:gd name="T28" fmla="*/ 2147483647 w 3773"/>
              <a:gd name="T29" fmla="*/ 1970761503 h 907"/>
              <a:gd name="T30" fmla="*/ 2147483647 w 3773"/>
              <a:gd name="T31" fmla="*/ 1466730428 h 907"/>
              <a:gd name="T32" fmla="*/ 2147483647 w 3773"/>
              <a:gd name="T33" fmla="*/ 877014070 h 907"/>
              <a:gd name="T34" fmla="*/ 2147483647 w 3773"/>
              <a:gd name="T35" fmla="*/ 665321019 h 907"/>
              <a:gd name="T36" fmla="*/ 2147483647 w 3773"/>
              <a:gd name="T37" fmla="*/ 519152007 h 907"/>
              <a:gd name="T38" fmla="*/ 2147483647 w 3773"/>
              <a:gd name="T39" fmla="*/ 645159776 h 907"/>
              <a:gd name="T40" fmla="*/ 2147483647 w 3773"/>
              <a:gd name="T41" fmla="*/ 877014070 h 907"/>
              <a:gd name="T42" fmla="*/ 2147483647 w 3773"/>
              <a:gd name="T43" fmla="*/ 1171871456 h 907"/>
              <a:gd name="T44" fmla="*/ 2147483647 w 3773"/>
              <a:gd name="T45" fmla="*/ 1759068452 h 907"/>
              <a:gd name="T46" fmla="*/ 2147483647 w 3773"/>
              <a:gd name="T47" fmla="*/ 2139611120 h 907"/>
              <a:gd name="T48" fmla="*/ 2147483647 w 3773"/>
              <a:gd name="T49" fmla="*/ 1907756825 h 907"/>
              <a:gd name="T50" fmla="*/ 2147483647 w 3773"/>
              <a:gd name="T51" fmla="*/ 1529733519 h 907"/>
              <a:gd name="T52" fmla="*/ 2147483647 w 3773"/>
              <a:gd name="T53" fmla="*/ 1275198620 h 907"/>
              <a:gd name="T54" fmla="*/ 2147483647 w 3773"/>
              <a:gd name="T55" fmla="*/ 688001624 h 907"/>
              <a:gd name="T56" fmla="*/ 2147483647 w 3773"/>
              <a:gd name="T57" fmla="*/ 181451187 h 907"/>
              <a:gd name="T58" fmla="*/ 2147483647 w 3773"/>
              <a:gd name="T59" fmla="*/ 519152007 h 907"/>
              <a:gd name="T60" fmla="*/ 2147483647 w 3773"/>
              <a:gd name="T61" fmla="*/ 854331878 h 907"/>
              <a:gd name="T62" fmla="*/ 2147483647 w 3773"/>
              <a:gd name="T63" fmla="*/ 917336556 h 9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3"/>
              <a:gd name="T97" fmla="*/ 0 h 907"/>
              <a:gd name="T98" fmla="*/ 3773 w 3773"/>
              <a:gd name="T99" fmla="*/ 907 h 9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3" h="907">
                <a:moveTo>
                  <a:pt x="0" y="565"/>
                </a:moveTo>
                <a:cubicBezTo>
                  <a:pt x="37" y="534"/>
                  <a:pt x="70" y="515"/>
                  <a:pt x="109" y="490"/>
                </a:cubicBezTo>
                <a:cubicBezTo>
                  <a:pt x="125" y="438"/>
                  <a:pt x="103" y="488"/>
                  <a:pt x="167" y="440"/>
                </a:cubicBezTo>
                <a:cubicBezTo>
                  <a:pt x="175" y="434"/>
                  <a:pt x="176" y="421"/>
                  <a:pt x="184" y="415"/>
                </a:cubicBezTo>
                <a:cubicBezTo>
                  <a:pt x="199" y="404"/>
                  <a:pt x="217" y="398"/>
                  <a:pt x="234" y="390"/>
                </a:cubicBezTo>
                <a:cubicBezTo>
                  <a:pt x="303" y="318"/>
                  <a:pt x="334" y="297"/>
                  <a:pt x="435" y="281"/>
                </a:cubicBezTo>
                <a:cubicBezTo>
                  <a:pt x="495" y="240"/>
                  <a:pt x="558" y="211"/>
                  <a:pt x="618" y="172"/>
                </a:cubicBezTo>
                <a:cubicBezTo>
                  <a:pt x="684" y="129"/>
                  <a:pt x="587" y="159"/>
                  <a:pt x="693" y="114"/>
                </a:cubicBezTo>
                <a:cubicBezTo>
                  <a:pt x="760" y="86"/>
                  <a:pt x="748" y="110"/>
                  <a:pt x="802" y="81"/>
                </a:cubicBezTo>
                <a:cubicBezTo>
                  <a:pt x="888" y="34"/>
                  <a:pt x="815" y="54"/>
                  <a:pt x="894" y="39"/>
                </a:cubicBezTo>
                <a:cubicBezTo>
                  <a:pt x="916" y="28"/>
                  <a:pt x="938" y="17"/>
                  <a:pt x="960" y="6"/>
                </a:cubicBezTo>
                <a:cubicBezTo>
                  <a:pt x="973" y="0"/>
                  <a:pt x="988" y="12"/>
                  <a:pt x="1002" y="14"/>
                </a:cubicBezTo>
                <a:cubicBezTo>
                  <a:pt x="1117" y="33"/>
                  <a:pt x="1210" y="54"/>
                  <a:pt x="1311" y="114"/>
                </a:cubicBezTo>
                <a:cubicBezTo>
                  <a:pt x="1346" y="172"/>
                  <a:pt x="1345" y="211"/>
                  <a:pt x="1353" y="281"/>
                </a:cubicBezTo>
                <a:cubicBezTo>
                  <a:pt x="1347" y="359"/>
                  <a:pt x="1346" y="437"/>
                  <a:pt x="1336" y="515"/>
                </a:cubicBezTo>
                <a:cubicBezTo>
                  <a:pt x="1325" y="600"/>
                  <a:pt x="1251" y="660"/>
                  <a:pt x="1203" y="723"/>
                </a:cubicBezTo>
                <a:cubicBezTo>
                  <a:pt x="1181" y="752"/>
                  <a:pt x="1173" y="793"/>
                  <a:pt x="1144" y="815"/>
                </a:cubicBezTo>
                <a:cubicBezTo>
                  <a:pt x="1096" y="852"/>
                  <a:pt x="1028" y="893"/>
                  <a:pt x="969" y="907"/>
                </a:cubicBezTo>
                <a:cubicBezTo>
                  <a:pt x="938" y="892"/>
                  <a:pt x="908" y="881"/>
                  <a:pt x="877" y="865"/>
                </a:cubicBezTo>
                <a:cubicBezTo>
                  <a:pt x="843" y="796"/>
                  <a:pt x="832" y="815"/>
                  <a:pt x="785" y="757"/>
                </a:cubicBezTo>
                <a:cubicBezTo>
                  <a:pt x="776" y="719"/>
                  <a:pt x="765" y="689"/>
                  <a:pt x="743" y="657"/>
                </a:cubicBezTo>
                <a:cubicBezTo>
                  <a:pt x="746" y="590"/>
                  <a:pt x="740" y="522"/>
                  <a:pt x="752" y="456"/>
                </a:cubicBezTo>
                <a:cubicBezTo>
                  <a:pt x="756" y="435"/>
                  <a:pt x="814" y="406"/>
                  <a:pt x="827" y="398"/>
                </a:cubicBezTo>
                <a:cubicBezTo>
                  <a:pt x="930" y="331"/>
                  <a:pt x="940" y="303"/>
                  <a:pt x="1061" y="281"/>
                </a:cubicBezTo>
                <a:cubicBezTo>
                  <a:pt x="1240" y="191"/>
                  <a:pt x="1440" y="155"/>
                  <a:pt x="1637" y="131"/>
                </a:cubicBezTo>
                <a:cubicBezTo>
                  <a:pt x="1690" y="139"/>
                  <a:pt x="1745" y="138"/>
                  <a:pt x="1795" y="156"/>
                </a:cubicBezTo>
                <a:cubicBezTo>
                  <a:pt x="1837" y="171"/>
                  <a:pt x="1865" y="211"/>
                  <a:pt x="1904" y="231"/>
                </a:cubicBezTo>
                <a:cubicBezTo>
                  <a:pt x="1921" y="301"/>
                  <a:pt x="1900" y="231"/>
                  <a:pt x="1929" y="289"/>
                </a:cubicBezTo>
                <a:cubicBezTo>
                  <a:pt x="1945" y="320"/>
                  <a:pt x="1941" y="351"/>
                  <a:pt x="1962" y="381"/>
                </a:cubicBezTo>
                <a:cubicBezTo>
                  <a:pt x="1994" y="557"/>
                  <a:pt x="1859" y="707"/>
                  <a:pt x="1712" y="782"/>
                </a:cubicBezTo>
                <a:cubicBezTo>
                  <a:pt x="1678" y="832"/>
                  <a:pt x="1618" y="864"/>
                  <a:pt x="1561" y="882"/>
                </a:cubicBezTo>
                <a:cubicBezTo>
                  <a:pt x="1463" y="784"/>
                  <a:pt x="1496" y="674"/>
                  <a:pt x="1578" y="582"/>
                </a:cubicBezTo>
                <a:cubicBezTo>
                  <a:pt x="1599" y="558"/>
                  <a:pt x="1613" y="527"/>
                  <a:pt x="1637" y="506"/>
                </a:cubicBezTo>
                <a:cubicBezTo>
                  <a:pt x="1727" y="425"/>
                  <a:pt x="1848" y="385"/>
                  <a:pt x="1962" y="348"/>
                </a:cubicBezTo>
                <a:cubicBezTo>
                  <a:pt x="2045" y="281"/>
                  <a:pt x="1966" y="336"/>
                  <a:pt x="2121" y="281"/>
                </a:cubicBezTo>
                <a:cubicBezTo>
                  <a:pt x="2131" y="278"/>
                  <a:pt x="2137" y="268"/>
                  <a:pt x="2146" y="264"/>
                </a:cubicBezTo>
                <a:cubicBezTo>
                  <a:pt x="2162" y="257"/>
                  <a:pt x="2179" y="253"/>
                  <a:pt x="2196" y="248"/>
                </a:cubicBezTo>
                <a:cubicBezTo>
                  <a:pt x="2228" y="226"/>
                  <a:pt x="2259" y="215"/>
                  <a:pt x="2296" y="206"/>
                </a:cubicBezTo>
                <a:cubicBezTo>
                  <a:pt x="2356" y="165"/>
                  <a:pt x="2430" y="185"/>
                  <a:pt x="2496" y="206"/>
                </a:cubicBezTo>
                <a:cubicBezTo>
                  <a:pt x="2540" y="250"/>
                  <a:pt x="2500" y="214"/>
                  <a:pt x="2563" y="256"/>
                </a:cubicBezTo>
                <a:cubicBezTo>
                  <a:pt x="2583" y="269"/>
                  <a:pt x="2622" y="298"/>
                  <a:pt x="2622" y="298"/>
                </a:cubicBezTo>
                <a:cubicBezTo>
                  <a:pt x="2625" y="315"/>
                  <a:pt x="2625" y="332"/>
                  <a:pt x="2630" y="348"/>
                </a:cubicBezTo>
                <a:cubicBezTo>
                  <a:pt x="2634" y="360"/>
                  <a:pt x="2643" y="369"/>
                  <a:pt x="2647" y="381"/>
                </a:cubicBezTo>
                <a:cubicBezTo>
                  <a:pt x="2655" y="408"/>
                  <a:pt x="2656" y="437"/>
                  <a:pt x="2663" y="465"/>
                </a:cubicBezTo>
                <a:cubicBezTo>
                  <a:pt x="2627" y="632"/>
                  <a:pt x="2674" y="468"/>
                  <a:pt x="2613" y="582"/>
                </a:cubicBezTo>
                <a:cubicBezTo>
                  <a:pt x="2551" y="698"/>
                  <a:pt x="2619" y="639"/>
                  <a:pt x="2530" y="698"/>
                </a:cubicBezTo>
                <a:cubicBezTo>
                  <a:pt x="2518" y="732"/>
                  <a:pt x="2448" y="816"/>
                  <a:pt x="2405" y="832"/>
                </a:cubicBezTo>
                <a:cubicBezTo>
                  <a:pt x="2383" y="840"/>
                  <a:pt x="2360" y="841"/>
                  <a:pt x="2338" y="849"/>
                </a:cubicBezTo>
                <a:cubicBezTo>
                  <a:pt x="2293" y="834"/>
                  <a:pt x="2290" y="841"/>
                  <a:pt x="2263" y="807"/>
                </a:cubicBezTo>
                <a:cubicBezTo>
                  <a:pt x="2251" y="791"/>
                  <a:pt x="2229" y="757"/>
                  <a:pt x="2229" y="757"/>
                </a:cubicBezTo>
                <a:cubicBezTo>
                  <a:pt x="2232" y="724"/>
                  <a:pt x="2229" y="689"/>
                  <a:pt x="2238" y="657"/>
                </a:cubicBezTo>
                <a:cubicBezTo>
                  <a:pt x="2243" y="638"/>
                  <a:pt x="2263" y="625"/>
                  <a:pt x="2271" y="607"/>
                </a:cubicBezTo>
                <a:cubicBezTo>
                  <a:pt x="2282" y="583"/>
                  <a:pt x="2283" y="554"/>
                  <a:pt x="2296" y="531"/>
                </a:cubicBezTo>
                <a:cubicBezTo>
                  <a:pt x="2303" y="519"/>
                  <a:pt x="2320" y="516"/>
                  <a:pt x="2329" y="506"/>
                </a:cubicBezTo>
                <a:cubicBezTo>
                  <a:pt x="2376" y="453"/>
                  <a:pt x="2408" y="377"/>
                  <a:pt x="2463" y="331"/>
                </a:cubicBezTo>
                <a:cubicBezTo>
                  <a:pt x="2493" y="305"/>
                  <a:pt x="2539" y="294"/>
                  <a:pt x="2572" y="273"/>
                </a:cubicBezTo>
                <a:cubicBezTo>
                  <a:pt x="2674" y="209"/>
                  <a:pt x="2788" y="166"/>
                  <a:pt x="2905" y="139"/>
                </a:cubicBezTo>
                <a:cubicBezTo>
                  <a:pt x="3026" y="79"/>
                  <a:pt x="3193" y="94"/>
                  <a:pt x="3331" y="72"/>
                </a:cubicBezTo>
                <a:cubicBezTo>
                  <a:pt x="3504" y="96"/>
                  <a:pt x="3516" y="99"/>
                  <a:pt x="3648" y="156"/>
                </a:cubicBezTo>
                <a:cubicBezTo>
                  <a:pt x="3727" y="235"/>
                  <a:pt x="3633" y="134"/>
                  <a:pt x="3682" y="206"/>
                </a:cubicBezTo>
                <a:cubicBezTo>
                  <a:pt x="3694" y="224"/>
                  <a:pt x="3712" y="238"/>
                  <a:pt x="3724" y="256"/>
                </a:cubicBezTo>
                <a:cubicBezTo>
                  <a:pt x="3733" y="285"/>
                  <a:pt x="3749" y="310"/>
                  <a:pt x="3757" y="339"/>
                </a:cubicBezTo>
                <a:cubicBezTo>
                  <a:pt x="3760" y="350"/>
                  <a:pt x="3773" y="365"/>
                  <a:pt x="3765" y="373"/>
                </a:cubicBezTo>
                <a:cubicBezTo>
                  <a:pt x="3757" y="381"/>
                  <a:pt x="3743" y="367"/>
                  <a:pt x="3732" y="364"/>
                </a:cubicBezTo>
                <a:cubicBezTo>
                  <a:pt x="3754" y="402"/>
                  <a:pt x="3765" y="419"/>
                  <a:pt x="3765" y="465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990600" y="25828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7467600" y="281146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1371600" y="4684713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endParaRPr lang="ru-RU"/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7756525" y="4684713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17423" name="Freeform 20"/>
          <p:cNvSpPr>
            <a:spLocks/>
          </p:cNvSpPr>
          <p:nvPr/>
        </p:nvSpPr>
        <p:spPr bwMode="auto">
          <a:xfrm>
            <a:off x="1955800" y="3846513"/>
            <a:ext cx="5649913" cy="1030287"/>
          </a:xfrm>
          <a:custGeom>
            <a:avLst/>
            <a:gdLst>
              <a:gd name="T0" fmla="*/ 2147483647 w 3559"/>
              <a:gd name="T1" fmla="*/ 1635579819 h 649"/>
              <a:gd name="T2" fmla="*/ 2147483647 w 3559"/>
              <a:gd name="T3" fmla="*/ 1129029452 h 649"/>
              <a:gd name="T4" fmla="*/ 2147483647 w 3559"/>
              <a:gd name="T5" fmla="*/ 1058465111 h 649"/>
              <a:gd name="T6" fmla="*/ 2147483647 w 3559"/>
              <a:gd name="T7" fmla="*/ 990420132 h 649"/>
              <a:gd name="T8" fmla="*/ 2147483647 w 3559"/>
              <a:gd name="T9" fmla="*/ 874493001 h 649"/>
              <a:gd name="T10" fmla="*/ 2147483647 w 3559"/>
              <a:gd name="T11" fmla="*/ 783767420 h 649"/>
              <a:gd name="T12" fmla="*/ 2147483647 w 3559"/>
              <a:gd name="T13" fmla="*/ 645159687 h 649"/>
              <a:gd name="T14" fmla="*/ 2147483647 w 3559"/>
              <a:gd name="T15" fmla="*/ 735885268 h 649"/>
              <a:gd name="T16" fmla="*/ 2147483647 w 3559"/>
              <a:gd name="T17" fmla="*/ 829130210 h 649"/>
              <a:gd name="T18" fmla="*/ 2147483647 w 3559"/>
              <a:gd name="T19" fmla="*/ 967739530 h 649"/>
              <a:gd name="T20" fmla="*/ 2147483647 w 3559"/>
              <a:gd name="T21" fmla="*/ 1035782922 h 649"/>
              <a:gd name="T22" fmla="*/ 2147483647 w 3559"/>
              <a:gd name="T23" fmla="*/ 874493001 h 649"/>
              <a:gd name="T24" fmla="*/ 2147483647 w 3559"/>
              <a:gd name="T25" fmla="*/ 551913157 h 649"/>
              <a:gd name="T26" fmla="*/ 2147483647 w 3559"/>
              <a:gd name="T27" fmla="*/ 438506975 h 649"/>
              <a:gd name="T28" fmla="*/ 2147483647 w 3559"/>
              <a:gd name="T29" fmla="*/ 299897654 h 649"/>
              <a:gd name="T30" fmla="*/ 2147483647 w 3559"/>
              <a:gd name="T31" fmla="*/ 161289922 h 649"/>
              <a:gd name="T32" fmla="*/ 2147483647 w 3559"/>
              <a:gd name="T33" fmla="*/ 45362790 h 649"/>
              <a:gd name="T34" fmla="*/ 2147483647 w 3559"/>
              <a:gd name="T35" fmla="*/ 0 h 649"/>
              <a:gd name="T36" fmla="*/ 1801912672 w 3559"/>
              <a:gd name="T37" fmla="*/ 90725581 h 649"/>
              <a:gd name="T38" fmla="*/ 1249997611 w 3559"/>
              <a:gd name="T39" fmla="*/ 277217053 h 649"/>
              <a:gd name="T40" fmla="*/ 1134070413 w 3559"/>
              <a:gd name="T41" fmla="*/ 367942634 h 649"/>
              <a:gd name="T42" fmla="*/ 1088707596 w 3559"/>
              <a:gd name="T43" fmla="*/ 438506975 h 649"/>
              <a:gd name="T44" fmla="*/ 927417582 w 3559"/>
              <a:gd name="T45" fmla="*/ 529232556 h 649"/>
              <a:gd name="T46" fmla="*/ 698084137 w 3559"/>
              <a:gd name="T47" fmla="*/ 690522477 h 649"/>
              <a:gd name="T48" fmla="*/ 672882572 w 3559"/>
              <a:gd name="T49" fmla="*/ 761086818 h 649"/>
              <a:gd name="T50" fmla="*/ 443547539 w 3559"/>
              <a:gd name="T51" fmla="*/ 851812399 h 649"/>
              <a:gd name="T52" fmla="*/ 259576910 w 3559"/>
              <a:gd name="T53" fmla="*/ 1058465111 h 649"/>
              <a:gd name="T54" fmla="*/ 27722515 w 3559"/>
              <a:gd name="T55" fmla="*/ 1474289897 h 649"/>
              <a:gd name="T56" fmla="*/ 27722515 w 3559"/>
              <a:gd name="T57" fmla="*/ 1612899217 h 6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59"/>
              <a:gd name="T88" fmla="*/ 0 h 649"/>
              <a:gd name="T89" fmla="*/ 3559 w 3559"/>
              <a:gd name="T90" fmla="*/ 649 h 6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59" h="649">
                <a:moveTo>
                  <a:pt x="3559" y="649"/>
                </a:moveTo>
                <a:cubicBezTo>
                  <a:pt x="3535" y="540"/>
                  <a:pt x="3526" y="525"/>
                  <a:pt x="3449" y="448"/>
                </a:cubicBezTo>
                <a:cubicBezTo>
                  <a:pt x="3441" y="440"/>
                  <a:pt x="3440" y="426"/>
                  <a:pt x="3431" y="420"/>
                </a:cubicBezTo>
                <a:cubicBezTo>
                  <a:pt x="3412" y="407"/>
                  <a:pt x="3387" y="404"/>
                  <a:pt x="3367" y="393"/>
                </a:cubicBezTo>
                <a:cubicBezTo>
                  <a:pt x="3344" y="380"/>
                  <a:pt x="3324" y="362"/>
                  <a:pt x="3303" y="347"/>
                </a:cubicBezTo>
                <a:cubicBezTo>
                  <a:pt x="3267" y="321"/>
                  <a:pt x="3217" y="325"/>
                  <a:pt x="3175" y="311"/>
                </a:cubicBezTo>
                <a:cubicBezTo>
                  <a:pt x="3112" y="269"/>
                  <a:pt x="2955" y="256"/>
                  <a:pt x="2955" y="256"/>
                </a:cubicBezTo>
                <a:cubicBezTo>
                  <a:pt x="2851" y="262"/>
                  <a:pt x="2762" y="267"/>
                  <a:pt x="2663" y="292"/>
                </a:cubicBezTo>
                <a:cubicBezTo>
                  <a:pt x="2623" y="312"/>
                  <a:pt x="2586" y="315"/>
                  <a:pt x="2544" y="329"/>
                </a:cubicBezTo>
                <a:cubicBezTo>
                  <a:pt x="2483" y="374"/>
                  <a:pt x="2416" y="376"/>
                  <a:pt x="2343" y="384"/>
                </a:cubicBezTo>
                <a:cubicBezTo>
                  <a:pt x="2252" y="393"/>
                  <a:pt x="2160" y="403"/>
                  <a:pt x="2069" y="411"/>
                </a:cubicBezTo>
                <a:cubicBezTo>
                  <a:pt x="1961" y="398"/>
                  <a:pt x="1924" y="413"/>
                  <a:pt x="1858" y="347"/>
                </a:cubicBezTo>
                <a:cubicBezTo>
                  <a:pt x="1839" y="289"/>
                  <a:pt x="1806" y="253"/>
                  <a:pt x="1758" y="219"/>
                </a:cubicBezTo>
                <a:cubicBezTo>
                  <a:pt x="1701" y="137"/>
                  <a:pt x="1780" y="243"/>
                  <a:pt x="1712" y="174"/>
                </a:cubicBezTo>
                <a:cubicBezTo>
                  <a:pt x="1647" y="108"/>
                  <a:pt x="1721" y="160"/>
                  <a:pt x="1657" y="119"/>
                </a:cubicBezTo>
                <a:cubicBezTo>
                  <a:pt x="1609" y="53"/>
                  <a:pt x="1653" y="96"/>
                  <a:pt x="1547" y="64"/>
                </a:cubicBezTo>
                <a:cubicBezTo>
                  <a:pt x="1513" y="54"/>
                  <a:pt x="1481" y="27"/>
                  <a:pt x="1447" y="18"/>
                </a:cubicBezTo>
                <a:cubicBezTo>
                  <a:pt x="1414" y="9"/>
                  <a:pt x="1380" y="6"/>
                  <a:pt x="1346" y="0"/>
                </a:cubicBezTo>
                <a:cubicBezTo>
                  <a:pt x="1124" y="5"/>
                  <a:pt x="930" y="17"/>
                  <a:pt x="715" y="36"/>
                </a:cubicBezTo>
                <a:cubicBezTo>
                  <a:pt x="634" y="51"/>
                  <a:pt x="573" y="89"/>
                  <a:pt x="496" y="110"/>
                </a:cubicBezTo>
                <a:cubicBezTo>
                  <a:pt x="479" y="121"/>
                  <a:pt x="463" y="130"/>
                  <a:pt x="450" y="146"/>
                </a:cubicBezTo>
                <a:cubicBezTo>
                  <a:pt x="443" y="155"/>
                  <a:pt x="441" y="167"/>
                  <a:pt x="432" y="174"/>
                </a:cubicBezTo>
                <a:cubicBezTo>
                  <a:pt x="413" y="190"/>
                  <a:pt x="388" y="196"/>
                  <a:pt x="368" y="210"/>
                </a:cubicBezTo>
                <a:cubicBezTo>
                  <a:pt x="341" y="265"/>
                  <a:pt x="330" y="248"/>
                  <a:pt x="277" y="274"/>
                </a:cubicBezTo>
                <a:cubicBezTo>
                  <a:pt x="274" y="283"/>
                  <a:pt x="274" y="295"/>
                  <a:pt x="267" y="302"/>
                </a:cubicBezTo>
                <a:cubicBezTo>
                  <a:pt x="257" y="312"/>
                  <a:pt x="193" y="332"/>
                  <a:pt x="176" y="338"/>
                </a:cubicBezTo>
                <a:cubicBezTo>
                  <a:pt x="124" y="411"/>
                  <a:pt x="152" y="387"/>
                  <a:pt x="103" y="420"/>
                </a:cubicBezTo>
                <a:cubicBezTo>
                  <a:pt x="79" y="481"/>
                  <a:pt x="49" y="532"/>
                  <a:pt x="11" y="585"/>
                </a:cubicBezTo>
                <a:cubicBezTo>
                  <a:pt x="0" y="600"/>
                  <a:pt x="11" y="622"/>
                  <a:pt x="11" y="640"/>
                </a:cubicBezTo>
              </a:path>
            </a:pathLst>
          </a:custGeom>
          <a:noFill/>
          <a:ln w="57150" cmpd="sng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  <p:bldP spid="17418" grpId="0" animBg="1"/>
      <p:bldP spid="174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4850"/>
            <a:ext cx="7215187" cy="3857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Механическое движение.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Система отсчета.</a:t>
            </a:r>
            <a:br>
              <a:rPr lang="ru-RU" sz="4000" b="1" dirty="0" smtClean="0"/>
            </a:br>
            <a:r>
              <a:rPr lang="ru-RU" sz="4000" b="1" dirty="0" smtClean="0"/>
              <a:t>Перемещение.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0" y="285750"/>
            <a:ext cx="709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Арыг-Узю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Рисунок 8" descr="la_essays_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1714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Рисунок 187" descr="defaul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375"/>
            <a:ext cx="4143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97" descr="BEET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29188"/>
            <a:ext cx="13858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Рисунок 100" descr="1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29250"/>
            <a:ext cx="8572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8" descr="16L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715000"/>
            <a:ext cx="68580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Прямоугольник 9"/>
          <p:cNvSpPr>
            <a:spLocks noChangeArrowheads="1"/>
          </p:cNvSpPr>
          <p:nvPr/>
        </p:nvSpPr>
        <p:spPr bwMode="auto">
          <a:xfrm>
            <a:off x="1785938" y="6572250"/>
            <a:ext cx="7000875" cy="2857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62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2342 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0782 -0.0349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35888" cy="14938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>Выбери формулы для определения координаты движущегося тела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и расстояния между телами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83550" cy="4476328"/>
          </a:xfrm>
        </p:spPr>
        <p:txBody>
          <a:bodyPr>
            <a:normAutofit lnSpcReduction="10000"/>
          </a:bodyPr>
          <a:lstStyle/>
          <a:p>
            <a:pPr marL="18288" indent="0" eaLnBrk="1" hangingPunct="1">
              <a:buNone/>
              <a:defRPr/>
            </a:pPr>
            <a:r>
              <a:rPr lang="ru-RU" sz="3600" dirty="0" smtClean="0"/>
              <a:t>А) </a:t>
            </a:r>
            <a:r>
              <a:rPr lang="en-US" sz="3600" dirty="0" smtClean="0"/>
              <a:t>X </a:t>
            </a:r>
            <a:r>
              <a:rPr lang="en-US" sz="2400" dirty="0" smtClean="0"/>
              <a:t>1</a:t>
            </a:r>
            <a:r>
              <a:rPr lang="en-US" sz="3600" dirty="0" smtClean="0"/>
              <a:t>= X</a:t>
            </a:r>
            <a:r>
              <a:rPr lang="en-US" sz="2400" dirty="0" smtClean="0"/>
              <a:t>0</a:t>
            </a:r>
            <a:r>
              <a:rPr lang="en-US" sz="3600" dirty="0" smtClean="0"/>
              <a:t>+S</a:t>
            </a:r>
            <a:r>
              <a:rPr lang="en-US" sz="2400" dirty="0" smtClean="0"/>
              <a:t>1X</a:t>
            </a:r>
            <a:r>
              <a:rPr lang="en-US" sz="3600" dirty="0" smtClean="0"/>
              <a:t>,</a:t>
            </a:r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Б) </a:t>
            </a:r>
            <a:r>
              <a:rPr lang="en-US" sz="3600" dirty="0" smtClean="0"/>
              <a:t>X </a:t>
            </a:r>
            <a:r>
              <a:rPr lang="en-US" sz="2400" dirty="0" smtClean="0"/>
              <a:t>2</a:t>
            </a:r>
            <a:r>
              <a:rPr lang="en-US" sz="3600" dirty="0" smtClean="0"/>
              <a:t>= X</a:t>
            </a:r>
            <a:r>
              <a:rPr lang="en-US" sz="2400" dirty="0" smtClean="0"/>
              <a:t>0</a:t>
            </a:r>
            <a:r>
              <a:rPr lang="en-US" sz="3600" dirty="0" smtClean="0"/>
              <a:t>+S</a:t>
            </a:r>
            <a:r>
              <a:rPr lang="en-US" sz="2400" dirty="0" smtClean="0"/>
              <a:t>2X</a:t>
            </a:r>
            <a:r>
              <a:rPr lang="en-US" sz="3600" dirty="0" smtClean="0"/>
              <a:t>,</a:t>
            </a:r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В) </a:t>
            </a:r>
            <a:r>
              <a:rPr lang="en-US" sz="3600" dirty="0" smtClean="0"/>
              <a:t>S= t*V</a:t>
            </a:r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Г) </a:t>
            </a:r>
            <a:r>
              <a:rPr lang="en-US" sz="3600" dirty="0" smtClean="0"/>
              <a:t>F= a*m</a:t>
            </a:r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Д) </a:t>
            </a:r>
            <a:r>
              <a:rPr lang="en-US" sz="3600" dirty="0" smtClean="0"/>
              <a:t>S</a:t>
            </a:r>
            <a:r>
              <a:rPr lang="en-US" sz="2800" dirty="0" smtClean="0"/>
              <a:t>1X</a:t>
            </a:r>
            <a:r>
              <a:rPr lang="en-US" sz="3600" dirty="0" smtClean="0"/>
              <a:t>=X</a:t>
            </a:r>
            <a:r>
              <a:rPr lang="en-US" sz="2400" dirty="0" smtClean="0"/>
              <a:t>1</a:t>
            </a:r>
            <a:r>
              <a:rPr lang="en-US" sz="3600" dirty="0" smtClean="0"/>
              <a:t>-X</a:t>
            </a:r>
            <a:r>
              <a:rPr lang="en-US" sz="2400" dirty="0" smtClean="0"/>
              <a:t>0</a:t>
            </a:r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Е) </a:t>
            </a:r>
            <a:r>
              <a:rPr lang="en-US" sz="3600" dirty="0" smtClean="0"/>
              <a:t>S</a:t>
            </a:r>
            <a:r>
              <a:rPr lang="en-US" sz="2400" dirty="0" smtClean="0"/>
              <a:t>2X</a:t>
            </a:r>
            <a:r>
              <a:rPr lang="en-US" sz="3600" dirty="0" smtClean="0"/>
              <a:t>=X</a:t>
            </a:r>
            <a:r>
              <a:rPr lang="en-US" sz="2400" dirty="0" smtClean="0"/>
              <a:t>2</a:t>
            </a:r>
            <a:r>
              <a:rPr lang="en-US" sz="3600" dirty="0" smtClean="0"/>
              <a:t>-X</a:t>
            </a:r>
            <a:r>
              <a:rPr lang="en-US" sz="2400" dirty="0" smtClean="0"/>
              <a:t>0</a:t>
            </a:r>
            <a:endParaRPr lang="ru-RU" sz="2400" dirty="0" smtClean="0"/>
          </a:p>
          <a:p>
            <a:pPr marL="18288" indent="0" eaLnBrk="1" hangingPunct="1">
              <a:buNone/>
              <a:defRPr/>
            </a:pPr>
            <a:r>
              <a:rPr lang="ru-RU" sz="3600" dirty="0" smtClean="0"/>
              <a:t>ж</a:t>
            </a:r>
            <a:r>
              <a:rPr lang="en-US" sz="3600" dirty="0" smtClean="0"/>
              <a:t>;) L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|</a:t>
            </a:r>
            <a:r>
              <a:rPr lang="en-US" sz="3600" dirty="0" smtClean="0"/>
              <a:t>X</a:t>
            </a:r>
            <a:r>
              <a:rPr lang="en-US" sz="2400" dirty="0" smtClean="0"/>
              <a:t>1-</a:t>
            </a:r>
            <a:r>
              <a:rPr lang="en-US" sz="4400" dirty="0" smtClean="0"/>
              <a:t>x</a:t>
            </a:r>
            <a:r>
              <a:rPr lang="en-US" sz="2400" dirty="0" smtClean="0"/>
              <a:t>2|</a:t>
            </a:r>
            <a:r>
              <a:rPr lang="ru-RU" sz="2400" dirty="0" smtClean="0"/>
              <a:t>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2979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8081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Самолет пролетел по прямой 300 км, затем повернул под прямым углом и пролетел еще 400 км. Чему равен модуль вектора перемещения?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en-US" dirty="0" smtClean="0"/>
              <a:t>|S|</a:t>
            </a:r>
            <a:r>
              <a:rPr lang="ru-RU" baseline="30000" dirty="0" smtClean="0"/>
              <a:t>2 </a:t>
            </a:r>
            <a:r>
              <a:rPr lang="ru-RU" dirty="0" smtClean="0"/>
              <a:t>= 300</a:t>
            </a:r>
            <a:r>
              <a:rPr lang="ru-RU" baseline="30000" dirty="0" smtClean="0"/>
              <a:t>2 </a:t>
            </a:r>
            <a:r>
              <a:rPr lang="ru-RU" dirty="0" smtClean="0"/>
              <a:t> + 400</a:t>
            </a:r>
            <a:r>
              <a:rPr lang="ru-RU" baseline="30000" dirty="0" smtClean="0"/>
              <a:t>2 </a:t>
            </a:r>
            <a:r>
              <a:rPr lang="ru-RU" dirty="0" smtClean="0"/>
              <a:t> = 250000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</a:t>
            </a:r>
            <a:r>
              <a:rPr lang="en-US" dirty="0" smtClean="0"/>
              <a:t>S </a:t>
            </a:r>
            <a:r>
              <a:rPr lang="ru-RU" dirty="0" smtClean="0"/>
              <a:t>= 500 (км)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Самолет пролетел по прямой 600 км, затем повернул под прямым углом и пролетел 800 км. Определите путь самолета.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196736" y="260648"/>
            <a:ext cx="792088" cy="597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-562039" y="3275640"/>
            <a:ext cx="2143140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315" y="2204864"/>
            <a:ext cx="3071834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62659" y="2276302"/>
            <a:ext cx="3000396" cy="20002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312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   Решите устно</a:t>
            </a:r>
          </a:p>
          <a:p>
            <a:pPr>
              <a:buNone/>
            </a:pPr>
            <a:r>
              <a:rPr lang="ru-RU" dirty="0" smtClean="0"/>
              <a:t>*Стул передвинули сначала на 6 м, а затем еще на 8 м. Чему равен пройденный путь?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Стрела, выпущенная </a:t>
            </a:r>
          </a:p>
          <a:p>
            <a:pPr>
              <a:buNone/>
            </a:pPr>
            <a:r>
              <a:rPr lang="ru-RU" dirty="0" smtClean="0"/>
              <a:t>вертикально вверх, </a:t>
            </a:r>
          </a:p>
          <a:p>
            <a:pPr>
              <a:buNone/>
            </a:pPr>
            <a:r>
              <a:rPr lang="ru-RU" dirty="0" smtClean="0"/>
              <a:t>достигла максимальной </a:t>
            </a:r>
          </a:p>
          <a:p>
            <a:pPr>
              <a:buNone/>
            </a:pPr>
            <a:r>
              <a:rPr lang="ru-RU" dirty="0" smtClean="0"/>
              <a:t>высоты 15 м и упала на</a:t>
            </a:r>
          </a:p>
          <a:p>
            <a:pPr>
              <a:buNone/>
            </a:pPr>
            <a:r>
              <a:rPr lang="ru-RU" dirty="0" smtClean="0"/>
              <a:t> то же место, откуда была </a:t>
            </a:r>
          </a:p>
          <a:p>
            <a:pPr>
              <a:buNone/>
            </a:pPr>
            <a:r>
              <a:rPr lang="ru-RU" dirty="0" smtClean="0"/>
              <a:t>выпущена. Чему равен </a:t>
            </a:r>
          </a:p>
          <a:p>
            <a:pPr>
              <a:buNone/>
            </a:pPr>
            <a:r>
              <a:rPr lang="ru-RU" dirty="0" smtClean="0"/>
              <a:t>модуль ее перемещения?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196736" y="0"/>
            <a:ext cx="3168352" cy="9087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6215868" y="6214288"/>
            <a:ext cx="714380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798 -0.48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48313 L 0.00712 0.00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04666"/>
            <a:ext cx="7690048" cy="15841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Мяч падает с высоты 2 м, и, отскочив от Земли, поднимается на высоту 1.5 м. Чему равны путь и модуль перемещения </a:t>
            </a:r>
            <a:r>
              <a:rPr lang="en-US" sz="2400" dirty="0" smtClean="0"/>
              <a:t>S</a:t>
            </a:r>
            <a:r>
              <a:rPr lang="ru-RU" sz="2400" dirty="0" smtClean="0"/>
              <a:t> мяча?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348880"/>
            <a:ext cx="7997512" cy="1368152"/>
          </a:xfrm>
        </p:spPr>
        <p:txBody>
          <a:bodyPr/>
          <a:lstStyle/>
          <a:p>
            <a:r>
              <a:rPr lang="ru-RU" sz="2400" dirty="0" smtClean="0"/>
              <a:t>Мяч упал с высоты 4 м от пола и был пойман на высоте 2м. Найти путь </a:t>
            </a:r>
            <a:r>
              <a:rPr lang="en-US" sz="2400" dirty="0" smtClean="0"/>
              <a:t>l</a:t>
            </a:r>
            <a:r>
              <a:rPr lang="ru-RU" sz="2400" dirty="0" smtClean="0"/>
              <a:t> и модуль перемещения </a:t>
            </a:r>
            <a:r>
              <a:rPr lang="en-US" sz="2400" dirty="0" smtClean="0"/>
              <a:t>S</a:t>
            </a:r>
            <a:r>
              <a:rPr lang="ru-RU" sz="2400" dirty="0" smtClean="0"/>
              <a:t> мяча.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44824"/>
            <a:ext cx="68407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=3,5м,  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=0,5м.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6" y="4317552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Автомобиль двигался по кольцевой дороге вокруг Москвы и дважды по ней проехал. Чему равны путь 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 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перемещение 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если длина кольцевой дороги 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573016"/>
            <a:ext cx="3312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l=6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м,      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=2м.</a:t>
            </a:r>
            <a:endParaRPr lang="ru-RU" sz="2000" b="0" i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343595"/>
            <a:ext cx="546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Ответ: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путь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=2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перемещение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=0</a:t>
            </a:r>
            <a:endParaRPr lang="ru-RU" sz="20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076056" y="1844824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1960" y="3573016"/>
            <a:ext cx="2520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/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040160"/>
          </a:xfrm>
        </p:spPr>
        <p:txBody>
          <a:bodyPr/>
          <a:lstStyle/>
          <a:p>
            <a:r>
              <a:rPr lang="ru-RU" sz="2000" dirty="0" smtClean="0"/>
              <a:t>Какую систему координат (одномерную, двухмерную или трехмерную ) следует выбрать для определения положения тел: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I</a:t>
            </a:r>
            <a:r>
              <a:rPr lang="ru-RU" dirty="0" smtClean="0">
                <a:effectLst/>
              </a:rPr>
              <a:t> вариант</a:t>
            </a:r>
          </a:p>
          <a:p>
            <a:r>
              <a:rPr lang="ru-RU" dirty="0" smtClean="0"/>
              <a:t>Трактор в поле</a:t>
            </a:r>
          </a:p>
          <a:p>
            <a:r>
              <a:rPr lang="ru-RU" dirty="0" smtClean="0"/>
              <a:t>Вертолет</a:t>
            </a:r>
          </a:p>
          <a:p>
            <a:r>
              <a:rPr lang="ru-RU" dirty="0" smtClean="0"/>
              <a:t>Поезд</a:t>
            </a:r>
          </a:p>
          <a:p>
            <a:r>
              <a:rPr lang="ru-RU" dirty="0" smtClean="0"/>
              <a:t>Шахматная фигура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</a:p>
          <a:p>
            <a:r>
              <a:rPr lang="ru-RU" dirty="0" smtClean="0"/>
              <a:t>Трехмерная</a:t>
            </a:r>
          </a:p>
          <a:p>
            <a:r>
              <a:rPr lang="ru-RU" dirty="0" smtClean="0"/>
              <a:t>Одномерная</a:t>
            </a:r>
          </a:p>
          <a:p>
            <a:r>
              <a:rPr lang="ru-RU" dirty="0" smtClean="0"/>
              <a:t>двухмерная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II </a:t>
            </a:r>
            <a:r>
              <a:rPr lang="ru-RU" dirty="0" smtClean="0">
                <a:effectLst/>
              </a:rPr>
              <a:t> вари ант</a:t>
            </a:r>
          </a:p>
          <a:p>
            <a:r>
              <a:rPr lang="ru-RU" dirty="0" smtClean="0">
                <a:effectLst/>
              </a:rPr>
              <a:t>Люстра в комнате</a:t>
            </a:r>
          </a:p>
          <a:p>
            <a:r>
              <a:rPr lang="ru-RU" dirty="0">
                <a:effectLst/>
              </a:rPr>
              <a:t>Л</a:t>
            </a:r>
            <a:r>
              <a:rPr lang="ru-RU" dirty="0" smtClean="0">
                <a:effectLst/>
              </a:rPr>
              <a:t>ифт</a:t>
            </a:r>
            <a:endParaRPr lang="en-US" dirty="0" smtClean="0">
              <a:effectLst/>
            </a:endParaRPr>
          </a:p>
          <a:p>
            <a:r>
              <a:rPr lang="ru-RU" dirty="0" smtClean="0">
                <a:effectLst/>
              </a:rPr>
              <a:t>Подводная лодка</a:t>
            </a:r>
          </a:p>
          <a:p>
            <a:r>
              <a:rPr lang="ru-RU" dirty="0" smtClean="0">
                <a:effectLst/>
              </a:rPr>
              <a:t>Самолет на взлетной полосе</a:t>
            </a:r>
            <a:endParaRPr lang="ru-RU" dirty="0">
              <a:effectLst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Ответы</a:t>
            </a:r>
            <a:endParaRPr lang="ru-RU" dirty="0"/>
          </a:p>
          <a:p>
            <a:r>
              <a:rPr lang="ru-RU" dirty="0"/>
              <a:t>Трехмерная</a:t>
            </a:r>
          </a:p>
          <a:p>
            <a:r>
              <a:rPr lang="ru-RU" dirty="0"/>
              <a:t>Одномерная</a:t>
            </a:r>
          </a:p>
          <a:p>
            <a:r>
              <a:rPr lang="ru-RU" dirty="0"/>
              <a:t>двухмерная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55776" y="2323728"/>
            <a:ext cx="2160240" cy="745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979712" y="2323728"/>
            <a:ext cx="2736304" cy="372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619672" y="2696344"/>
            <a:ext cx="3096344" cy="3726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67844" y="3212976"/>
            <a:ext cx="154817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15816" y="4653136"/>
            <a:ext cx="1872208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1"/>
          </p:cNvCxnSpPr>
          <p:nvPr/>
        </p:nvCxnSpPr>
        <p:spPr>
          <a:xfrm flipV="1">
            <a:off x="1475656" y="5012532"/>
            <a:ext cx="3172544" cy="366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915816" y="4653136"/>
            <a:ext cx="1872208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283968" y="5157192"/>
            <a:ext cx="504056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3"/>
            <a:ext cx="7632848" cy="86409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dirty="0" smtClean="0"/>
              <a:t>Рефлексия «</a:t>
            </a:r>
            <a:r>
              <a:rPr lang="ru-RU" sz="2800" dirty="0" smtClean="0">
                <a:effectLst/>
              </a:rPr>
              <a:t>Незаконченное</a:t>
            </a:r>
            <a:r>
              <a:rPr lang="ru-RU" sz="2800" dirty="0" smtClean="0"/>
              <a:t> предложение»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853496" cy="3960440"/>
          </a:xfrm>
        </p:spPr>
        <p:txBody>
          <a:bodyPr/>
          <a:lstStyle/>
          <a:p>
            <a:r>
              <a:rPr lang="ru-RU" sz="2800" dirty="0" smtClean="0"/>
              <a:t>1. «Сегодня на уроке я понял(а), что________»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«Для меня этот урок_________»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Урок оказал мне_________»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«Я ухожу с урока с чувством______»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 «Я хотел (а) бы, чтобы такие уроки________»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02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043609" y="4941168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рок!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00063"/>
            <a:ext cx="5976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Домашнее задание</a:t>
            </a:r>
          </a:p>
          <a:p>
            <a:pPr algn="ctr" eaLnBrk="1" hangingPunct="1"/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1-3, упр1( 2)</a:t>
            </a:r>
          </a:p>
          <a:p>
            <a:pPr algn="ctr" eaLnBrk="1" hangingPunct="1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Упр3 (2) </a:t>
            </a:r>
          </a:p>
        </p:txBody>
      </p:sp>
      <p:pic>
        <p:nvPicPr>
          <p:cNvPr id="36868" name="Рисунок 5" descr="welcome_ba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5764">
            <a:off x="1530007" y="2874171"/>
            <a:ext cx="2381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6" descr="back_to_school_ki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50" y="2225080"/>
            <a:ext cx="23812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7" descr="school_kid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05" y="2367951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Прямоугольник 11"/>
          <p:cNvSpPr>
            <a:spLocks noChangeArrowheads="1"/>
          </p:cNvSpPr>
          <p:nvPr/>
        </p:nvSpPr>
        <p:spPr bwMode="auto">
          <a:xfrm>
            <a:off x="3857625" y="4000500"/>
            <a:ext cx="928688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14" name="Рисунок 13" descr="defaul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29125" y="5286375"/>
            <a:ext cx="442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45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0287 L 1.59636 -0.0289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7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Century Schoolbook" pitchFamily="18" charset="0"/>
              </a:rPr>
              <a:t>Что называют физическим телом?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а.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тело человека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б.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любое , из окружающих нас тел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Century Schoolbook" pitchFamily="18" charset="0"/>
              </a:rPr>
              <a:t>Эти тела имеют размеры?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а.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б.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нет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Century Schoolbook" pitchFamily="18" charset="0"/>
              </a:rPr>
              <a:t>Что необходимо предпринять, чтобы определить положение тела с множеством точек?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а.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рассчитать для всех точек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б. </a:t>
            </a:r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принять тело за материальную точку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folHlink"/>
              </a:solidFill>
              <a:latin typeface="Century Schoolbook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5175" cy="974725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</a:rPr>
              <a:t>Выбери ответ на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0711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85076"/>
              </p:ext>
            </p:extLst>
          </p:nvPr>
        </p:nvGraphicFramePr>
        <p:xfrm>
          <a:off x="179512" y="332656"/>
          <a:ext cx="8784976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5576"/>
                <a:gridCol w="4429400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В. 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 В каких случаях человека можно считать материальной точкой: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прыгает в высоту через перекладину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путешествует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изготавливает деталь?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В. 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 В каких случаях человека можно считать материальной точкой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кувыркается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ест яблоко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человек перемещается из одного города в другой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19008"/>
              </p:ext>
            </p:extLst>
          </p:nvPr>
        </p:nvGraphicFramePr>
        <p:xfrm>
          <a:off x="179512" y="3573016"/>
          <a:ext cx="8784976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168352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В. 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 В каких случаях поезд можно считать материальной точкой: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поезд ремонтируют в депо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поезд движется из Москвы во Владивосток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осуществляется посадка пассажиров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В. 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 В каких случаях автомобиль можно считать материальной точкой: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автомобиль движется из Мурманска в Ленинград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производится ремонт его двигателя</a:t>
                      </a: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автомобиль участвует в </a:t>
                      </a:r>
                      <a:r>
                        <a:rPr lang="ru-RU" sz="1800" dirty="0" smtClean="0">
                          <a:effectLst/>
                        </a:rPr>
                        <a:t>ралли</a:t>
                      </a:r>
                      <a:endParaRPr lang="ru-RU" sz="1800" dirty="0">
                        <a:effectLst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0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25128" y="228600"/>
            <a:ext cx="45719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Ответим на вопросы</a:t>
            </a:r>
          </a:p>
        </p:txBody>
      </p:sp>
      <p:pic>
        <p:nvPicPr>
          <p:cNvPr id="15365" name="Picture 7" descr="MC90043198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2952328" cy="2979762"/>
          </a:xfrm>
        </p:spPr>
      </p:pic>
      <p:pic>
        <p:nvPicPr>
          <p:cNvPr id="15363" name="Picture 5" descr="MP90042272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620688"/>
            <a:ext cx="3240360" cy="2808312"/>
          </a:xfrm>
        </p:spPr>
      </p:pic>
      <p:sp>
        <p:nvSpPr>
          <p:cNvPr id="102403" name="Rectangle 3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В каких случаях автомобиль можно считать материальной точкой?</a:t>
            </a:r>
          </a:p>
          <a:p>
            <a:pPr eaLnBrk="1" hangingPunct="1">
              <a:defRPr/>
            </a:pPr>
            <a:r>
              <a:rPr lang="ru-RU" sz="2800" dirty="0" smtClean="0"/>
              <a:t>Автомобиль движется  из Новосибирска в Томск</a:t>
            </a:r>
          </a:p>
          <a:p>
            <a:pPr eaLnBrk="1" hangingPunct="1">
              <a:defRPr/>
            </a:pPr>
            <a:r>
              <a:rPr lang="ru-RU" sz="2800" dirty="0" smtClean="0"/>
              <a:t>Производится заправка бензином автомобиля;</a:t>
            </a:r>
          </a:p>
          <a:p>
            <a:pPr eaLnBrk="1" hangingPunct="1">
              <a:defRPr/>
            </a:pPr>
            <a:r>
              <a:rPr lang="ru-RU" sz="2800" dirty="0" smtClean="0"/>
              <a:t>Автомобиль совершает обгон</a:t>
            </a:r>
          </a:p>
        </p:txBody>
      </p:sp>
    </p:spTree>
    <p:extLst>
      <p:ext uri="{BB962C8B-B14F-4D97-AF65-F5344CB8AC3E}">
        <p14:creationId xmlns:p14="http://schemas.microsoft.com/office/powerpoint/2010/main" val="900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Мы живем в мире движущихся объект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539"/>
            <a:ext cx="9144000" cy="68174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512" y="5445224"/>
            <a:ext cx="8964488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Движение – любое изменение, происходящее в окружающем мире</a:t>
            </a:r>
            <a:r>
              <a:rPr lang="ru-RU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Наиболее простым видом движения является </a:t>
            </a:r>
            <a:r>
              <a:rPr lang="ru-RU" sz="4000" dirty="0" smtClean="0">
                <a:solidFill>
                  <a:srgbClr val="FF0000"/>
                </a:solidFill>
              </a:rPr>
              <a:t>механическое движение </a:t>
            </a:r>
          </a:p>
        </p:txBody>
      </p:sp>
      <p:pic>
        <p:nvPicPr>
          <p:cNvPr id="5123" name="Picture 9" descr="Движение бегу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700808"/>
            <a:ext cx="2695575" cy="288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17" descr="Движение велосипедис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857500" cy="1600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1" descr="Движение автомобил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047" y="2420888"/>
            <a:ext cx="2941712" cy="1626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2" descr="Движение поезд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933056"/>
            <a:ext cx="3384376" cy="237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defaul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8476"/>
            <a:ext cx="4143375" cy="14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2342 4.44444E-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404664"/>
            <a:ext cx="7706816" cy="34415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Механическое движение</a:t>
            </a:r>
            <a:r>
              <a:rPr lang="ru-RU" sz="3600" dirty="0" smtClean="0"/>
              <a:t> - это изменение положения тел в пространстве относительно друг друга с течением времени.</a:t>
            </a:r>
            <a:br>
              <a:rPr lang="ru-RU" sz="3600" dirty="0" smtClean="0"/>
            </a:br>
            <a:endParaRPr lang="ru-RU" sz="36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08704" y="4725144"/>
            <a:ext cx="3816424" cy="15165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Запомним</a:t>
            </a:r>
          </a:p>
        </p:txBody>
      </p:sp>
      <p:pic>
        <p:nvPicPr>
          <p:cNvPr id="6148" name="Picture 4" descr="улит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3486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улит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486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1558</TotalTime>
  <Words>812</Words>
  <Application>Microsoft Office PowerPoint</Application>
  <PresentationFormat>Экран (4:3)</PresentationFormat>
  <Paragraphs>202</Paragraphs>
  <Slides>36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Базовая</vt:lpstr>
      <vt:lpstr>Документ WordPad</vt:lpstr>
      <vt:lpstr>Движение</vt:lpstr>
      <vt:lpstr>Презентация PowerPoint</vt:lpstr>
      <vt:lpstr>Тема: Механическое движение. Система отсчета. Перемещение.  </vt:lpstr>
      <vt:lpstr>Выбери ответ на вопросы:</vt:lpstr>
      <vt:lpstr>Презентация PowerPoint</vt:lpstr>
      <vt:lpstr>Ответим на вопросы</vt:lpstr>
      <vt:lpstr>Движение – любое изменение, происходящее в окружающем мире.</vt:lpstr>
      <vt:lpstr>Наиболее простым видом движения является механическое движение </vt:lpstr>
      <vt:lpstr>Запомним</vt:lpstr>
      <vt:lpstr>Механическое движение может быть:</vt:lpstr>
      <vt:lpstr>-траекторию движения; -скорость движения; -путь пройденный телом; -положение тела в пространстве в любой момент времени; </vt:lpstr>
      <vt:lpstr>Трактор движется слева направо.     Для рассмотрения её движения введём:</vt:lpstr>
      <vt:lpstr>Презентация PowerPoint</vt:lpstr>
      <vt:lpstr>Что такое тело отсчета?</vt:lpstr>
      <vt:lpstr>Презентация PowerPoint</vt:lpstr>
      <vt:lpstr>Добавим систему координат</vt:lpstr>
      <vt:lpstr>Система отсчёта</vt:lpstr>
      <vt:lpstr>Презентация PowerPoint</vt:lpstr>
      <vt:lpstr>Системы координат: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Стометровки не будет, но если кто хочет вскочить и крикнуть, то для этого самое время.  -поменяйте положение тела, потянитесь, закройте глаза, снимите напряжение, откройте глаза. -несколько раз переведите взгляд с близкого предмета на дальний. -по желанию можете, закрыв глаза кончиком пальцев, сделать массаж глаз.</vt:lpstr>
      <vt:lpstr>           Подумай и ответь</vt:lpstr>
      <vt:lpstr>  покажи перемещение и путь                                                                          </vt:lpstr>
      <vt:lpstr>Выбери формулы для определения координаты движущегося тела и расстояния между телами</vt:lpstr>
      <vt:lpstr>Презентация PowerPoint</vt:lpstr>
      <vt:lpstr>Презентация PowerPoint</vt:lpstr>
      <vt:lpstr>Мяч упал с высоты 4 м от пола и был пойман на высоте 2м. Найти путь l и модуль перемещения S мяча.</vt:lpstr>
      <vt:lpstr>Какую систему координат (одномерную, двухмерную или трехмерную ) следует выбрать для определения положения тел:</vt:lpstr>
      <vt:lpstr>1. «Сегодня на уроке я понял(а), что________»  2. «Для меня этот урок_________»  3. Урок оказал мне_________»  4. «Я ухожу с урока с чувством______»  5 «Я хотел (а) бы, чтобы такие уроки________»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точка. Система отсчёта. перемещение</dc:title>
  <dc:creator>User</dc:creator>
  <cp:lastModifiedBy>User</cp:lastModifiedBy>
  <cp:revision>132</cp:revision>
  <dcterms:modified xsi:type="dcterms:W3CDTF">2015-12-10T08:12:44Z</dcterms:modified>
</cp:coreProperties>
</file>