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57" r:id="rId5"/>
    <p:sldId id="258" r:id="rId6"/>
    <p:sldId id="260" r:id="rId7"/>
    <p:sldId id="259" r:id="rId8"/>
    <p:sldId id="266" r:id="rId9"/>
    <p:sldId id="265" r:id="rId10"/>
    <p:sldId id="267" r:id="rId11"/>
    <p:sldId id="268" r:id="rId12"/>
    <p:sldId id="270" r:id="rId13"/>
    <p:sldId id="271" r:id="rId14"/>
    <p:sldId id="261" r:id="rId15"/>
    <p:sldId id="262" r:id="rId16"/>
    <p:sldId id="269" r:id="rId17"/>
    <p:sldId id="264" r:id="rId18"/>
    <p:sldId id="272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FF"/>
    <a:srgbClr val="99CCFF"/>
    <a:srgbClr val="CC66FF"/>
    <a:srgbClr val="66FF33"/>
    <a:srgbClr val="1759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A4E772-96C1-4683-A02E-4ADE70EBBA38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0862AE8-CF65-42C3-8D23-A1AE87EA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9755707_blue_fog_by_d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175917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Segoe Script" pitchFamily="34" charset="0"/>
              </a:rPr>
              <a:t>Рельеф </a:t>
            </a:r>
            <a:endParaRPr lang="ru-RU" sz="4800" b="1" dirty="0">
              <a:ln>
                <a:solidFill>
                  <a:sysClr val="windowText" lastClr="000000"/>
                </a:solidFill>
              </a:ln>
              <a:gradFill flip="none" rotWithShape="1">
                <a:gsLst>
                  <a:gs pos="0">
                    <a:srgbClr val="175917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Segoe Script" pitchFamily="34" charset="0"/>
            </a:endParaRPr>
          </a:p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175917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Segoe Script" pitchFamily="34" charset="0"/>
              </a:rPr>
              <a:t>Саратовской области</a:t>
            </a:r>
          </a:p>
        </p:txBody>
      </p:sp>
      <p:pic>
        <p:nvPicPr>
          <p:cNvPr id="4" name="Рисунок 3" descr="f.2010.06.17.14.47.34..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397278"/>
            <a:ext cx="6215106" cy="5460721"/>
          </a:xfrm>
          <a:prstGeom prst="rect">
            <a:avLst/>
          </a:prstGeom>
        </p:spPr>
      </p:pic>
      <p:pic>
        <p:nvPicPr>
          <p:cNvPr id="5" name="Рисунок 4" descr="rele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00330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63376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>
            <a:off x="4114800" y="0"/>
            <a:ext cx="5029200" cy="6572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581013">
            <a:off x="500034" y="500042"/>
            <a:ext cx="1904984" cy="522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071934" cy="7683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 Правобережью тянутся </a:t>
            </a: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Змеевы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горы, круто обрываясь к реке. Они сложены главным образом песчаниками. Узкие ущелья как бы рассекают береговой обрыв на отдельные колонны, иногда с поразительной равномерностью. Километрах в сорока ниже Вольска, в широкой расселине </a:t>
            </a: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Змеевых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гор, приютилось село Воскресенское, известное своим садоводством. (холм ПОПОВА ШИШКА-261 м)</a:t>
            </a:r>
          </a:p>
          <a:p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сырт</a:t>
            </a:r>
            <a:endParaRPr lang="ru-RU" dirty="0"/>
          </a:p>
        </p:txBody>
      </p:sp>
      <p:pic>
        <p:nvPicPr>
          <p:cNvPr id="1027" name="Picture 3" descr="D:\Игры\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357562"/>
            <a:ext cx="8686800" cy="84124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 </a:t>
            </a:r>
            <a:r>
              <a:rPr lang="ru-RU" sz="2200" b="1" dirty="0" smtClean="0">
                <a:solidFill>
                  <a:srgbClr val="FFFF00"/>
                </a:solidFill>
              </a:rPr>
              <a:t>Общий Сырт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/>
              <a:t>— </a:t>
            </a:r>
            <a:r>
              <a:rPr lang="ru-RU" sz="2200" dirty="0" smtClean="0">
                <a:solidFill>
                  <a:srgbClr val="66FF33"/>
                </a:solidFill>
              </a:rPr>
              <a:t>холмисто-увалистая возвышенность (сырт) на юго-востоке Европейской части России. Протягивается в широтном направлении на 500 км; на востоке примыкает к горам Южного Урала. Высота до 405 м, высшая точка — гора Медвежий лоб (</a:t>
            </a:r>
            <a:r>
              <a:rPr lang="ru-RU" sz="2200" dirty="0" err="1" smtClean="0">
                <a:solidFill>
                  <a:srgbClr val="66FF33"/>
                </a:solidFill>
              </a:rPr>
              <a:t>Арапова</a:t>
            </a:r>
            <a:r>
              <a:rPr lang="ru-RU" sz="2200" dirty="0" smtClean="0">
                <a:solidFill>
                  <a:srgbClr val="66FF33"/>
                </a:solidFill>
              </a:rPr>
              <a:t> гора) — 405 м.</a:t>
            </a:r>
            <a:br>
              <a:rPr lang="ru-RU" sz="2200" dirty="0" smtClean="0">
                <a:solidFill>
                  <a:srgbClr val="66FF33"/>
                </a:solidFill>
              </a:rPr>
            </a:br>
            <a:r>
              <a:rPr lang="ru-RU" sz="2200" dirty="0" smtClean="0">
                <a:solidFill>
                  <a:srgbClr val="66FF33"/>
                </a:solidFill>
              </a:rPr>
              <a:t/>
            </a:r>
            <a:br>
              <a:rPr lang="ru-RU" sz="2200" dirty="0" smtClean="0">
                <a:solidFill>
                  <a:srgbClr val="66FF33"/>
                </a:solidFill>
              </a:rPr>
            </a:br>
            <a:r>
              <a:rPr lang="ru-RU" sz="2200" dirty="0" smtClean="0">
                <a:solidFill>
                  <a:srgbClr val="66FF33"/>
                </a:solidFill>
              </a:rPr>
              <a:t>Сырт сложен песчаниками, глинами, известняками пермского и мезозойского возраста. Для Общего Сырта характерны платообразные водоразделы и ступенчатость склонов. Местами встречаются куполообразные останцы — шиханы. Развит карст. На территории Общего Сырта расположены степи, с преобладанием дерновинно-злаковых.</a:t>
            </a:r>
            <a:br>
              <a:rPr lang="ru-RU" sz="2200" dirty="0" smtClean="0">
                <a:solidFill>
                  <a:srgbClr val="66FF33"/>
                </a:solidFill>
              </a:rPr>
            </a:br>
            <a:r>
              <a:rPr lang="ru-RU" sz="2200" dirty="0" smtClean="0">
                <a:solidFill>
                  <a:srgbClr val="66FF33"/>
                </a:solidFill>
              </a:rPr>
              <a:t>Известные реки, берущие начало на возвышенностях — Самара, Моча, Боровка, Бузулук, Большой Иргиз (бассейн Волги), </a:t>
            </a:r>
            <a:r>
              <a:rPr lang="ru-RU" sz="2200" dirty="0" err="1" smtClean="0">
                <a:solidFill>
                  <a:srgbClr val="66FF33"/>
                </a:solidFill>
              </a:rPr>
              <a:t>Чаган</a:t>
            </a:r>
            <a:r>
              <a:rPr lang="ru-RU" sz="2200" dirty="0" smtClean="0">
                <a:solidFill>
                  <a:srgbClr val="66FF33"/>
                </a:solidFill>
              </a:rPr>
              <a:t>, </a:t>
            </a:r>
            <a:r>
              <a:rPr lang="ru-RU" sz="2200" dirty="0" err="1" smtClean="0">
                <a:solidFill>
                  <a:srgbClr val="66FF33"/>
                </a:solidFill>
              </a:rPr>
              <a:t>Кинделя</a:t>
            </a:r>
            <a:r>
              <a:rPr lang="ru-RU" sz="2200" dirty="0" smtClean="0">
                <a:solidFill>
                  <a:srgbClr val="66FF33"/>
                </a:solidFill>
              </a:rPr>
              <a:t>, </a:t>
            </a:r>
            <a:r>
              <a:rPr lang="ru-RU" sz="2200" dirty="0" err="1" smtClean="0">
                <a:solidFill>
                  <a:srgbClr val="66FF33"/>
                </a:solidFill>
              </a:rPr>
              <a:t>Иртек,бассейн</a:t>
            </a:r>
            <a:r>
              <a:rPr lang="ru-RU" sz="2200" dirty="0" smtClean="0">
                <a:solidFill>
                  <a:srgbClr val="66FF33"/>
                </a:solidFill>
              </a:rPr>
              <a:t> Урала).</a:t>
            </a:r>
            <a:br>
              <a:rPr lang="ru-RU" sz="2200" dirty="0" smtClean="0">
                <a:solidFill>
                  <a:srgbClr val="66FF33"/>
                </a:solidFill>
              </a:rPr>
            </a:br>
            <a:r>
              <a:rPr lang="ru-RU" sz="1600" dirty="0" smtClean="0">
                <a:solidFill>
                  <a:srgbClr val="66FF33"/>
                </a:solidFill>
              </a:rPr>
              <a:t/>
            </a:r>
            <a:br>
              <a:rPr lang="ru-RU" sz="1600" dirty="0" smtClean="0">
                <a:solidFill>
                  <a:srgbClr val="66FF33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8c8f463e1d35e6f6d7a94d65e21bc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1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44" y="4261598"/>
            <a:ext cx="4429156" cy="2596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85794"/>
            <a:ext cx="4643438" cy="3114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890550"/>
            <a:ext cx="42148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Times New Roman" pitchFamily="18" charset="0"/>
              </a:rPr>
              <a:t>В Заволжье между Общим Сыртом и Приволжской возвышенностью расположена обширная низменность – </a:t>
            </a:r>
            <a:r>
              <a:rPr kumimoji="0" lang="ru-RU" sz="1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Times New Roman" pitchFamily="18" charset="0"/>
              </a:rPr>
              <a:t>Сыртовая</a:t>
            </a: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Times New Roman" pitchFamily="18" charset="0"/>
              </a:rPr>
              <a:t> равнина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Times New Roman" pitchFamily="18" charset="0"/>
              </a:rPr>
              <a:t>. Рельеф её спокойный, наклон имеется с севера на юг,  в сторону Прикаспийской  низменности, на запад, к Волге.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4417413"/>
            <a:ext cx="45005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Times New Roman" pitchFamily="18" charset="0"/>
              </a:rPr>
              <a:t>Характерная  особенность равнины –обширные водораздельные  массивы- сырты.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Times New Roman" pitchFamily="18" charset="0"/>
              </a:rPr>
              <a:t>Средняя высота равнины – 60 – 100 метров над уровнем моря, но самые высокие – 130 – 180 метров.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9" name="Рисунок 8" descr="1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0"/>
            <a:ext cx="3929090" cy="683320"/>
          </a:xfrm>
          <a:prstGeom prst="rect">
            <a:avLst/>
          </a:prstGeom>
        </p:spPr>
      </p:pic>
      <p:pic>
        <p:nvPicPr>
          <p:cNvPr id="10" name="Рисунок 9" descr="relef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3716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9755707_blue_fog_by_d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0298" y="0"/>
            <a:ext cx="411683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Прикаспийская низменность.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Рисунок 3" descr="endlessplanet_ma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8429684" cy="6000792"/>
          </a:xfrm>
          <a:prstGeom prst="rect">
            <a:avLst/>
          </a:prstGeom>
        </p:spPr>
      </p:pic>
      <p:pic>
        <p:nvPicPr>
          <p:cNvPr id="5" name="Рисунок 4" descr="rele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371600" cy="342900"/>
          </a:xfrm>
          <a:prstGeom prst="rect">
            <a:avLst/>
          </a:prstGeom>
        </p:spPr>
      </p:pic>
      <p:pic>
        <p:nvPicPr>
          <p:cNvPr id="6" name="Рисунок 5" descr="24932376_IMG_0212.jpg"/>
          <p:cNvPicPr>
            <a:picLocks noChangeAspect="1"/>
          </p:cNvPicPr>
          <p:nvPr/>
        </p:nvPicPr>
        <p:blipFill>
          <a:blip r:embed="rId5" cstate="print"/>
          <a:srcRect b="3571"/>
          <a:stretch>
            <a:fillRect/>
          </a:stretch>
        </p:blipFill>
        <p:spPr>
          <a:xfrm>
            <a:off x="357158" y="571481"/>
            <a:ext cx="8429684" cy="6000791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571480"/>
            <a:ext cx="8429684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4686"/>
            <a:ext cx="9144000" cy="84124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Прикаспийскую низменность </a:t>
            </a:r>
            <a:r>
              <a:rPr lang="ru-RU" sz="2400" i="1" dirty="0" smtClean="0"/>
              <a:t>окружают на севере </a:t>
            </a:r>
            <a:r>
              <a:rPr lang="ru-RU" sz="2400" i="1" u="sng" dirty="0" smtClean="0">
                <a:solidFill>
                  <a:srgbClr val="FF00FF"/>
                </a:solidFill>
              </a:rPr>
              <a:t>Общий Сырт</a:t>
            </a:r>
            <a:r>
              <a:rPr lang="ru-RU" sz="2400" i="1" dirty="0" smtClean="0"/>
              <a:t>, на западе — </a:t>
            </a:r>
            <a:r>
              <a:rPr lang="ru-RU" sz="2400" i="1" u="sng" dirty="0" smtClean="0">
                <a:solidFill>
                  <a:srgbClr val="FF00FF"/>
                </a:solidFill>
              </a:rPr>
              <a:t>Приволжская возвышенность </a:t>
            </a:r>
            <a:r>
              <a:rPr lang="ru-RU" sz="2400" i="1" dirty="0" smtClean="0"/>
              <a:t>и</a:t>
            </a:r>
            <a:r>
              <a:rPr lang="ru-RU" sz="2400" i="1" u="sng" dirty="0" smtClean="0">
                <a:solidFill>
                  <a:srgbClr val="FF00FF"/>
                </a:solidFill>
              </a:rPr>
              <a:t> </a:t>
            </a:r>
            <a:r>
              <a:rPr lang="ru-RU" sz="2400" i="1" u="sng" dirty="0" err="1" smtClean="0">
                <a:solidFill>
                  <a:srgbClr val="FF00FF"/>
                </a:solidFill>
              </a:rPr>
              <a:t>Ергени</a:t>
            </a:r>
            <a:r>
              <a:rPr lang="ru-RU" sz="2400" i="1" dirty="0" smtClean="0"/>
              <a:t>, на востоке — </a:t>
            </a:r>
            <a:r>
              <a:rPr lang="ru-RU" sz="2400" i="1" u="sng" dirty="0" err="1" smtClean="0">
                <a:solidFill>
                  <a:srgbClr val="FF00FF"/>
                </a:solidFill>
              </a:rPr>
              <a:t>Предуральское</a:t>
            </a:r>
            <a:r>
              <a:rPr lang="ru-RU" sz="2400" i="1" u="sng" dirty="0" smtClean="0">
                <a:solidFill>
                  <a:srgbClr val="FF00FF"/>
                </a:solidFill>
              </a:rPr>
              <a:t> плато </a:t>
            </a:r>
            <a:r>
              <a:rPr lang="ru-RU" sz="2400" i="1" dirty="0" smtClean="0"/>
              <a:t>и</a:t>
            </a:r>
            <a:r>
              <a:rPr lang="ru-RU" sz="2400" i="1" u="sng" dirty="0" smtClean="0">
                <a:solidFill>
                  <a:srgbClr val="FF00FF"/>
                </a:solidFill>
              </a:rPr>
              <a:t> Устюрт</a:t>
            </a:r>
            <a:r>
              <a:rPr lang="ru-RU" sz="2400" i="1" dirty="0" smtClean="0"/>
              <a:t>. Площадь </a:t>
            </a:r>
            <a:r>
              <a:rPr lang="ru-RU" sz="2400" i="1" dirty="0" err="1" smtClean="0"/>
              <a:t>низмености</a:t>
            </a:r>
            <a:r>
              <a:rPr lang="ru-RU" sz="2400" i="1" dirty="0" smtClean="0"/>
              <a:t> составляет около 200 тыс. км². Высота над уровнем моря до 149 м, южная часть низменности лежит ниже уровня океана и составляет −28 м.</a:t>
            </a:r>
            <a:br>
              <a:rPr lang="ru-RU" sz="2400" i="1" dirty="0" smtClean="0"/>
            </a:br>
            <a:r>
              <a:rPr lang="ru-RU" sz="2400" i="1" dirty="0" smtClean="0"/>
              <a:t>Прикаспийская низменность представляет собой ровную поверхность, полого наклонённую к морю, среди которой поднимаются отдельные возвышенности — </a:t>
            </a:r>
            <a:r>
              <a:rPr lang="ru-RU" sz="2400" i="1" dirty="0" err="1" smtClean="0"/>
              <a:t>Индерские</a:t>
            </a:r>
            <a:r>
              <a:rPr lang="ru-RU" sz="2400" i="1" dirty="0" smtClean="0"/>
              <a:t> горы, Большой </a:t>
            </a:r>
            <a:r>
              <a:rPr lang="ru-RU" sz="2400" i="1" dirty="0" err="1" smtClean="0"/>
              <a:t>Богдо</a:t>
            </a:r>
            <a:r>
              <a:rPr lang="ru-RU" sz="2400" i="1" dirty="0" smtClean="0"/>
              <a:t>, Малый </a:t>
            </a:r>
            <a:r>
              <a:rPr lang="ru-RU" sz="2400" i="1" dirty="0" err="1" smtClean="0"/>
              <a:t>Богдо</a:t>
            </a:r>
            <a:r>
              <a:rPr lang="ru-RU" sz="2400" i="1" dirty="0" smtClean="0"/>
              <a:t> и другие.</a:t>
            </a:r>
            <a:br>
              <a:rPr lang="ru-RU" sz="2400" i="1" dirty="0" smtClean="0"/>
            </a:br>
            <a:r>
              <a:rPr lang="ru-RU" sz="2400" i="1" dirty="0" smtClean="0"/>
              <a:t>Прикаспийскую низменность пересекают </a:t>
            </a:r>
            <a:r>
              <a:rPr lang="ru-RU" sz="2400" i="1" dirty="0" err="1" smtClean="0"/>
              <a:t>pеки</a:t>
            </a:r>
            <a:r>
              <a:rPr lang="ru-RU" sz="2400" i="1" dirty="0" smtClean="0"/>
              <a:t> Урал, Волга, Терек, Кума и другие. Небольшие реки (Большой и Малый Узень, </a:t>
            </a:r>
            <a:r>
              <a:rPr lang="ru-RU" sz="2400" i="1" dirty="0" err="1" smtClean="0"/>
              <a:t>Уил</a:t>
            </a:r>
            <a:r>
              <a:rPr lang="ru-RU" sz="2400" i="1" dirty="0" smtClean="0"/>
              <a:t>, Сагиз) летом пересыхают или распадаются на ряд котловин, образуя озёрные разливы — </a:t>
            </a:r>
            <a:r>
              <a:rPr lang="ru-RU" sz="2400" i="1" dirty="0" err="1" smtClean="0"/>
              <a:t>Камыш-Самарские</a:t>
            </a:r>
            <a:r>
              <a:rPr lang="ru-RU" sz="2400" i="1" dirty="0" smtClean="0"/>
              <a:t> озёра, </a:t>
            </a:r>
            <a:r>
              <a:rPr lang="ru-RU" sz="2400" i="1" dirty="0" err="1" smtClean="0"/>
              <a:t>Сарпинские</a:t>
            </a:r>
            <a:r>
              <a:rPr lang="ru-RU" sz="2400" i="1" dirty="0" smtClean="0"/>
              <a:t> озёра. Много солёных озёр (Баскунчак, Эльтон и др.).</a:t>
            </a:r>
            <a:br>
              <a:rPr lang="ru-RU" sz="2400" i="1" dirty="0" smtClean="0"/>
            </a:br>
            <a:endParaRPr lang="ru-RU" sz="2200" i="1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dock_deskscapes-70247-2.jpg"/>
          <p:cNvPicPr>
            <a:picLocks noChangeAspect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22770" y="0"/>
            <a:ext cx="262123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Segoe Script" pitchFamily="34" charset="0"/>
              </a:rPr>
              <a:t>лиманы</a:t>
            </a:r>
            <a:endParaRPr lang="ru-RU" sz="4000" b="1" dirty="0">
              <a:latin typeface="Segoe Script" pitchFamily="34" charset="0"/>
            </a:endParaRPr>
          </a:p>
        </p:txBody>
      </p:sp>
      <p:pic>
        <p:nvPicPr>
          <p:cNvPr id="4" name="Рисунок 3" descr="1262018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856830"/>
            <a:ext cx="7996560" cy="600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rikasp_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0"/>
            <a:ext cx="4572032" cy="742950"/>
          </a:xfrm>
          <a:prstGeom prst="rect">
            <a:avLst/>
          </a:prstGeom>
        </p:spPr>
      </p:pic>
      <p:pic>
        <p:nvPicPr>
          <p:cNvPr id="6" name="Рисунок 5" descr="8aabfe92f150.jpg"/>
          <p:cNvPicPr>
            <a:picLocks noChangeAspect="1"/>
          </p:cNvPicPr>
          <p:nvPr/>
        </p:nvPicPr>
        <p:blipFill>
          <a:blip r:embed="rId5" cstate="print"/>
          <a:srcRect b="4687"/>
          <a:stretch>
            <a:fillRect/>
          </a:stretch>
        </p:blipFill>
        <p:spPr>
          <a:xfrm>
            <a:off x="642910" y="857232"/>
            <a:ext cx="8001056" cy="6000768"/>
          </a:xfrm>
          <a:prstGeom prst="rect">
            <a:avLst/>
          </a:prstGeom>
        </p:spPr>
      </p:pic>
      <p:pic>
        <p:nvPicPr>
          <p:cNvPr id="7" name="Рисунок 6" descr="Перед-грозой1-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857232"/>
            <a:ext cx="8001056" cy="600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841248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Окско-Донска́я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равни́на</a:t>
            </a:r>
            <a:r>
              <a:rPr lang="ru-RU" sz="3200" dirty="0" smtClean="0">
                <a:solidFill>
                  <a:srgbClr val="FFFF00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—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rgbClr val="99CCFF"/>
                </a:solidFill>
              </a:rPr>
              <a:t>равнина в Европейской части России. Расположена в пределах Восточно-Европейской равнины между Среднерусской и Приволжской возвышенностями, от реки Оки на севере до </a:t>
            </a:r>
            <a:r>
              <a:rPr lang="ru-RU" sz="2600" dirty="0" err="1" smtClean="0">
                <a:solidFill>
                  <a:srgbClr val="99CCFF"/>
                </a:solidFill>
              </a:rPr>
              <a:t>Калачской</a:t>
            </a:r>
            <a:r>
              <a:rPr lang="ru-RU" sz="2600" dirty="0" smtClean="0">
                <a:solidFill>
                  <a:srgbClr val="99CCFF"/>
                </a:solidFill>
              </a:rPr>
              <a:t> возвышенности на юге. Северная и центральная часть Окско-Донской равнины называется Тамбовской равниной.</a:t>
            </a:r>
            <a:br>
              <a:rPr lang="ru-RU" sz="2600" dirty="0" smtClean="0">
                <a:solidFill>
                  <a:srgbClr val="99CCFF"/>
                </a:solidFill>
              </a:rPr>
            </a:br>
            <a:r>
              <a:rPr lang="ru-RU" sz="2600" dirty="0" smtClean="0">
                <a:solidFill>
                  <a:srgbClr val="99CCFF"/>
                </a:solidFill>
              </a:rPr>
              <a:t>Плоско-волнистый рельеф водоразделов с высотой 150—180 м чередуется с широкими террасированными долинами, балками и западинами. Сложена сильно размытой мореной, перекрытой песками по долинам, покровными и лёссовидными суглинками на водоразделах. Расположена главным образом в зоне лесостепи. Осадков 450—500 мм в год. Почвы преимущественно серые лесные и чернозёмные.</a:t>
            </a:r>
            <a:r>
              <a:rPr lang="ru-RU" sz="2400" dirty="0" smtClean="0">
                <a:solidFill>
                  <a:srgbClr val="CC66FF"/>
                </a:solidFill>
              </a:rPr>
              <a:t/>
            </a:r>
            <a:br>
              <a:rPr lang="ru-RU" sz="2400" dirty="0" smtClean="0">
                <a:solidFill>
                  <a:srgbClr val="CC66FF"/>
                </a:solidFill>
              </a:rPr>
            </a:br>
            <a:endParaRPr lang="ru-RU" sz="2400" dirty="0">
              <a:solidFill>
                <a:srgbClr val="CC66FF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8c8f463e1d35e6f6d7a94d65e21bc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0"/>
            <a:ext cx="558678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Гора представляет собой соляной </a:t>
            </a:r>
            <a:r>
              <a:rPr lang="ru-RU" dirty="0" smtClean="0">
                <a:latin typeface="Arial Black" pitchFamily="34" charset="0"/>
              </a:rPr>
              <a:t>купол.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Boug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00042"/>
            <a:ext cx="8215370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7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57381"/>
            <a:ext cx="9144000" cy="25006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571480"/>
            <a:ext cx="70723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Домашнее задание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:</a:t>
            </a:r>
          </a:p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§ 3 </a:t>
            </a:r>
            <a:endParaRPr lang="ru-RU" sz="4000" b="1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Arial Black" pitchFamily="34" charset="0"/>
            </a:endParaRPr>
          </a:p>
          <a:p>
            <a:endParaRPr lang="ru-RU" sz="4000" b="1" dirty="0" smtClean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Arial Black" pitchFamily="34" charset="0"/>
            </a:endParaRPr>
          </a:p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Р.т </a:t>
            </a:r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стр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 3 - №5, 6, 8, 10</a:t>
            </a:r>
          </a:p>
          <a:p>
            <a:r>
              <a:rPr lang="ru-RU" sz="4000" b="1" dirty="0" err="1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Стр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 6 - №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4,5,6,8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9933FF"/>
                </a:solidFill>
              </a:rPr>
              <a:t>Формы рельефа.</a:t>
            </a:r>
            <a:endParaRPr lang="ru-RU" b="1" u="sng" dirty="0">
              <a:solidFill>
                <a:srgbClr val="9933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Рельеф Земли создан при взаимодействии внутренних и внешних сил.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ВНУТРЕННИЕ</a:t>
            </a:r>
            <a:r>
              <a:rPr lang="ru-RU" dirty="0" smtClean="0"/>
              <a:t> – вулканизм, движение земной коры.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ВНЕШНИЕ</a:t>
            </a:r>
            <a:r>
              <a:rPr lang="ru-RU" dirty="0" smtClean="0"/>
              <a:t> – воздействие солнца, ветра, воды, температуры, человека.</a:t>
            </a:r>
          </a:p>
          <a:p>
            <a:pPr>
              <a:buNone/>
            </a:pPr>
            <a:r>
              <a:rPr lang="ru-RU" b="1" dirty="0" smtClean="0">
                <a:solidFill>
                  <a:srgbClr val="FF00FF"/>
                </a:solidFill>
              </a:rPr>
              <a:t>РЕЛЬЕФ</a:t>
            </a:r>
            <a:r>
              <a:rPr lang="ru-RU" dirty="0" smtClean="0"/>
              <a:t> – совокупность неровностей земной поверхности.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4e5f_9d22a22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no Pro Caption" pitchFamily="18" charset="0"/>
              </a:rPr>
              <a:t>Рельеф Саратовской области включает в себя горы, </a:t>
            </a:r>
            <a:r>
              <a:rPr lang="ru-RU" sz="2200" b="1" dirty="0" err="1" smtClean="0">
                <a:latin typeface="Arno Pro Caption" pitchFamily="18" charset="0"/>
              </a:rPr>
              <a:t>возвышенности,холмы</a:t>
            </a:r>
            <a:r>
              <a:rPr lang="ru-RU" sz="2200" b="1" dirty="0">
                <a:latin typeface="Arno Pro Caption" pitchFamily="18" charset="0"/>
              </a:rPr>
              <a:t>, овраги, равнины, долины рек. </a:t>
            </a:r>
            <a:r>
              <a:rPr lang="ru-RU" sz="2200" b="1" dirty="0" smtClean="0">
                <a:latin typeface="Arno Pro Caption" pitchFamily="18" charset="0"/>
              </a:rPr>
              <a:t>Область </a:t>
            </a:r>
            <a:r>
              <a:rPr lang="ru-RU" sz="2200" b="1" dirty="0">
                <a:latin typeface="Arno Pro Caption" pitchFamily="18" charset="0"/>
              </a:rPr>
              <a:t>за весь геологический период претерпела поднятие и погружение. Это сопровождалось образованием складок, разрывов земной коры. </a:t>
            </a:r>
          </a:p>
        </p:txBody>
      </p:sp>
      <p:pic>
        <p:nvPicPr>
          <p:cNvPr id="5" name="Рисунок 4" descr="0_22e7b_49344c2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643050"/>
            <a:ext cx="7072362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71448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5510_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714488"/>
            <a:ext cx="7072362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6459.jpg"/>
          <p:cNvPicPr>
            <a:picLocks noChangeAspect="1"/>
          </p:cNvPicPr>
          <p:nvPr/>
        </p:nvPicPr>
        <p:blipFill>
          <a:blip r:embed="rId6" cstate="print"/>
          <a:srcRect r="1869"/>
          <a:stretch>
            <a:fillRect/>
          </a:stretch>
        </p:blipFill>
        <p:spPr>
          <a:xfrm>
            <a:off x="900164" y="1627448"/>
            <a:ext cx="7315174" cy="5016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64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1643050"/>
            <a:ext cx="7286676" cy="5000628"/>
          </a:xfrm>
          <a:prstGeom prst="rect">
            <a:avLst/>
          </a:prstGeom>
        </p:spPr>
      </p:pic>
      <p:pic>
        <p:nvPicPr>
          <p:cNvPr id="10" name="Рисунок 9" descr="49214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662" y="1571612"/>
            <a:ext cx="7302520" cy="5072098"/>
          </a:xfrm>
          <a:prstGeom prst="rect">
            <a:avLst/>
          </a:prstGeom>
        </p:spPr>
      </p:pic>
      <p:pic>
        <p:nvPicPr>
          <p:cNvPr id="11" name="Рисунок 10" descr="16190_bi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224" y="1571612"/>
            <a:ext cx="7358114" cy="50990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1643050"/>
            <a:ext cx="3953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latin typeface="Segoe Script" pitchFamily="34" charset="0"/>
              </a:rPr>
              <a:t>Гора Верблюд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Arial Black" pitchFamily="34" charset="0"/>
              </a:rPr>
              <a:t>Равнинность</a:t>
            </a:r>
            <a:r>
              <a:rPr lang="ru-RU" b="1" dirty="0" smtClean="0">
                <a:latin typeface="Arial Black" pitchFamily="34" charset="0"/>
              </a:rPr>
              <a:t> и ступенчатость рельефа  здесь наиболее характерны.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Это является особенностью рельефа области.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714356"/>
            <a:ext cx="7429552" cy="4990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260286539_khersones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714356"/>
            <a:ext cx="7539605" cy="5143536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7961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</a:rPr>
              <a:t>Под воздействием воды, ветра и солнца осадочные породы разрушались. В результате этого в течение многих веков  равнины приобретали волнистый характер. Так постепенно складывался рельеф области.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ая выноска 3"/>
          <p:cNvSpPr/>
          <p:nvPr/>
        </p:nvSpPr>
        <p:spPr>
          <a:xfrm>
            <a:off x="6357950" y="785794"/>
            <a:ext cx="1928826" cy="398334"/>
          </a:xfrm>
          <a:prstGeom prst="wedgeRectCallout">
            <a:avLst>
              <a:gd name="adj1" fmla="val -33976"/>
              <a:gd name="adj2" fmla="val 31427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Segoe Script" pitchFamily="34" charset="0"/>
              </a:rPr>
              <a:t>низменность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857224" y="785794"/>
            <a:ext cx="2357454" cy="541210"/>
          </a:xfrm>
          <a:prstGeom prst="wedgeRectCallout">
            <a:avLst>
              <a:gd name="adj1" fmla="val 60411"/>
              <a:gd name="adj2" fmla="val 12693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Segoe Script" pitchFamily="34" charset="0"/>
              </a:rPr>
              <a:t>Приволжская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Segoe Script" pitchFamily="34" charset="0"/>
              </a:rPr>
              <a:t>возвышенность</a:t>
            </a:r>
            <a:endParaRPr lang="ru-RU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893075" y="4393413"/>
            <a:ext cx="1571636" cy="9286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250265" y="2964653"/>
            <a:ext cx="200026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321835" y="964389"/>
            <a:ext cx="1143008" cy="1071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429124" y="642918"/>
            <a:ext cx="642942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1857356" y="5715016"/>
            <a:ext cx="428628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ая выноска 17"/>
          <p:cNvSpPr/>
          <p:nvPr/>
        </p:nvSpPr>
        <p:spPr>
          <a:xfrm>
            <a:off x="4572000" y="0"/>
            <a:ext cx="1571636" cy="612648"/>
          </a:xfrm>
          <a:prstGeom prst="wedgeRectCallout">
            <a:avLst>
              <a:gd name="adj1" fmla="val 2781"/>
              <a:gd name="adj2" fmla="val 17564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Змеевы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горы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6215074" y="2928934"/>
            <a:ext cx="1428760" cy="469772"/>
          </a:xfrm>
          <a:prstGeom prst="wedgeRectCallout">
            <a:avLst>
              <a:gd name="adj1" fmla="val 108890"/>
              <a:gd name="adj2" fmla="val 8133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Segoe Script" pitchFamily="34" charset="0"/>
              </a:rPr>
              <a:t>Общий Сырт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6715140" y="0"/>
            <a:ext cx="1485904" cy="500042"/>
          </a:xfrm>
          <a:prstGeom prst="wedgeRectCallout">
            <a:avLst>
              <a:gd name="adj1" fmla="val 60369"/>
              <a:gd name="adj2" fmla="val 9618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Segoe Script" pitchFamily="34" charset="0"/>
              </a:rPr>
              <a:t>Средний Сырт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4000496" y="3929066"/>
            <a:ext cx="2428892" cy="571504"/>
          </a:xfrm>
          <a:prstGeom prst="wedgeRectCallout">
            <a:avLst>
              <a:gd name="adj1" fmla="val 56772"/>
              <a:gd name="adj2" fmla="val 17688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Segoe Script" pitchFamily="34" charset="0"/>
              </a:rPr>
              <a:t>Прикаспийская низменность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rk_vista_aur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aratovsk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9144000" cy="5072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6036479" y="1178703"/>
            <a:ext cx="714380" cy="357190"/>
          </a:xfrm>
          <a:prstGeom prst="line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500694" y="2786058"/>
            <a:ext cx="642942" cy="500066"/>
          </a:xfrm>
          <a:prstGeom prst="line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5000628" y="3357562"/>
            <a:ext cx="571504" cy="21431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4500562" y="3571876"/>
            <a:ext cx="500066" cy="428628"/>
          </a:xfrm>
          <a:prstGeom prst="line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4143372" y="3929066"/>
            <a:ext cx="357190" cy="7143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679025" y="4036223"/>
            <a:ext cx="571504" cy="357190"/>
          </a:xfrm>
          <a:prstGeom prst="line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714744" y="4500570"/>
            <a:ext cx="142876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536149" y="4607727"/>
            <a:ext cx="285752" cy="214314"/>
          </a:xfrm>
          <a:prstGeom prst="line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3500430" y="4929198"/>
            <a:ext cx="357190" cy="214314"/>
          </a:xfrm>
          <a:prstGeom prst="line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3571868" y="5429264"/>
            <a:ext cx="500066" cy="71438"/>
          </a:xfrm>
          <a:prstGeom prst="line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3500430" y="5715016"/>
            <a:ext cx="35719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357554" y="5857892"/>
            <a:ext cx="285752" cy="0"/>
          </a:xfrm>
          <a:prstGeom prst="line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3428992" y="6072206"/>
            <a:ext cx="357190" cy="21431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286116" y="6429372"/>
            <a:ext cx="500066" cy="357190"/>
          </a:xfrm>
          <a:prstGeom prst="line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7000892" y="2285992"/>
            <a:ext cx="1571636" cy="612648"/>
          </a:xfrm>
          <a:prstGeom prst="wedgeRectCallout">
            <a:avLst>
              <a:gd name="adj1" fmla="val -103091"/>
              <a:gd name="adj2" fmla="val 15157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  <a:latin typeface="Segoe Script" pitchFamily="34" charset="0"/>
              </a:rPr>
              <a:t>Сыртова</a:t>
            </a:r>
            <a:r>
              <a:rPr lang="ru-RU" b="1" dirty="0">
                <a:solidFill>
                  <a:schemeClr val="tx1"/>
                </a:solidFill>
                <a:latin typeface="Segoe Script" pitchFamily="34" charset="0"/>
              </a:rPr>
              <a:t> равнина</a:t>
            </a: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1142976" y="2143116"/>
            <a:ext cx="2357454" cy="541210"/>
          </a:xfrm>
          <a:prstGeom prst="wedgeRectCallout">
            <a:avLst>
              <a:gd name="adj1" fmla="val 63539"/>
              <a:gd name="adj2" fmla="val 12693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Segoe Script" pitchFamily="34" charset="0"/>
              </a:rPr>
              <a:t>Приволжская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Segoe Script" pitchFamily="34" charset="0"/>
              </a:rPr>
              <a:t>возвышенность</a:t>
            </a:r>
            <a:endParaRPr lang="ru-RU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</a:rPr>
              <a:t>Река Волга разделяет территорию области на две части: правобережную на западе, возвышенную и на Востоке левобережную, более низменную. На территории Правобережья располагаются Приволжская возвышенность, а на Левобережье простирается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</a:rPr>
              <a:t>Сыртовая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</a:rPr>
              <a:t> равнина, на востоке окаймленная  возвышенностями Общего Сырта  и Прикаспийская низменность.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5822165" y="2107397"/>
            <a:ext cx="857256" cy="357190"/>
          </a:xfrm>
          <a:prstGeom prst="line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14810" y="5042118"/>
            <a:ext cx="4929190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</a:rPr>
              <a:t>    Между Приволжской возвышенностью 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</a:rPr>
              <a:t>Сыртовой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</a:rPr>
              <a:t> равниной на востоке располагается долина Волги  - обширная ступенчатая равнина. Большое влияние на её образование оказали внутренние и внешние рельефообразующие факторы.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</a:endParaRPr>
          </a:p>
        </p:txBody>
      </p:sp>
      <p:pic>
        <p:nvPicPr>
          <p:cNvPr id="61" name="Рисунок 60" descr="rele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15100"/>
            <a:ext cx="13716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_100860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386" b="1386"/>
          <a:stretch>
            <a:fillRect/>
          </a:stretch>
        </p:blipFill>
        <p:spPr>
          <a:xfrm>
            <a:off x="0" y="0"/>
            <a:ext cx="9144000" cy="54292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000768"/>
            <a:ext cx="5867400" cy="522288"/>
          </a:xfrm>
        </p:spPr>
        <p:txBody>
          <a:bodyPr>
            <a:noAutofit/>
          </a:bodyPr>
          <a:lstStyle/>
          <a:p>
            <a:r>
              <a:rPr lang="ru-RU" sz="4800" dirty="0" smtClean="0"/>
              <a:t>Река Волга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0"/>
            <a:ext cx="5867400" cy="7683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8" presetClass="exit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86124"/>
            <a:ext cx="8686800" cy="841248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Волга </a:t>
            </a:r>
            <a:r>
              <a:rPr lang="ru-RU" sz="2400" i="1" dirty="0" smtClean="0">
                <a:solidFill>
                  <a:srgbClr val="FFFF00"/>
                </a:solidFill>
              </a:rPr>
              <a:t>(древнее — Ра, в средние века — Итиль), река в европейской части Российской Федерации, крупнейшая в Европе. Длина — 3530 км, площадь бассейна 1360 тысяч кв. км. Начало на Валдайской возвышенности, впадает в Каспийское море, образуя дельту площадью 19 тысяч кв. км. Волга принимает около  200 притоков, наиболее крупные — Кама и Ока. В связи с сооружением каскада ГЭС с водохранилищами сток Волги сильно зарегулирован. Волга соединяется с Балтийским м. Волго-Балтийским водным путем, с Белым м. — Северо-Двинской водной системой и </a:t>
            </a:r>
            <a:r>
              <a:rPr lang="ru-RU" sz="2400" i="1" dirty="0" err="1" smtClean="0">
                <a:solidFill>
                  <a:srgbClr val="FFFF00"/>
                </a:solidFill>
              </a:rPr>
              <a:t>Беломорско-Балтийским</a:t>
            </a:r>
            <a:r>
              <a:rPr lang="ru-RU" sz="2400" i="1" dirty="0" smtClean="0">
                <a:solidFill>
                  <a:srgbClr val="FFFF00"/>
                </a:solidFill>
              </a:rPr>
              <a:t> каналом, с Азовским и Черным морями — Волго-Донским судоходным каналом, с Москвой — каналом им. Москвы. На Волге — крупные города Тверь, Ярославль, Нижний Новгород, Казань, Ульяновск, Самара, Саратов, Волгоград, Астрахань. В результате антропогенных воздействий резко ухудшилась экологическая обстановка; ведется поиск научно обоснованных путей восстановления природных комплексов Волги.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en-US" sz="2400" i="1" dirty="0" smtClean="0">
                <a:solidFill>
                  <a:srgbClr val="FFFF00"/>
                </a:solidFill>
              </a:rPr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пия 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>
            <a:off x="0" y="0"/>
            <a:ext cx="5029200" cy="56435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601360">
            <a:off x="428596" y="785794"/>
            <a:ext cx="3571900" cy="522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7818" y="0"/>
            <a:ext cx="3429024" cy="1357298"/>
          </a:xfrm>
        </p:spPr>
        <p:txBody>
          <a:bodyPr>
            <a:noAutofit/>
          </a:bodyPr>
          <a:lstStyle/>
          <a:p>
            <a:r>
              <a:rPr lang="ru-RU" sz="1900" dirty="0" smtClean="0"/>
              <a:t>   </a:t>
            </a:r>
            <a:r>
              <a:rPr lang="ru-RU" sz="1900" b="1" dirty="0" smtClean="0">
                <a:solidFill>
                  <a:srgbClr val="FF00FF"/>
                </a:solidFill>
              </a:rPr>
              <a:t>Приволжская возвышенность </a:t>
            </a:r>
            <a:r>
              <a:rPr lang="ru-RU" sz="1900" dirty="0" smtClean="0"/>
              <a:t>- это</a:t>
            </a:r>
          </a:p>
          <a:p>
            <a:r>
              <a:rPr lang="ru-RU" sz="1900" dirty="0" smtClean="0"/>
              <a:t>возвышенность вдоль правого берега Волги, от г. Горького до г. Волгограда. Высота до 375 </a:t>
            </a:r>
            <a:r>
              <a:rPr lang="ru-RU" sz="1900" i="1" dirty="0" smtClean="0"/>
              <a:t>м</a:t>
            </a:r>
            <a:r>
              <a:rPr lang="ru-RU" sz="1900" dirty="0" smtClean="0"/>
              <a:t> (Жигули). </a:t>
            </a:r>
            <a:r>
              <a:rPr lang="ru-RU" sz="1600" dirty="0" smtClean="0"/>
              <a:t>Сложена мезозойскими и палеогеновыми песками, глинами, мергелями, мелом, опоками. </a:t>
            </a:r>
            <a:r>
              <a:rPr lang="ru-RU" sz="1900" dirty="0" smtClean="0"/>
              <a:t>Но в местах тектонических валов и куполов выходят палеозойские известняки и доломиты. Восточные и северные склоны П. в. крутые, самые высокие горы </a:t>
            </a:r>
            <a:r>
              <a:rPr lang="ru-RU" sz="1900" dirty="0" smtClean="0">
                <a:solidFill>
                  <a:srgbClr val="FFFF00"/>
                </a:solidFill>
              </a:rPr>
              <a:t>ХВАЛЫНСКИЕ (379 м)</a:t>
            </a:r>
            <a:r>
              <a:rPr lang="ru-RU" sz="1900" dirty="0" smtClean="0"/>
              <a:t> западный склон пологий, переходит в </a:t>
            </a:r>
            <a:r>
              <a:rPr lang="ru-RU" sz="1900" dirty="0" smtClean="0">
                <a:solidFill>
                  <a:srgbClr val="FFC000"/>
                </a:solidFill>
              </a:rPr>
              <a:t>ОКСКО-ДОНСКУЮ</a:t>
            </a:r>
            <a:r>
              <a:rPr lang="ru-RU" sz="1900" dirty="0" smtClean="0"/>
              <a:t> равнину. </a:t>
            </a:r>
            <a:r>
              <a:rPr lang="ru-RU" sz="1600" dirty="0" smtClean="0"/>
              <a:t>Преобладает эрозионный рельеф, осложнённый вдоль берега Волги оползнями; в ряде мест развит карст (Жигули и др.); лесостепные и степные ландшафты.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786454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Полезные ископаемые: нефть, горючие газы и сланцы, фосфориты, минеральные стройматериалы. 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591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Техническая</vt:lpstr>
      <vt:lpstr>Слайд 1</vt:lpstr>
      <vt:lpstr>Формы рельефа.</vt:lpstr>
      <vt:lpstr>Слайд 3</vt:lpstr>
      <vt:lpstr>Слайд 4</vt:lpstr>
      <vt:lpstr>Слайд 5</vt:lpstr>
      <vt:lpstr>Слайд 6</vt:lpstr>
      <vt:lpstr>Река Волга</vt:lpstr>
      <vt:lpstr>Волга (древнее — Ра, в средние века — Итиль), река в европейской части Российской Федерации, крупнейшая в Европе. Длина — 3530 км, площадь бассейна 1360 тысяч кв. км. Начало на Валдайской возвышенности, впадает в Каспийское море, образуя дельту площадью 19 тысяч кв. км. Волга принимает около  200 притоков, наиболее крупные — Кама и Ока. В связи с сооружением каскада ГЭС с водохранилищами сток Волги сильно зарегулирован. Волга соединяется с Балтийским м. Волго-Балтийским водным путем, с Белым м. — Северо-Двинской водной системой и Беломорско-Балтийским каналом, с Азовским и Черным морями — Волго-Донским судоходным каналом, с Москвой — каналом им. Москвы. На Волге — крупные города Тверь, Ярославль, Нижний Новгород, Казань, Ульяновск, Самара, Саратов, Волгоград, Астрахань. В результате антропогенных воздействий резко ухудшилась экологическая обстановка; ведется поиск научно обоснованных путей восстановления природных комплексов Волги.     </vt:lpstr>
      <vt:lpstr>Слайд 9</vt:lpstr>
      <vt:lpstr>Слайд 10</vt:lpstr>
      <vt:lpstr>Общий сырт</vt:lpstr>
      <vt:lpstr> Общий Сырт — холмисто-увалистая возвышенность (сырт) на юго-востоке Европейской части России. Протягивается в широтном направлении на 500 км; на востоке примыкает к горам Южного Урала. Высота до 405 м, высшая точка — гора Медвежий лоб (Арапова гора) — 405 м.  Сырт сложен песчаниками, глинами, известняками пермского и мезозойского возраста. Для Общего Сырта характерны платообразные водоразделы и ступенчатость склонов. Местами встречаются куполообразные останцы — шиханы. Развит карст. На территории Общего Сырта расположены степи, с преобладанием дерновинно-злаковых. Известные реки, берущие начало на возвышенностях — Самара, Моча, Боровка, Бузулук, Большой Иргиз (бассейн Волги), Чаган, Кинделя, Иртек,бассейн Урала).    </vt:lpstr>
      <vt:lpstr>Слайд 13</vt:lpstr>
      <vt:lpstr>Слайд 14</vt:lpstr>
      <vt:lpstr>Прикаспийскую низменность окружают на севере Общий Сырт, на западе — Приволжская возвышенность и Ергени, на востоке — Предуральское плато и Устюрт. Площадь низмености составляет около 200 тыс. км². Высота над уровнем моря до 149 м, южная часть низменности лежит ниже уровня океана и составляет −28 м. Прикаспийская низменность представляет собой ровную поверхность, полого наклонённую к морю, среди которой поднимаются отдельные возвышенности — Индерские горы, Большой Богдо, Малый Богдо и другие. Прикаспийскую низменность пересекают pеки Урал, Волга, Терек, Кума и другие. Небольшие реки (Большой и Малый Узень, Уил, Сагиз) летом пересыхают или распадаются на ряд котловин, образуя озёрные разливы — Камыш-Самарские озёра, Сарпинские озёра. Много солёных озёр (Баскунчак, Эльтон и др.). </vt:lpstr>
      <vt:lpstr>Слайд 16</vt:lpstr>
      <vt:lpstr>Окско-Донска́я равни́на —  равнина в Европейской части России. Расположена в пределах Восточно-Европейской равнины между Среднерусской и Приволжской возвышенностями, от реки Оки на севере до Калачской возвышенности на юге. Северная и центральная часть Окско-Донской равнины называется Тамбовской равниной. Плоско-волнистый рельеф водоразделов с высотой 150—180 м чередуется с широкими террасированными долинами, балками и западинами. Сложена сильно размытой мореной, перекрытой песками по долинам, покровными и лёссовидными суглинками на водоразделах. Расположена главным образом в зоне лесостепи. Осадков 450—500 мм в год. Почвы преимущественно серые лесные и чернозёмные.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BLACKEDITION</dc:creator>
  <cp:lastModifiedBy> </cp:lastModifiedBy>
  <cp:revision>19</cp:revision>
  <dcterms:created xsi:type="dcterms:W3CDTF">2010-10-18T04:28:44Z</dcterms:created>
  <dcterms:modified xsi:type="dcterms:W3CDTF">2012-11-06T09:21:03Z</dcterms:modified>
</cp:coreProperties>
</file>